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3" r:id="rId14"/>
    <p:sldId id="270" r:id="rId15"/>
    <p:sldId id="271" r:id="rId16"/>
    <p:sldId id="274" r:id="rId17"/>
    <p:sldId id="276" r:id="rId18"/>
    <p:sldId id="277" r:id="rId19"/>
    <p:sldId id="278" r:id="rId20"/>
    <p:sldId id="27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22" autoAdjust="0"/>
    <p:restoredTop sz="95165" autoAdjust="0"/>
  </p:normalViewPr>
  <p:slideViewPr>
    <p:cSldViewPr snapToGrid="0">
      <p:cViewPr varScale="1">
        <p:scale>
          <a:sx n="81" d="100"/>
          <a:sy n="81" d="100"/>
        </p:scale>
        <p:origin x="360" y="67"/>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0571B-8FB2-4AC8-BE3A-371FB6A55D4A}" type="datetimeFigureOut">
              <a:rPr lang="zh-CN" altLang="en-US" smtClean="0"/>
              <a:t>2020/9/20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A7533-E725-4C4F-928A-E67CB989F75B}" type="slidenum">
              <a:rPr lang="zh-CN" altLang="en-US" smtClean="0"/>
              <a:t>‹#›</a:t>
            </a:fld>
            <a:endParaRPr lang="zh-CN" altLang="en-US"/>
          </a:p>
        </p:txBody>
      </p:sp>
    </p:spTree>
    <p:extLst>
      <p:ext uri="{BB962C8B-B14F-4D97-AF65-F5344CB8AC3E}">
        <p14:creationId xmlns:p14="http://schemas.microsoft.com/office/powerpoint/2010/main" val="67945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2</a:t>
            </a:fld>
            <a:endParaRPr lang="zh-CN" altLang="en-US"/>
          </a:p>
        </p:txBody>
      </p:sp>
    </p:spTree>
    <p:extLst>
      <p:ext uri="{BB962C8B-B14F-4D97-AF65-F5344CB8AC3E}">
        <p14:creationId xmlns:p14="http://schemas.microsoft.com/office/powerpoint/2010/main" val="318850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光谱阈光学相干层析（</a:t>
            </a:r>
            <a:r>
              <a:rPr lang="en-US" altLang="zh-CN" dirty="0" smtClean="0"/>
              <a:t>OCT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33</a:t>
            </a:fld>
            <a:endParaRPr lang="zh-CN" altLang="en-US"/>
          </a:p>
        </p:txBody>
      </p:sp>
    </p:spTree>
    <p:extLst>
      <p:ext uri="{BB962C8B-B14F-4D97-AF65-F5344CB8AC3E}">
        <p14:creationId xmlns:p14="http://schemas.microsoft.com/office/powerpoint/2010/main" val="17226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Figure 2 (b)-(d) shows he examples of soft labels and uncertainty maps produced by the teacher model FT(x) on an unlabeled image. It can be seen that the teacher model trained on less number of labeled data produces less accurate soft labels and the corresponding uncertainty map correlates with the inaccuracies in the generated soft labels.</a:t>
            </a: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2（b）-（d）显示了由教师模型FT（x）在未标记图像上生成的软标签和不确定度映射的示例。可以看出，在较少的标记数据上训练的教师模型产生的软标签不太准确，相应的不确定性映射与生成的软标签中的不精确性相关。)</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34</a:t>
            </a:fld>
            <a:endParaRPr lang="zh-CN" altLang="en-US"/>
          </a:p>
        </p:txBody>
      </p:sp>
    </p:spTree>
    <p:extLst>
      <p:ext uri="{BB962C8B-B14F-4D97-AF65-F5344CB8AC3E}">
        <p14:creationId xmlns:p14="http://schemas.microsoft.com/office/powerpoint/2010/main" val="1109132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35</a:t>
            </a:fld>
            <a:endParaRPr lang="zh-CN" altLang="en-US"/>
          </a:p>
        </p:txBody>
      </p:sp>
    </p:spTree>
    <p:extLst>
      <p:ext uri="{BB962C8B-B14F-4D97-AF65-F5344CB8AC3E}">
        <p14:creationId xmlns:p14="http://schemas.microsoft.com/office/powerpoint/2010/main" val="25491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36</a:t>
            </a:fld>
            <a:endParaRPr lang="zh-CN" altLang="en-US"/>
          </a:p>
        </p:txBody>
      </p:sp>
    </p:spTree>
    <p:extLst>
      <p:ext uri="{BB962C8B-B14F-4D97-AF65-F5344CB8AC3E}">
        <p14:creationId xmlns:p14="http://schemas.microsoft.com/office/powerpoint/2010/main" val="2514071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37</a:t>
            </a:fld>
            <a:endParaRPr lang="zh-CN" altLang="en-US"/>
          </a:p>
        </p:txBody>
      </p:sp>
    </p:spTree>
    <p:extLst>
      <p:ext uri="{BB962C8B-B14F-4D97-AF65-F5344CB8AC3E}">
        <p14:creationId xmlns:p14="http://schemas.microsoft.com/office/powerpoint/2010/main" val="383336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拒绝分类背后的动机是为了避免在高风险情况下，如医学诊断中的错误分类，当分类器对其预测的正确性不高时</a:t>
            </a:r>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4</a:t>
            </a:fld>
            <a:endParaRPr lang="zh-CN" altLang="en-US"/>
          </a:p>
        </p:txBody>
      </p:sp>
    </p:spTree>
    <p:extLst>
      <p:ext uri="{BB962C8B-B14F-4D97-AF65-F5344CB8AC3E}">
        <p14:creationId xmlns:p14="http://schemas.microsoft.com/office/powerpoint/2010/main" val="21264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如果分类器以</a:t>
            </a:r>
            <a:r>
              <a:rPr lang="en-US" altLang="zh-CN" sz="1200" kern="1200" dirty="0" smtClean="0">
                <a:solidFill>
                  <a:schemeClr val="tx1"/>
                </a:solidFill>
                <a:effectLst/>
                <a:latin typeface="+mn-lt"/>
                <a:ea typeface="+mn-ea"/>
                <a:cs typeface="+mn-cs"/>
              </a:rPr>
              <a:t>ci</a:t>
            </a:r>
            <a:r>
              <a:rPr lang="zh-CN" altLang="zh-CN" sz="1200" kern="1200" dirty="0" smtClean="0">
                <a:solidFill>
                  <a:schemeClr val="tx1"/>
                </a:solidFill>
                <a:effectLst/>
                <a:latin typeface="+mn-lt"/>
                <a:ea typeface="+mn-ea"/>
                <a:cs typeface="+mn-cs"/>
              </a:rPr>
              <a:t>的确定度给出输入</a:t>
            </a:r>
            <a:r>
              <a:rPr lang="en-US" altLang="zh-CN" sz="1200" kern="1200" dirty="0" smtClean="0">
                <a:solidFill>
                  <a:schemeClr val="tx1"/>
                </a:solidFill>
                <a:effectLst/>
                <a:latin typeface="+mn-lt"/>
                <a:ea typeface="+mn-ea"/>
                <a:cs typeface="+mn-cs"/>
              </a:rPr>
              <a:t>xi</a:t>
            </a:r>
            <a:r>
              <a:rPr lang="zh-CN" altLang="zh-CN" sz="1200" kern="1200" dirty="0" smtClean="0">
                <a:solidFill>
                  <a:schemeClr val="tx1"/>
                </a:solidFill>
                <a:effectLst/>
                <a:latin typeface="+mn-lt"/>
                <a:ea typeface="+mn-ea"/>
                <a:cs typeface="+mn-cs"/>
              </a:rPr>
              <a:t>的分类标签</a:t>
            </a:r>
            <a:r>
              <a:rPr lang="en-US" altLang="zh-CN" sz="1200" kern="1200" dirty="0" err="1" smtClean="0">
                <a:solidFill>
                  <a:schemeClr val="tx1"/>
                </a:solidFill>
                <a:effectLst/>
                <a:latin typeface="+mn-lt"/>
                <a:ea typeface="+mn-ea"/>
                <a:cs typeface="+mn-cs"/>
              </a:rPr>
              <a:t>yi</a:t>
            </a:r>
            <a:r>
              <a:rPr lang="zh-CN" altLang="zh-CN" sz="1200" kern="1200" dirty="0" smtClean="0">
                <a:solidFill>
                  <a:schemeClr val="tx1"/>
                </a:solidFill>
                <a:effectLst/>
                <a:latin typeface="+mn-lt"/>
                <a:ea typeface="+mn-ea"/>
                <a:cs typeface="+mn-cs"/>
              </a:rPr>
              <a:t>并拒绝</a:t>
            </a:r>
            <a:r>
              <a:rPr lang="en-US" altLang="zh-CN" sz="1200" kern="1200" dirty="0" smtClean="0">
                <a:solidFill>
                  <a:schemeClr val="tx1"/>
                </a:solidFill>
                <a:effectLst/>
                <a:latin typeface="+mn-lt"/>
                <a:ea typeface="+mn-ea"/>
                <a:cs typeface="+mn-cs"/>
              </a:rPr>
              <a:t>query</a:t>
            </a:r>
            <a:r>
              <a:rPr lang="zh-CN" altLang="zh-CN" sz="1200" kern="1200" dirty="0" smtClean="0">
                <a:solidFill>
                  <a:schemeClr val="tx1"/>
                </a:solidFill>
                <a:effectLst/>
                <a:latin typeface="+mn-lt"/>
                <a:ea typeface="+mn-ea"/>
                <a:cs typeface="+mn-cs"/>
              </a:rPr>
              <a:t>，那么就用</a:t>
            </a:r>
            <a:r>
              <a:rPr lang="en-US" altLang="zh-CN" sz="1200" kern="1200" dirty="0" smtClean="0">
                <a:solidFill>
                  <a:schemeClr val="tx1"/>
                </a:solidFill>
                <a:effectLst/>
                <a:latin typeface="+mn-lt"/>
                <a:ea typeface="+mn-ea"/>
                <a:cs typeface="+mn-cs"/>
              </a:rPr>
              <a:t>conditional GWIN</a:t>
            </a:r>
            <a:r>
              <a:rPr lang="zh-CN" altLang="zh-CN" sz="1200" kern="1200" dirty="0" smtClean="0">
                <a:solidFill>
                  <a:schemeClr val="tx1"/>
                </a:solidFill>
                <a:effectLst/>
                <a:latin typeface="+mn-lt"/>
                <a:ea typeface="+mn-ea"/>
                <a:cs typeface="+mn-cs"/>
              </a:rPr>
              <a:t>把</a:t>
            </a:r>
            <a:r>
              <a:rPr lang="en-US" altLang="zh-CN" sz="1200" kern="1200" dirty="0" smtClean="0">
                <a:solidFill>
                  <a:schemeClr val="tx1"/>
                </a:solidFill>
                <a:effectLst/>
                <a:latin typeface="+mn-lt"/>
                <a:ea typeface="+mn-ea"/>
                <a:cs typeface="+mn-cs"/>
              </a:rPr>
              <a:t>given query translate</a:t>
            </a:r>
            <a:r>
              <a:rPr lang="zh-CN" altLang="zh-CN" sz="1200" kern="1200" dirty="0" smtClean="0">
                <a:solidFill>
                  <a:schemeClr val="tx1"/>
                </a:solidFill>
                <a:effectLst/>
                <a:latin typeface="+mn-lt"/>
                <a:ea typeface="+mn-ea"/>
                <a:cs typeface="+mn-cs"/>
              </a:rPr>
              <a:t>到分类器的</a:t>
            </a:r>
            <a:r>
              <a:rPr lang="en-US" altLang="zh-CN" sz="1200" kern="1200" dirty="0" smtClean="0">
                <a:solidFill>
                  <a:schemeClr val="tx1"/>
                </a:solidFill>
                <a:effectLst/>
                <a:latin typeface="+mn-lt"/>
                <a:ea typeface="+mn-ea"/>
                <a:cs typeface="+mn-cs"/>
              </a:rPr>
              <a:t>confident distribution</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5</a:t>
            </a:fld>
            <a:endParaRPr lang="zh-CN" altLang="en-US"/>
          </a:p>
        </p:txBody>
      </p:sp>
    </p:spTree>
    <p:extLst>
      <p:ext uri="{BB962C8B-B14F-4D97-AF65-F5344CB8AC3E}">
        <p14:creationId xmlns:p14="http://schemas.microsoft.com/office/powerpoint/2010/main" val="320117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6</a:t>
            </a:fld>
            <a:endParaRPr lang="zh-CN" altLang="en-US"/>
          </a:p>
        </p:txBody>
      </p:sp>
    </p:spTree>
    <p:extLst>
      <p:ext uri="{BB962C8B-B14F-4D97-AF65-F5344CB8AC3E}">
        <p14:creationId xmlns:p14="http://schemas.microsoft.com/office/powerpoint/2010/main" val="280173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fontAlgn="ctr"/>
            <a:r>
              <a:rPr lang="en-US" altLang="zh-CN" sz="1200" b="0" i="0" kern="1200" dirty="0" smtClean="0">
                <a:solidFill>
                  <a:schemeClr val="tx1"/>
                </a:solidFill>
                <a:effectLst/>
                <a:latin typeface="+mn-lt"/>
                <a:ea typeface="+mn-ea"/>
                <a:cs typeface="+mn-cs"/>
              </a:rPr>
              <a:t>1. </a:t>
            </a:r>
            <a:r>
              <a:rPr lang="zh-CN" altLang="zh-CN" sz="1200" b="0" i="0" kern="1200" dirty="0" smtClean="0">
                <a:solidFill>
                  <a:schemeClr val="tx1"/>
                </a:solidFill>
                <a:effectLst/>
                <a:latin typeface="+mn-lt"/>
                <a:ea typeface="+mn-ea"/>
                <a:cs typeface="+mn-cs"/>
              </a:rPr>
              <a:t>与全图像获取策略相比，区域获取策略将所需的注释像素量减少到</a:t>
            </a:r>
            <a:r>
              <a:rPr lang="en-US" altLang="zh-CN" sz="1200" b="0" i="0" kern="1200" dirty="0" smtClean="0">
                <a:solidFill>
                  <a:schemeClr val="tx1"/>
                </a:solidFill>
                <a:effectLst/>
                <a:latin typeface="+mn-lt"/>
                <a:ea typeface="+mn-ea"/>
                <a:cs typeface="+mn-cs"/>
              </a:rPr>
              <a:t>2倍，以达到限制性能。</a:t>
            </a:r>
            <a:endParaRPr lang="zh-CN" altLang="zh-CN" sz="1200" b="0" i="0" kern="1200" dirty="0" smtClean="0">
              <a:solidFill>
                <a:schemeClr val="tx1"/>
              </a:solidFill>
              <a:effectLst/>
              <a:latin typeface="+mn-lt"/>
              <a:ea typeface="+mn-ea"/>
              <a:cs typeface="+mn-cs"/>
            </a:endParaRPr>
          </a:p>
          <a:p>
            <a:pPr rtl="0" fontAlgn="ctr"/>
            <a:r>
              <a:rPr lang="en-US" altLang="zh-CN" sz="1200" b="0" i="0" kern="1200" dirty="0" smtClean="0">
                <a:solidFill>
                  <a:schemeClr val="tx1"/>
                </a:solidFill>
                <a:effectLst/>
                <a:latin typeface="+mn-lt"/>
                <a:ea typeface="+mn-ea"/>
                <a:cs typeface="+mn-cs"/>
              </a:rPr>
              <a:t>2. </a:t>
            </a:r>
            <a:r>
              <a:rPr lang="en-US" altLang="zh-CN" sz="1200" b="0" i="0" kern="1200" dirty="0" err="1" smtClean="0">
                <a:solidFill>
                  <a:schemeClr val="tx1"/>
                </a:solidFill>
                <a:effectLst/>
                <a:latin typeface="+mn-lt"/>
                <a:ea typeface="+mn-ea"/>
                <a:cs typeface="+mn-cs"/>
              </a:rPr>
              <a:t>对于基于区域的采集，与其他两种方法相比，BALD采集函数进一步减少了对ISIC数据集的标记工作</a:t>
            </a:r>
            <a:r>
              <a:rPr lang="en-US" altLang="zh-CN" sz="1200" b="0" i="0" kern="1200" dirty="0" smtClean="0">
                <a:solidFill>
                  <a:schemeClr val="tx1"/>
                </a:solidFill>
                <a:effectLst/>
                <a:latin typeface="+mn-lt"/>
                <a:ea typeface="+mn-ea"/>
                <a:cs typeface="+mn-cs"/>
              </a:rPr>
              <a:t>。</a:t>
            </a:r>
          </a:p>
          <a:p>
            <a:pPr rtl="0" fontAlgn="ctr"/>
            <a:r>
              <a:rPr lang="en-US" altLang="zh-CN" sz="1200" b="0" i="0" kern="1200" dirty="0" smtClean="0">
                <a:solidFill>
                  <a:schemeClr val="tx1"/>
                </a:solidFill>
                <a:effectLst/>
                <a:latin typeface="+mn-lt"/>
                <a:ea typeface="+mn-ea"/>
                <a:cs typeface="+mn-cs"/>
              </a:rPr>
              <a:t>3. </a:t>
            </a:r>
            <a:r>
              <a:rPr lang="en-US" altLang="zh-CN" sz="1200" b="0" i="0" kern="1200" dirty="0" err="1" smtClean="0">
                <a:solidFill>
                  <a:schemeClr val="tx1"/>
                </a:solidFill>
                <a:effectLst/>
                <a:latin typeface="+mn-lt"/>
                <a:ea typeface="+mn-ea"/>
                <a:cs typeface="+mn-cs"/>
              </a:rPr>
              <a:t>然而，注释策略的效果远远超过了效果获取函数的选择</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23</a:t>
            </a:fld>
            <a:endParaRPr lang="zh-CN" altLang="en-US"/>
          </a:p>
        </p:txBody>
      </p:sp>
    </p:spTree>
    <p:extLst>
      <p:ext uri="{BB962C8B-B14F-4D97-AF65-F5344CB8AC3E}">
        <p14:creationId xmlns:p14="http://schemas.microsoft.com/office/powerpoint/2010/main" val="121333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fontAlgn="ctr"/>
            <a:r>
              <a:rPr lang="en-US" altLang="zh-CN" sz="1200" b="0" i="0" kern="1200" dirty="0" smtClean="0">
                <a:solidFill>
                  <a:schemeClr val="tx1"/>
                </a:solidFill>
                <a:effectLst/>
                <a:latin typeface="+mn-lt"/>
                <a:ea typeface="+mn-ea"/>
                <a:cs typeface="+mn-cs"/>
              </a:rPr>
              <a:t>1. </a:t>
            </a:r>
            <a:r>
              <a:rPr lang="zh-CN" altLang="zh-CN" sz="1200" b="0" i="0" kern="1200" dirty="0" smtClean="0">
                <a:solidFill>
                  <a:schemeClr val="tx1"/>
                </a:solidFill>
                <a:effectLst/>
                <a:latin typeface="+mn-lt"/>
                <a:ea typeface="+mn-ea"/>
                <a:cs typeface="+mn-cs"/>
              </a:rPr>
              <a:t>所选图像中的大多数像素具有相当低的不确定性，这意味着模型正在查询</a:t>
            </a:r>
            <a:r>
              <a:rPr lang="en-US" altLang="zh-CN" sz="1200" b="0" i="0" kern="1200" dirty="0" err="1" smtClean="0">
                <a:solidFill>
                  <a:schemeClr val="tx1"/>
                </a:solidFill>
                <a:effectLst/>
                <a:latin typeface="+mn-lt"/>
                <a:ea typeface="+mn-ea"/>
                <a:cs typeface="+mn-cs"/>
              </a:rPr>
              <a:t>oracle来标记大量像素，这些像素很有可能已经被模型正确预测</a:t>
            </a:r>
            <a:r>
              <a:rPr lang="en-US" altLang="zh-CN" sz="1200" b="0" i="0" kern="1200" dirty="0" smtClean="0">
                <a:solidFill>
                  <a:schemeClr val="tx1"/>
                </a:solidFill>
                <a:effectLst/>
                <a:latin typeface="+mn-lt"/>
                <a:ea typeface="+mn-ea"/>
                <a:cs typeface="+mn-cs"/>
              </a:rPr>
              <a:t>。</a:t>
            </a:r>
            <a:endParaRPr lang="zh-CN" altLang="zh-CN" sz="1200" b="0" i="0" kern="1200" dirty="0" smtClean="0">
              <a:solidFill>
                <a:schemeClr val="tx1"/>
              </a:solidFill>
              <a:effectLst/>
              <a:latin typeface="+mn-lt"/>
              <a:ea typeface="+mn-ea"/>
              <a:cs typeface="+mn-cs"/>
            </a:endParaRPr>
          </a:p>
          <a:p>
            <a:pPr rtl="0" fontAlgn="ctr"/>
            <a:r>
              <a:rPr lang="en-US" altLang="zh-CN" sz="1200" b="0" i="0" kern="1200" dirty="0" smtClean="0">
                <a:solidFill>
                  <a:schemeClr val="tx1"/>
                </a:solidFill>
                <a:effectLst/>
                <a:latin typeface="+mn-lt"/>
                <a:ea typeface="+mn-ea"/>
                <a:cs typeface="+mn-cs"/>
              </a:rPr>
              <a:t>2. </a:t>
            </a:r>
            <a:r>
              <a:rPr lang="zh-CN" altLang="zh-CN"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region acquisition </a:t>
            </a:r>
            <a:r>
              <a:rPr lang="zh-CN" altLang="zh-CN" sz="1200" b="0" i="0" kern="1200" dirty="0" smtClean="0">
                <a:solidFill>
                  <a:schemeClr val="tx1"/>
                </a:solidFill>
                <a:effectLst/>
                <a:latin typeface="+mn-lt"/>
                <a:ea typeface="+mn-ea"/>
                <a:cs typeface="+mn-cs"/>
              </a:rPr>
              <a:t>方法可以显著降低不确定性像素的比例。</a:t>
            </a:r>
          </a:p>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24</a:t>
            </a:fld>
            <a:endParaRPr lang="zh-CN" altLang="en-US"/>
          </a:p>
        </p:txBody>
      </p:sp>
    </p:spTree>
    <p:extLst>
      <p:ext uri="{BB962C8B-B14F-4D97-AF65-F5344CB8AC3E}">
        <p14:creationId xmlns:p14="http://schemas.microsoft.com/office/powerpoint/2010/main" val="2509846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600" dirty="0" smtClean="0"/>
              <a:t>1. Region annotation much faster leads to a well-calibrated model compared to full image annotation regardless of the evaluation metric. </a:t>
            </a:r>
            <a:r>
              <a:rPr lang="zh-CN" altLang="en-US" sz="600" dirty="0" smtClean="0"/>
              <a:t>与全图像标注相比，无论评价尺度如何，区域标注的速度要快得多，从而得到一个校准良好的模型。</a:t>
            </a:r>
          </a:p>
          <a:p>
            <a:r>
              <a:rPr lang="en-US" altLang="zh-CN" sz="600" dirty="0" smtClean="0"/>
              <a:t>2. The change of the uncertainty calibration quality in Figure E.2 follows the increment of the segmentation accuracy as shown in Figure 3. It indicates that a well-calibrate model can further boost the efficiency and effectiveness of the active learning acquisition process. </a:t>
            </a:r>
            <a:r>
              <a:rPr lang="zh-CN" altLang="en-US" sz="600" dirty="0" smtClean="0"/>
              <a:t>图</a:t>
            </a:r>
            <a:r>
              <a:rPr lang="en-US" altLang="zh-CN" sz="600" dirty="0" smtClean="0"/>
              <a:t>E.2</a:t>
            </a:r>
            <a:r>
              <a:rPr lang="zh-CN" altLang="en-US" sz="600" dirty="0" smtClean="0"/>
              <a:t>中不确定度校准质量的变化遵循图</a:t>
            </a:r>
            <a:r>
              <a:rPr lang="en-US" altLang="zh-CN" sz="600" dirty="0" smtClean="0"/>
              <a:t>3</a:t>
            </a:r>
            <a:r>
              <a:rPr lang="zh-CN" altLang="en-US" sz="600" dirty="0" smtClean="0"/>
              <a:t>所示分割精度的增加。结果表明，一个良好的标定模型可以进一步提高主动学习获取过程的效率和有效性。</a:t>
            </a:r>
          </a:p>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25</a:t>
            </a:fld>
            <a:endParaRPr lang="zh-CN" altLang="en-US"/>
          </a:p>
        </p:txBody>
      </p:sp>
    </p:spTree>
    <p:extLst>
      <p:ext uri="{BB962C8B-B14F-4D97-AF65-F5344CB8AC3E}">
        <p14:creationId xmlns:p14="http://schemas.microsoft.com/office/powerpoint/2010/main" val="92857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loss</a:t>
            </a:r>
            <a:r>
              <a:rPr lang="zh-CN" altLang="zh-CN" sz="1200" kern="1200" dirty="0" smtClean="0">
                <a:solidFill>
                  <a:schemeClr val="tx1"/>
                </a:solidFill>
                <a:effectLst/>
                <a:latin typeface="+mn-lt"/>
                <a:ea typeface="+mn-ea"/>
                <a:cs typeface="+mn-cs"/>
              </a:rPr>
              <a:t>分析：</a:t>
            </a:r>
          </a:p>
          <a:p>
            <a:pPr rtl="0" fontAlgn="ctr"/>
            <a:r>
              <a:rPr lang="en-US" altLang="zh-CN" sz="1200" b="0" i="0" kern="1200" dirty="0" smtClean="0">
                <a:solidFill>
                  <a:schemeClr val="tx1"/>
                </a:solidFill>
                <a:effectLst/>
                <a:latin typeface="+mn-lt"/>
                <a:ea typeface="+mn-ea"/>
                <a:cs typeface="+mn-cs"/>
              </a:rPr>
              <a:t>1. The proposed semi-supervised loss encourages the network to discard the pixels with inaccurate soft labels generated by the teacher network.</a:t>
            </a:r>
          </a:p>
          <a:p>
            <a:pPr rtl="0" fontAlgn="ctr"/>
            <a:r>
              <a:rPr lang="en-US" altLang="zh-CN" sz="1200" b="0" i="0" kern="1200" dirty="0" smtClean="0">
                <a:solidFill>
                  <a:schemeClr val="tx1"/>
                </a:solidFill>
                <a:effectLst/>
                <a:latin typeface="+mn-lt"/>
                <a:ea typeface="+mn-ea"/>
                <a:cs typeface="+mn-cs"/>
              </a:rPr>
              <a:t>2. The alpha in Equation (3) controls the information from teacher to student network,  </a:t>
            </a:r>
            <a:r>
              <a:rPr lang="zh-CN" altLang="zh-CN" sz="1200" b="0" i="0" kern="1200" dirty="0" smtClean="0">
                <a:solidFill>
                  <a:schemeClr val="tx1"/>
                </a:solidFill>
                <a:effectLst/>
                <a:latin typeface="+mn-lt"/>
                <a:ea typeface="+mn-ea"/>
                <a:cs typeface="+mn-cs"/>
              </a:rPr>
              <a:t>Intuitively small α allows the student to blindly follow teacher, whereas the bigger α controls the learning by giving emphasis on the teacher’s uncertainty. </a:t>
            </a:r>
            <a:endParaRPr lang="en-US" altLang="zh-CN" sz="1200" b="0" i="0" kern="1200" dirty="0" smtClean="0">
              <a:solidFill>
                <a:schemeClr val="tx1"/>
              </a:solidFill>
              <a:effectLst/>
              <a:latin typeface="+mn-lt"/>
              <a:ea typeface="+mn-ea"/>
              <a:cs typeface="+mn-cs"/>
            </a:endParaRPr>
          </a:p>
          <a:p>
            <a:pPr rtl="0" fontAlgn="ctr"/>
            <a:endParaRPr lang="zh-CN" altLang="zh-CN" sz="1200" b="0" i="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直觉上小α允许学生盲目跟随老师，而大α通过强调教师的不确定性来控制学习。例如，设置α</a:t>
            </a:r>
            <a:r>
              <a:rPr lang="en-US" altLang="zh-CN" sz="1200" kern="1200" dirty="0" smtClean="0">
                <a:solidFill>
                  <a:schemeClr val="tx1"/>
                </a:solidFill>
                <a:effectLst/>
                <a:latin typeface="+mn-lt"/>
                <a:ea typeface="+mn-ea"/>
                <a:cs typeface="+mn-cs"/>
              </a:rPr>
              <a:t>=0相当于使用所有软标签，而设置</a:t>
            </a:r>
            <a:r>
              <a:rPr lang="el-GR" altLang="zh-CN" sz="1200" kern="1200" dirty="0" smtClean="0">
                <a:solidFill>
                  <a:schemeClr val="tx1"/>
                </a:solidFill>
                <a:effectLst/>
                <a:latin typeface="+mn-lt"/>
                <a:ea typeface="+mn-ea"/>
                <a:cs typeface="+mn-cs"/>
              </a:rPr>
              <a:t>α</a:t>
            </a:r>
            <a:r>
              <a:rPr lang="en-US" altLang="zh-CN" sz="1200" kern="1200" dirty="0" smtClean="0">
                <a:solidFill>
                  <a:schemeClr val="tx1"/>
                </a:solidFill>
                <a:effectLst/>
                <a:latin typeface="+mn-lt"/>
                <a:ea typeface="+mn-ea"/>
                <a:cs typeface="+mn-cs"/>
              </a:rPr>
              <a:t>&gt;0允许概率选择更确定的软标签。我们使用我们在第3节中描述的验证来经验地设置</a:t>
            </a:r>
            <a:r>
              <a:rPr lang="el-GR" altLang="zh-CN" sz="1200" kern="1200" dirty="0" smtClean="0">
                <a:solidFill>
                  <a:schemeClr val="tx1"/>
                </a:solidFill>
                <a:effectLst/>
                <a:latin typeface="+mn-lt"/>
                <a:ea typeface="+mn-ea"/>
                <a:cs typeface="+mn-cs"/>
              </a:rPr>
              <a:t>α的值。</a:t>
            </a:r>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31</a:t>
            </a:fld>
            <a:endParaRPr lang="zh-CN" altLang="en-US"/>
          </a:p>
        </p:txBody>
      </p:sp>
    </p:spTree>
    <p:extLst>
      <p:ext uri="{BB962C8B-B14F-4D97-AF65-F5344CB8AC3E}">
        <p14:creationId xmlns:p14="http://schemas.microsoft.com/office/powerpoint/2010/main" val="379600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EA7533-E725-4C4F-928A-E67CB989F75B}" type="slidenum">
              <a:rPr lang="zh-CN" altLang="en-US" smtClean="0"/>
              <a:t>32</a:t>
            </a:fld>
            <a:endParaRPr lang="zh-CN" altLang="en-US"/>
          </a:p>
        </p:txBody>
      </p:sp>
    </p:spTree>
    <p:extLst>
      <p:ext uri="{BB962C8B-B14F-4D97-AF65-F5344CB8AC3E}">
        <p14:creationId xmlns:p14="http://schemas.microsoft.com/office/powerpoint/2010/main" val="305179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55106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284721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59654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45128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08086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8704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10873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52140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717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244708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6DD066-8026-4F07-9334-4381E90A0140}"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104879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DD066-8026-4F07-9334-4381E90A0140}" type="datetimeFigureOut">
              <a:rPr lang="zh-CN" altLang="en-US" smtClean="0"/>
              <a:t>2020/9/20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9A943-2610-491F-A90A-D25891E4CA1B}" type="slidenum">
              <a:rPr lang="zh-CN" altLang="en-US" smtClean="0"/>
              <a:t>‹#›</a:t>
            </a:fld>
            <a:endParaRPr lang="zh-CN" altLang="en-US"/>
          </a:p>
        </p:txBody>
      </p:sp>
    </p:spTree>
    <p:extLst>
      <p:ext uri="{BB962C8B-B14F-4D97-AF65-F5344CB8AC3E}">
        <p14:creationId xmlns:p14="http://schemas.microsoft.com/office/powerpoint/2010/main" val="37552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log.csdn.net/a1054513777/article/details/82855950"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428922" cy="2387600"/>
          </a:xfrm>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Applications </a:t>
            </a:r>
            <a:r>
              <a:rPr lang="en-US" altLang="zh-CN" dirty="0">
                <a:latin typeface="Times New Roman" panose="02020603050405020304" pitchFamily="18" charset="0"/>
                <a:cs typeface="Times New Roman" panose="02020603050405020304" pitchFamily="18" charset="0"/>
              </a:rPr>
              <a:t>of </a:t>
            </a:r>
            <a:r>
              <a:rPr lang="en-US" altLang="zh-CN" dirty="0" smtClean="0">
                <a:latin typeface="Times New Roman" panose="02020603050405020304" pitchFamily="18" charset="0"/>
                <a:cs typeface="Times New Roman" panose="02020603050405020304" pitchFamily="18" charset="0"/>
              </a:rPr>
              <a:t>deep </a:t>
            </a:r>
            <a:r>
              <a:rPr lang="en-US" altLang="zh-CN" dirty="0">
                <a:latin typeface="Times New Roman" panose="02020603050405020304" pitchFamily="18" charset="0"/>
                <a:cs typeface="Times New Roman" panose="02020603050405020304" pitchFamily="18" charset="0"/>
              </a:rPr>
              <a:t>uncertainty</a:t>
            </a:r>
            <a:r>
              <a:rPr lang="en-US" altLang="zh-CN" dirty="0"/>
              <a:t/>
            </a:r>
            <a:br>
              <a:rPr lang="en-US" altLang="zh-CN" dirty="0"/>
            </a:br>
            <a:endParaRPr lang="zh-CN" altLang="en-US" dirty="0"/>
          </a:p>
        </p:txBody>
      </p:sp>
      <p:sp>
        <p:nvSpPr>
          <p:cNvPr id="3" name="副标题 2"/>
          <p:cNvSpPr>
            <a:spLocks noGrp="1"/>
          </p:cNvSpPr>
          <p:nvPr>
            <p:ph type="subTitle" idx="1"/>
          </p:nvPr>
        </p:nvSpPr>
        <p:spPr/>
        <p:txBody>
          <a:bodyPr/>
          <a:lstStyle/>
          <a:p>
            <a:r>
              <a:rPr lang="zh-CN" altLang="en-US" dirty="0" smtClean="0"/>
              <a:t>魏煜华</a:t>
            </a:r>
            <a:endParaRPr lang="en-US" altLang="zh-CN" dirty="0" smtClean="0"/>
          </a:p>
          <a:p>
            <a:r>
              <a:rPr lang="en-US" altLang="zh-CN" dirty="0" smtClean="0"/>
              <a:t>2020.9.18</a:t>
            </a:r>
            <a:endParaRPr lang="zh-CN" altLang="en-US" dirty="0"/>
          </a:p>
        </p:txBody>
      </p:sp>
    </p:spTree>
    <p:extLst>
      <p:ext uri="{BB962C8B-B14F-4D97-AF65-F5344CB8AC3E}">
        <p14:creationId xmlns:p14="http://schemas.microsoft.com/office/powerpoint/2010/main" val="23584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75360"/>
          </a:xfrm>
        </p:spPr>
        <p:txBody>
          <a:bodyPr>
            <a:normAutofit/>
          </a:bodyPr>
          <a:lstStyle/>
          <a:p>
            <a:r>
              <a:rPr lang="en-US" altLang="zh-CN" sz="3200" dirty="0"/>
              <a:t>Experiment 1 - Uncertainty as a measure of confidence</a:t>
            </a:r>
            <a:endParaRPr lang="zh-CN" altLang="en-US" sz="3200" dirty="0"/>
          </a:p>
        </p:txBody>
      </p:sp>
      <p:sp>
        <p:nvSpPr>
          <p:cNvPr id="3" name="内容占位符 2"/>
          <p:cNvSpPr>
            <a:spLocks noGrp="1"/>
          </p:cNvSpPr>
          <p:nvPr>
            <p:ph idx="1"/>
          </p:nvPr>
        </p:nvSpPr>
        <p:spPr>
          <a:xfrm>
            <a:off x="838200" y="1083945"/>
            <a:ext cx="10515600" cy="4351338"/>
          </a:xfrm>
        </p:spPr>
        <p:txBody>
          <a:bodyPr/>
          <a:lstStyle/>
          <a:p>
            <a:r>
              <a:rPr lang="en-US" altLang="zh-CN" sz="2400" dirty="0" smtClean="0"/>
              <a:t>Settings</a:t>
            </a:r>
          </a:p>
          <a:p>
            <a:pPr lvl="1" fontAlgn="ctr"/>
            <a:r>
              <a:rPr lang="en-US" altLang="zh-CN" sz="1600" dirty="0" smtClean="0"/>
              <a:t>Train two classifiers for the problems of ISIC 2018 and 2019, respectively.</a:t>
            </a:r>
            <a:endParaRPr lang="en-US" altLang="zh-CN" sz="1600" dirty="0"/>
          </a:p>
          <a:p>
            <a:pPr lvl="1" fontAlgn="ctr"/>
            <a:r>
              <a:rPr lang="en-US" altLang="zh-CN" sz="1600" dirty="0"/>
              <a:t>Data division: train(64%) validation(16%) </a:t>
            </a:r>
            <a:r>
              <a:rPr lang="en-US" altLang="zh-CN" sz="1600" dirty="0" smtClean="0"/>
              <a:t>test </a:t>
            </a:r>
            <a:r>
              <a:rPr lang="en-US" altLang="zh-CN" sz="1600" dirty="0"/>
              <a:t>(20%)</a:t>
            </a:r>
          </a:p>
          <a:p>
            <a:pPr lvl="1" fontAlgn="ctr"/>
            <a:r>
              <a:rPr lang="en-US" altLang="zh-CN" sz="1600" dirty="0"/>
              <a:t>During inference, forward each image T = 100 times through the neural network using </a:t>
            </a:r>
            <a:r>
              <a:rPr lang="en-US" altLang="zh-CN" sz="1600" dirty="0">
                <a:solidFill>
                  <a:srgbClr val="FF0000"/>
                </a:solidFill>
              </a:rPr>
              <a:t>Test</a:t>
            </a:r>
            <a:r>
              <a:rPr lang="en-US" altLang="zh-CN" sz="1600" dirty="0"/>
              <a:t> </a:t>
            </a:r>
            <a:r>
              <a:rPr lang="en-US" altLang="zh-CN" sz="1600" dirty="0">
                <a:solidFill>
                  <a:srgbClr val="FF0000"/>
                </a:solidFill>
              </a:rPr>
              <a:t>Augmentation</a:t>
            </a:r>
            <a:r>
              <a:rPr lang="en-US" altLang="zh-CN" sz="1600" dirty="0"/>
              <a:t>, </a:t>
            </a:r>
            <a:r>
              <a:rPr lang="en-US" altLang="zh-CN" sz="1600" dirty="0">
                <a:solidFill>
                  <a:srgbClr val="FF0000"/>
                </a:solidFill>
              </a:rPr>
              <a:t>Test Time Dropout,</a:t>
            </a:r>
            <a:r>
              <a:rPr lang="en-US" altLang="zh-CN" sz="1600" dirty="0"/>
              <a:t> and </a:t>
            </a:r>
            <a:r>
              <a:rPr lang="en-US" altLang="zh-CN" sz="1600" dirty="0">
                <a:solidFill>
                  <a:srgbClr val="FF0000"/>
                </a:solidFill>
              </a:rPr>
              <a:t>both</a:t>
            </a:r>
            <a:r>
              <a:rPr lang="en-US" altLang="zh-CN" sz="1600" dirty="0"/>
              <a:t>.</a:t>
            </a:r>
          </a:p>
          <a:p>
            <a:pPr lvl="1" fontAlgn="ctr"/>
            <a:r>
              <a:rPr lang="en-US" altLang="zh-CN" sz="1600" dirty="0"/>
              <a:t>Obtaining predictions for the classifiers by averaging the output </a:t>
            </a:r>
            <a:r>
              <a:rPr lang="en-US" altLang="zh-CN" sz="1600" dirty="0" err="1"/>
              <a:t>softmax</a:t>
            </a:r>
            <a:r>
              <a:rPr lang="en-US" altLang="zh-CN" sz="1600" dirty="0"/>
              <a:t> vector over the T forward passes an compute the uncertainty of each prediction based on the methods described </a:t>
            </a:r>
            <a:r>
              <a:rPr lang="en-US" altLang="zh-CN" sz="1600" dirty="0" smtClean="0"/>
              <a:t>above.</a:t>
            </a:r>
          </a:p>
          <a:p>
            <a:pPr lvl="1" fontAlgn="ctr"/>
            <a:endParaRPr lang="en-US" altLang="zh-CN" sz="1600" dirty="0" smtClean="0"/>
          </a:p>
          <a:p>
            <a:pPr lvl="0"/>
            <a:r>
              <a:rPr lang="en-US" altLang="zh-CN" sz="2400" dirty="0" smtClean="0">
                <a:solidFill>
                  <a:prstClr val="black"/>
                </a:solidFill>
              </a:rPr>
              <a:t>Balanced accuracy</a:t>
            </a:r>
            <a:endParaRPr lang="en-US" altLang="zh-CN" sz="2400" dirty="0">
              <a:solidFill>
                <a:prstClr val="black"/>
              </a:solidFill>
            </a:endParaRPr>
          </a:p>
          <a:p>
            <a:pPr marL="457200" lvl="1" indent="0" fontAlgn="ctr">
              <a:buNone/>
            </a:pPr>
            <a:endParaRPr lang="en-US" altLang="zh-CN" sz="1600" dirty="0" smtClean="0"/>
          </a:p>
          <a:p>
            <a:pPr lvl="1" fontAlgn="ctr"/>
            <a:endParaRPr lang="en-US" altLang="zh-CN" sz="1600" dirty="0"/>
          </a:p>
          <a:p>
            <a:pPr marL="457200" lvl="1" indent="0" fontAlgn="ctr">
              <a:buNone/>
            </a:pPr>
            <a:endParaRPr lang="en-US" altLang="zh-CN" sz="1600" dirty="0"/>
          </a:p>
          <a:p>
            <a:endParaRPr lang="zh-CN" altLang="en-US" dirty="0"/>
          </a:p>
        </p:txBody>
      </p:sp>
      <p:pic>
        <p:nvPicPr>
          <p:cNvPr id="6146" name="Picture 2" descr="ISIC Challenge &#10;No sampling &#10;Monte Carlo Dropout &#10;Test Augmentation &#10;Both &#10;2018 &#10;0.74 &#10;0.73 &#10;0.76 &#10;0.76 &#10;2019 &#10;0.61 &#10;0.61 &#10;0.64 &#10;Table 1. Balanced accuracy for the trained classifier for different &#10;inference sampling techniqu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705" y="3855990"/>
            <a:ext cx="6622415" cy="283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2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en-US" altLang="zh-CN" sz="2800" dirty="0" smtClean="0"/>
              <a:t>Experiment 1 - Uncertainty as a measure of confidence</a:t>
            </a:r>
            <a:endParaRPr lang="zh-CN" altLang="en-US" sz="2800" dirty="0"/>
          </a:p>
        </p:txBody>
      </p:sp>
      <p:sp>
        <p:nvSpPr>
          <p:cNvPr id="3" name="内容占位符 2"/>
          <p:cNvSpPr>
            <a:spLocks noGrp="1"/>
          </p:cNvSpPr>
          <p:nvPr>
            <p:ph idx="1"/>
          </p:nvPr>
        </p:nvSpPr>
        <p:spPr>
          <a:xfrm>
            <a:off x="838200" y="1026160"/>
            <a:ext cx="10515600" cy="5140643"/>
          </a:xfrm>
        </p:spPr>
        <p:txBody>
          <a:bodyPr>
            <a:normAutofit/>
          </a:bodyPr>
          <a:lstStyle/>
          <a:p>
            <a:r>
              <a:rPr lang="en-US" altLang="zh-CN" sz="2000" dirty="0">
                <a:solidFill>
                  <a:srgbClr val="000000"/>
                </a:solidFill>
                <a:ea typeface="Calibri" panose="020F0502020204030204" pitchFamily="34" charset="0"/>
              </a:rPr>
              <a:t>Uncertainty metrics as a function of correct or incorrect </a:t>
            </a:r>
            <a:r>
              <a:rPr lang="en-US" altLang="zh-CN" sz="2000" dirty="0" smtClean="0">
                <a:solidFill>
                  <a:srgbClr val="000000"/>
                </a:solidFill>
                <a:ea typeface="Calibri" panose="020F0502020204030204" pitchFamily="34" charset="0"/>
              </a:rPr>
              <a:t>predictions</a:t>
            </a:r>
            <a:endParaRPr lang="zh-CN" altLang="en-US" sz="2000" dirty="0"/>
          </a:p>
        </p:txBody>
      </p:sp>
      <p:pic>
        <p:nvPicPr>
          <p:cNvPr id="8194" name="Picture 2" descr="uncertainty &#10;uncertainty &#10;uncertainty &#10;uncertainty &#10;uncertainty &#10;uncertain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882" y="1378219"/>
            <a:ext cx="7645400" cy="538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652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en-US" altLang="zh-CN" sz="2800" dirty="0" smtClean="0"/>
              <a:t>Experiment 1 - Uncertainty as a measure of confidence</a:t>
            </a:r>
            <a:endParaRPr lang="zh-CN" altLang="en-US" sz="2800" dirty="0"/>
          </a:p>
        </p:txBody>
      </p:sp>
      <p:sp>
        <p:nvSpPr>
          <p:cNvPr id="3" name="内容占位符 2"/>
          <p:cNvSpPr>
            <a:spLocks noGrp="1"/>
          </p:cNvSpPr>
          <p:nvPr>
            <p:ph idx="1"/>
          </p:nvPr>
        </p:nvSpPr>
        <p:spPr>
          <a:xfrm>
            <a:off x="838200" y="1026160"/>
            <a:ext cx="10515600" cy="5140643"/>
          </a:xfrm>
        </p:spPr>
        <p:txBody>
          <a:bodyPr>
            <a:normAutofit/>
          </a:bodyPr>
          <a:lstStyle/>
          <a:p>
            <a:r>
              <a:rPr lang="en-US" altLang="zh-CN" sz="2000" dirty="0" smtClean="0">
                <a:solidFill>
                  <a:srgbClr val="000000"/>
                </a:solidFill>
                <a:ea typeface="Calibri" panose="020F0502020204030204" pitchFamily="34" charset="0"/>
              </a:rPr>
              <a:t> The evolution in balanced </a:t>
            </a:r>
            <a:r>
              <a:rPr lang="en-US" altLang="zh-CN" sz="2000" dirty="0" err="1" smtClean="0">
                <a:solidFill>
                  <a:srgbClr val="000000"/>
                </a:solidFill>
                <a:ea typeface="Calibri" panose="020F0502020204030204" pitchFamily="34" charset="0"/>
              </a:rPr>
              <a:t>acc</a:t>
            </a:r>
            <a:r>
              <a:rPr lang="en-US" altLang="zh-CN" sz="2000" dirty="0" smtClean="0">
                <a:solidFill>
                  <a:srgbClr val="000000"/>
                </a:solidFill>
                <a:ea typeface="Calibri" panose="020F0502020204030204" pitchFamily="34" charset="0"/>
              </a:rPr>
              <a:t> as iteratively discard the most uncertain samples from the test dataset.</a:t>
            </a:r>
          </a:p>
          <a:p>
            <a:pPr marL="0" indent="0">
              <a:buNone/>
            </a:pPr>
            <a:endParaRPr lang="en-US" altLang="zh-CN" sz="2000" dirty="0" smtClean="0">
              <a:solidFill>
                <a:srgbClr val="000000"/>
              </a:solidFill>
              <a:ea typeface="Calibri" panose="020F0502020204030204" pitchFamily="34" charset="0"/>
            </a:endParaRPr>
          </a:p>
        </p:txBody>
      </p:sp>
      <p:pic>
        <p:nvPicPr>
          <p:cNvPr id="9218" name="Picture 2" descr="Balanæd &#10;rooo &#10;0950 &#10;0 850 &#10;o HQS &#10;Balanced Accuracy Epßtemc &#10;o' Samples &#10;(a) &#10;BalarQd for Epistemic &#10;o' Samples D.SCarded &#10;(d) &#10;Looo &#10;0875 &#10;atonc &#10;of SamplU &#10;(b) &#10;AccuQ%' for meatoric unærtainty &#10;Percentage 01 Samples Discarded &#10;(e) &#10;for Epistemic and &#10;097 s &#10;0950 &#10;092 s &#10;Percentage Of Samples Disorded &#10;(c) &#10;and AleatUic uncerta.nty &#10;o' Samples D.SCarded &#10;(f) &#10;Figure 2. Experiment 1. Evolution of balanced accuracy as the most uncertain samples are removed from the test dataset for Monte Carlo &#10;dropout (a, d), Test Augmentation (b, e) and the combined method (c, f) for the ISIC Challenge 2018 (a, b, c) and ISIC Challenge 2019 (d, &#10;e, f) datase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352" y="1697355"/>
            <a:ext cx="8583295" cy="506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44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2955"/>
          </a:xfrm>
        </p:spPr>
        <p:txBody>
          <a:bodyPr/>
          <a:lstStyle/>
          <a:p>
            <a:r>
              <a:rPr lang="en-US" altLang="zh-CN" dirty="0" smtClean="0"/>
              <a:t>Discussion</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495492"/>
            <a:ext cx="10913249" cy="3188268"/>
          </a:xfrm>
          <a:prstGeom prst="rect">
            <a:avLst/>
          </a:prstGeom>
        </p:spPr>
      </p:pic>
    </p:spTree>
    <p:extLst>
      <p:ext uri="{BB962C8B-B14F-4D97-AF65-F5344CB8AC3E}">
        <p14:creationId xmlns:p14="http://schemas.microsoft.com/office/powerpoint/2010/main" val="629483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0395"/>
          </a:xfrm>
        </p:spPr>
        <p:txBody>
          <a:bodyPr>
            <a:normAutofit/>
          </a:bodyPr>
          <a:lstStyle/>
          <a:p>
            <a:r>
              <a:rPr lang="en-US" altLang="zh-CN" sz="2800" dirty="0"/>
              <a:t>Experiment 2 - Uncertainty to detect out-of-distribution samples</a:t>
            </a:r>
            <a:endParaRPr lang="zh-CN" altLang="en-US" sz="2800" dirty="0"/>
          </a:p>
        </p:txBody>
      </p:sp>
      <p:sp>
        <p:nvSpPr>
          <p:cNvPr id="3" name="内容占位符 2"/>
          <p:cNvSpPr>
            <a:spLocks noGrp="1"/>
          </p:cNvSpPr>
          <p:nvPr>
            <p:ph idx="1"/>
          </p:nvPr>
        </p:nvSpPr>
        <p:spPr>
          <a:xfrm>
            <a:off x="838200" y="1094105"/>
            <a:ext cx="10977880" cy="4351338"/>
          </a:xfrm>
        </p:spPr>
        <p:txBody>
          <a:bodyPr>
            <a:normAutofit/>
          </a:bodyPr>
          <a:lstStyle/>
          <a:p>
            <a:r>
              <a:rPr lang="en-US" altLang="zh-CN" sz="2000" dirty="0"/>
              <a:t>T</a:t>
            </a:r>
            <a:r>
              <a:rPr lang="en-US" altLang="zh-CN" sz="2000" dirty="0" smtClean="0"/>
              <a:t>his experiment aims to </a:t>
            </a:r>
            <a:r>
              <a:rPr lang="en-US" altLang="zh-CN" sz="2000" dirty="0"/>
              <a:t>determine if we can use the uncertainty metrics to detect </a:t>
            </a:r>
            <a:r>
              <a:rPr lang="en-US" altLang="zh-CN" sz="2000" dirty="0">
                <a:solidFill>
                  <a:srgbClr val="FF0000"/>
                </a:solidFill>
              </a:rPr>
              <a:t>out-of-distribution</a:t>
            </a:r>
            <a:r>
              <a:rPr lang="en-US" altLang="zh-CN" sz="2000" dirty="0"/>
              <a:t> samples, that is, samples from diagnostic categories that are not present in the training set</a:t>
            </a:r>
            <a:r>
              <a:rPr lang="en-US" altLang="zh-CN" sz="2000" dirty="0" smtClean="0"/>
              <a:t>.</a:t>
            </a:r>
          </a:p>
          <a:p>
            <a:r>
              <a:rPr lang="en-US" altLang="zh-CN" sz="2000" dirty="0" smtClean="0"/>
              <a:t>ISIC Challenge 2018</a:t>
            </a:r>
          </a:p>
          <a:p>
            <a:pPr lvl="1" fontAlgn="ctr"/>
            <a:r>
              <a:rPr lang="en-US" altLang="zh-CN" sz="1600" dirty="0"/>
              <a:t>Move  a subset of classes from the training set to the test set, train the network with the reduced training </a:t>
            </a:r>
            <a:r>
              <a:rPr lang="en-US" altLang="zh-CN" sz="1600" dirty="0" smtClean="0"/>
              <a:t>set</a:t>
            </a:r>
          </a:p>
          <a:p>
            <a:pPr lvl="1" fontAlgn="ctr"/>
            <a:r>
              <a:rPr lang="en-US" altLang="zh-CN" sz="1600" dirty="0" smtClean="0"/>
              <a:t>Concretely</a:t>
            </a:r>
            <a:r>
              <a:rPr lang="en-US" altLang="zh-CN" sz="1600" dirty="0"/>
              <a:t>, move the Dermatofibroma and Vascular Lesion categories from the training dataset to the test set. We also add 12264 images from the </a:t>
            </a:r>
            <a:r>
              <a:rPr lang="en-US" altLang="zh-CN" sz="1600" dirty="0" err="1"/>
              <a:t>Imagenet</a:t>
            </a:r>
            <a:r>
              <a:rPr lang="en-US" altLang="zh-CN" sz="1600" dirty="0"/>
              <a:t> dataset to the test split , to compare the magnitude of uncertainty metrics for images from a completely different domain</a:t>
            </a:r>
            <a:r>
              <a:rPr lang="en-US" altLang="zh-CN" sz="1600" dirty="0" smtClean="0"/>
              <a:t>. (</a:t>
            </a:r>
            <a:r>
              <a:rPr lang="en-US" altLang="zh-CN" sz="1600" dirty="0" err="1"/>
              <a:t>OoD</a:t>
            </a:r>
            <a:r>
              <a:rPr lang="en-US" altLang="zh-CN" sz="1600" dirty="0"/>
              <a:t> </a:t>
            </a:r>
            <a:r>
              <a:rPr lang="zh-CN" altLang="zh-CN" sz="1600" dirty="0"/>
              <a:t>数据由两部分组成：为在训练数据</a:t>
            </a:r>
            <a:r>
              <a:rPr lang="zh-CN" altLang="zh-CN" sz="1600" dirty="0" smtClean="0"/>
              <a:t>中</a:t>
            </a:r>
            <a:r>
              <a:rPr lang="zh-CN" altLang="en-US" sz="1600" dirty="0" smtClean="0"/>
              <a:t>未</a:t>
            </a:r>
            <a:r>
              <a:rPr lang="zh-CN" altLang="zh-CN" sz="1600" dirty="0" smtClean="0"/>
              <a:t>出现</a:t>
            </a:r>
            <a:r>
              <a:rPr lang="zh-CN" altLang="zh-CN" sz="1600" dirty="0"/>
              <a:t>的类</a:t>
            </a:r>
            <a:r>
              <a:rPr lang="en-US" altLang="zh-CN" sz="1600" dirty="0"/>
              <a:t> + ImageNet</a:t>
            </a:r>
            <a:r>
              <a:rPr lang="zh-CN" altLang="zh-CN" sz="1600" dirty="0"/>
              <a:t>中的数据，</a:t>
            </a:r>
            <a:r>
              <a:rPr lang="en-US" altLang="zh-CN" sz="1600" dirty="0"/>
              <a:t> </a:t>
            </a:r>
            <a:r>
              <a:rPr lang="zh-CN" altLang="zh-CN" sz="1600" dirty="0"/>
              <a:t>完全不同的数据分布</a:t>
            </a:r>
            <a:r>
              <a:rPr lang="en-US" altLang="zh-CN" sz="1600" dirty="0"/>
              <a:t>), sample distribution across the train, validation and test </a:t>
            </a:r>
            <a:r>
              <a:rPr lang="en-US" altLang="zh-CN" sz="1600" dirty="0" smtClean="0"/>
              <a:t>splits.</a:t>
            </a:r>
            <a:endParaRPr lang="zh-CN"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smtClean="0"/>
          </a:p>
        </p:txBody>
      </p:sp>
      <p:pic>
        <p:nvPicPr>
          <p:cNvPr id="10248" name="Picture 8" descr="Train &#10;6261 &#10;Inlier &#10;Skin Outliers &#10;Imagenet Outliers &#10;Validation &#10;1546 &#10;o &#10;o &#10;Test &#10;1951 &#10;257 &#10;12264 &#10;Table 2. Inlier / Outlier distribution of samplings in training, vali- &#10;dation and test spli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3810552"/>
            <a:ext cx="61722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05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0395"/>
          </a:xfrm>
        </p:spPr>
        <p:txBody>
          <a:bodyPr>
            <a:normAutofit/>
          </a:bodyPr>
          <a:lstStyle/>
          <a:p>
            <a:r>
              <a:rPr lang="en-US" altLang="zh-CN" sz="2800" dirty="0"/>
              <a:t>Experiment 2 - Uncertainty to detect out-of-distribution samples</a:t>
            </a:r>
            <a:endParaRPr lang="zh-CN" altLang="en-US" sz="2800" dirty="0"/>
          </a:p>
        </p:txBody>
      </p:sp>
      <p:sp>
        <p:nvSpPr>
          <p:cNvPr id="4" name="内容占位符 3"/>
          <p:cNvSpPr>
            <a:spLocks noGrp="1"/>
          </p:cNvSpPr>
          <p:nvPr>
            <p:ph idx="1"/>
          </p:nvPr>
        </p:nvSpPr>
        <p:spPr>
          <a:xfrm>
            <a:off x="838200" y="985520"/>
            <a:ext cx="10967720" cy="5191443"/>
          </a:xfrm>
        </p:spPr>
        <p:txBody>
          <a:bodyPr/>
          <a:lstStyle/>
          <a:p>
            <a:r>
              <a:rPr lang="en-US" altLang="zh-CN" sz="2000" dirty="0" smtClean="0"/>
              <a:t>Uncertainty metrics stratified by in-distribution and out-distribution categories</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the AUC for each uncertainty metrics when used as predictor for </a:t>
            </a:r>
            <a:r>
              <a:rPr lang="en-US" altLang="zh-CN" sz="2000" dirty="0" err="1" smtClean="0"/>
              <a:t>OoD</a:t>
            </a:r>
            <a:r>
              <a:rPr lang="en-US" altLang="zh-CN" sz="2000" dirty="0" smtClean="0"/>
              <a:t> detection (ignoring ImageNet)</a:t>
            </a:r>
            <a:endParaRPr lang="zh-CN" altLang="en-US" sz="2000" dirty="0" smtClean="0"/>
          </a:p>
          <a:p>
            <a:endParaRPr lang="en-US" altLang="zh-CN" sz="2000" dirty="0" smtClean="0"/>
          </a:p>
          <a:p>
            <a:pPr marL="0" indent="0">
              <a:buNone/>
            </a:pPr>
            <a:endParaRPr lang="zh-CN" altLang="en-US" dirty="0"/>
          </a:p>
        </p:txBody>
      </p:sp>
      <p:pic>
        <p:nvPicPr>
          <p:cNvPr id="8" name="Picture 2" descr="AUC for OOD Detection I Entropy &#10;Monte Carlo Dropout &#10;Test Augmentation &#10;Both &#10;0.71 &#10;0.75 &#10;0.76 &#10;Var &#10;0.75 &#10;0.78 &#10;0.80 &#10;BC &#10;0.68 &#10;0.78 &#10;0.79 &#10;Table 3. AUC of uncertainty metrics when used as predictors for &#10;out-of-distribution detection in the ISIC Challenge 2018 dataset &#10;(excluding samples from ImageNe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879" y="4911046"/>
            <a:ext cx="4021455" cy="188922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80" y="1546748"/>
            <a:ext cx="8782400" cy="2803070"/>
          </a:xfrm>
          <a:prstGeom prst="rect">
            <a:avLst/>
          </a:prstGeom>
        </p:spPr>
      </p:pic>
    </p:spTree>
    <p:extLst>
      <p:ext uri="{BB962C8B-B14F-4D97-AF65-F5344CB8AC3E}">
        <p14:creationId xmlns:p14="http://schemas.microsoft.com/office/powerpoint/2010/main" val="2631129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2955"/>
          </a:xfrm>
        </p:spPr>
        <p:txBody>
          <a:bodyPr/>
          <a:lstStyle/>
          <a:p>
            <a:r>
              <a:rPr lang="en-US" altLang="zh-CN" dirty="0" smtClean="0"/>
              <a:t>Discussion</a:t>
            </a:r>
            <a:endParaRPr lang="zh-CN" altLang="en-US" dirty="0"/>
          </a:p>
        </p:txBody>
      </p:sp>
      <p:pic>
        <p:nvPicPr>
          <p:cNvPr id="5" name="内容占位符 4"/>
          <p:cNvPicPr>
            <a:picLocks noGrp="1" noChangeAspect="1"/>
          </p:cNvPicPr>
          <p:nvPr>
            <p:ph idx="1"/>
          </p:nvPr>
        </p:nvPicPr>
        <p:blipFill>
          <a:blip r:embed="rId2"/>
          <a:stretch>
            <a:fillRect/>
          </a:stretch>
        </p:blipFill>
        <p:spPr>
          <a:xfrm>
            <a:off x="774427" y="1492305"/>
            <a:ext cx="10643145" cy="2562860"/>
          </a:xfrm>
          <a:prstGeom prst="rect">
            <a:avLst/>
          </a:prstGeom>
        </p:spPr>
      </p:pic>
    </p:spTree>
    <p:extLst>
      <p:ext uri="{BB962C8B-B14F-4D97-AF65-F5344CB8AC3E}">
        <p14:creationId xmlns:p14="http://schemas.microsoft.com/office/powerpoint/2010/main" val="2993011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《On uncertainty estimation in active learning for image segmentation》(ICML 2020 UDL workshop)</a:t>
            </a:r>
            <a:endParaRPr lang="zh-CN" altLang="en-US" sz="2800" dirty="0"/>
          </a:p>
        </p:txBody>
      </p:sp>
      <p:sp>
        <p:nvSpPr>
          <p:cNvPr id="3" name="内容占位符 2"/>
          <p:cNvSpPr>
            <a:spLocks noGrp="1"/>
          </p:cNvSpPr>
          <p:nvPr>
            <p:ph idx="1"/>
          </p:nvPr>
        </p:nvSpPr>
        <p:spPr>
          <a:xfrm>
            <a:off x="678180" y="1882775"/>
            <a:ext cx="7219950" cy="4351338"/>
          </a:xfrm>
        </p:spPr>
        <p:txBody>
          <a:bodyPr>
            <a:normAutofit fontScale="92500" lnSpcReduction="20000"/>
          </a:bodyPr>
          <a:lstStyle/>
          <a:p>
            <a:pPr fontAlgn="ctr"/>
            <a:r>
              <a:rPr lang="en-US" altLang="zh-CN" sz="1900" dirty="0"/>
              <a:t>Uncertainty estimation is important for machine learning models. This is especially critical in the data-driven active learning setting where the goal is  to achieve a certain accuracy with minimum labeling effort. </a:t>
            </a:r>
            <a:r>
              <a:rPr lang="zh-CN" altLang="zh-CN" sz="1900" dirty="0" smtClean="0"/>
              <a:t>在</a:t>
            </a:r>
            <a:r>
              <a:rPr lang="zh-CN" altLang="zh-CN" sz="1900" dirty="0"/>
              <a:t>数据驱动的主动学习环境中，这一点尤其重要，因为数据驱动的主动学习的目标是以最小的标记工作量实现一定的准确性。</a:t>
            </a:r>
          </a:p>
          <a:p>
            <a:pPr fontAlgn="ctr"/>
            <a:r>
              <a:rPr lang="zh-CN" altLang="zh-CN" sz="1900" dirty="0"/>
              <a:t>In such settings, the model</a:t>
            </a:r>
            <a:r>
              <a:rPr lang="en-US" altLang="zh-CN" sz="1900" dirty="0"/>
              <a:t> </a:t>
            </a:r>
            <a:r>
              <a:rPr lang="zh-CN" altLang="zh-CN" sz="1900" dirty="0"/>
              <a:t>learns to select the most informative unlabeled</a:t>
            </a:r>
            <a:r>
              <a:rPr lang="en-US" altLang="zh-CN" sz="1900" dirty="0"/>
              <a:t> </a:t>
            </a:r>
            <a:r>
              <a:rPr lang="zh-CN" altLang="zh-CN" sz="1900" dirty="0"/>
              <a:t>samples for annotation based on its estimated uncertainty. The highly uncertain predictions are</a:t>
            </a:r>
            <a:r>
              <a:rPr lang="en-US" altLang="zh-CN" sz="1900" dirty="0"/>
              <a:t> </a:t>
            </a:r>
            <a:r>
              <a:rPr lang="zh-CN" altLang="zh-CN" sz="1900" dirty="0"/>
              <a:t>assumed to be more informative for </a:t>
            </a:r>
            <a:r>
              <a:rPr lang="zh-CN" altLang="zh-CN" sz="1900" dirty="0" smtClean="0"/>
              <a:t>improving</a:t>
            </a:r>
            <a:r>
              <a:rPr lang="en-US" altLang="zh-CN" sz="1900" dirty="0" smtClean="0"/>
              <a:t> </a:t>
            </a:r>
            <a:r>
              <a:rPr lang="zh-CN" altLang="zh-CN" sz="1900" dirty="0" smtClean="0"/>
              <a:t>model </a:t>
            </a:r>
            <a:r>
              <a:rPr lang="zh-CN" altLang="zh-CN" sz="1900" dirty="0"/>
              <a:t>performance. </a:t>
            </a:r>
            <a:r>
              <a:rPr lang="en-US" altLang="zh-CN" sz="1900" dirty="0"/>
              <a:t> </a:t>
            </a:r>
            <a:r>
              <a:rPr lang="zh-CN" altLang="zh-CN" sz="1900" dirty="0"/>
              <a:t>在这种情况下，模型学习根据估计的不确定性选择信息最丰富的未标记样本进行注释。假设高度不确定性的预测对于改善模型性能更为有用。</a:t>
            </a:r>
          </a:p>
          <a:p>
            <a:pPr fontAlgn="ctr"/>
            <a:r>
              <a:rPr lang="en-US" altLang="zh-CN" sz="1900" dirty="0"/>
              <a:t>This paper explore uncertainty calibration within an active learning framework for medical image segmentation.</a:t>
            </a:r>
          </a:p>
          <a:p>
            <a:pPr fontAlgn="ctr"/>
            <a:r>
              <a:rPr lang="zh-CN" altLang="zh-CN" sz="1900" dirty="0"/>
              <a:t>Various uncertainty estimation methods and acquisition strategies (regions and full images) are investigated.研究了各种不确定性估计方法和获取策略（区域和全图像）</a:t>
            </a:r>
          </a:p>
          <a:p>
            <a:pPr fontAlgn="ctr"/>
            <a:r>
              <a:rPr lang="en-US" altLang="zh-CN" sz="1900" dirty="0"/>
              <a:t>Selecting regions to annotate instead of full images leads to more well-calibrated models.</a:t>
            </a:r>
          </a:p>
          <a:p>
            <a:endParaRPr lang="zh-CN" altLang="en-US" dirty="0"/>
          </a:p>
        </p:txBody>
      </p:sp>
      <p:pic>
        <p:nvPicPr>
          <p:cNvPr id="6" name="内容占位符 3"/>
          <p:cNvPicPr>
            <a:picLocks noChangeAspect="1"/>
          </p:cNvPicPr>
          <p:nvPr/>
        </p:nvPicPr>
        <p:blipFill>
          <a:blip r:embed="rId2"/>
          <a:stretch>
            <a:fillRect/>
          </a:stretch>
        </p:blipFill>
        <p:spPr>
          <a:xfrm>
            <a:off x="7898130" y="2698818"/>
            <a:ext cx="4130073" cy="2247391"/>
          </a:xfrm>
          <a:prstGeom prst="rect">
            <a:avLst/>
          </a:prstGeom>
        </p:spPr>
      </p:pic>
    </p:spTree>
    <p:extLst>
      <p:ext uri="{BB962C8B-B14F-4D97-AF65-F5344CB8AC3E}">
        <p14:creationId xmlns:p14="http://schemas.microsoft.com/office/powerpoint/2010/main" val="2637514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6455"/>
          </a:xfrm>
        </p:spPr>
        <p:txBody>
          <a:bodyPr>
            <a:normAutofit/>
          </a:bodyPr>
          <a:lstStyle/>
          <a:p>
            <a:r>
              <a:rPr lang="en-US" altLang="zh-CN" sz="3200" dirty="0">
                <a:ea typeface="Calibri" panose="020F0502020204030204" pitchFamily="34" charset="0"/>
              </a:rPr>
              <a:t>Method</a:t>
            </a:r>
            <a:endParaRPr lang="zh-CN" altLang="en-US" sz="3200" dirty="0"/>
          </a:p>
        </p:txBody>
      </p:sp>
      <p:sp>
        <p:nvSpPr>
          <p:cNvPr id="3" name="内容占位符 2"/>
          <p:cNvSpPr>
            <a:spLocks noGrp="1"/>
          </p:cNvSpPr>
          <p:nvPr>
            <p:ph idx="1"/>
          </p:nvPr>
        </p:nvSpPr>
        <p:spPr>
          <a:xfrm>
            <a:off x="838200" y="1108710"/>
            <a:ext cx="10515600" cy="5068253"/>
          </a:xfrm>
        </p:spPr>
        <p:txBody>
          <a:bodyPr>
            <a:normAutofit/>
          </a:bodyPr>
          <a:lstStyle/>
          <a:p>
            <a:pPr fontAlgn="ctr"/>
            <a:r>
              <a:rPr lang="en-US" altLang="zh-CN" dirty="0"/>
              <a:t>The architecture of neural </a:t>
            </a:r>
            <a:r>
              <a:rPr lang="en-US" altLang="zh-CN" dirty="0" smtClean="0"/>
              <a:t>network</a:t>
            </a:r>
          </a:p>
          <a:p>
            <a:pPr marL="0" indent="0" fontAlgn="ctr">
              <a:buNone/>
            </a:pPr>
            <a:r>
              <a:rPr lang="en-US" altLang="zh-CN" sz="2000" dirty="0" smtClean="0"/>
              <a:t>Use ResNet-50 </a:t>
            </a:r>
            <a:r>
              <a:rPr lang="en-US" altLang="zh-CN" sz="2000" dirty="0"/>
              <a:t>as the feature extractor and employs the decoder of the DCAN model to accomplish the image segmentation with auxiliary tasks. </a:t>
            </a:r>
            <a:endParaRPr lang="en-US" altLang="zh-CN" sz="2000" dirty="0" smtClean="0"/>
          </a:p>
          <a:p>
            <a:pPr marL="0" indent="0" fontAlgn="ctr">
              <a:buNone/>
            </a:pPr>
            <a:r>
              <a:rPr lang="en-US" altLang="zh-CN" sz="2000" dirty="0" smtClean="0"/>
              <a:t>(</a:t>
            </a:r>
            <a:r>
              <a:rPr lang="en-US" altLang="zh-CN" sz="2000" dirty="0"/>
              <a:t>dropout layers are added before each residual block)</a:t>
            </a:r>
          </a:p>
          <a:p>
            <a:pPr marL="0" indent="0" fontAlgn="ctr">
              <a:buNone/>
            </a:pPr>
            <a:r>
              <a:rPr lang="en-US" altLang="zh-CN" sz="2000" dirty="0"/>
              <a:t>Evaluation metrics: F1 score, object-level Dice index, and </a:t>
            </a:r>
            <a:r>
              <a:rPr lang="en-US" altLang="zh-CN" sz="2000" dirty="0" err="1"/>
              <a:t>Jaccard</a:t>
            </a:r>
            <a:r>
              <a:rPr lang="en-US" altLang="zh-CN" sz="2000" dirty="0"/>
              <a:t> </a:t>
            </a:r>
            <a:r>
              <a:rPr lang="en-US" altLang="zh-CN" sz="2000" dirty="0" smtClean="0"/>
              <a:t>index</a:t>
            </a:r>
          </a:p>
          <a:p>
            <a:pPr marL="0" indent="0" fontAlgn="ctr">
              <a:buNone/>
            </a:pPr>
            <a:endParaRPr lang="en-US" altLang="zh-CN" dirty="0"/>
          </a:p>
          <a:p>
            <a:pPr fontAlgn="ctr"/>
            <a:r>
              <a:rPr lang="en-US" altLang="zh-CN" dirty="0"/>
              <a:t>Uncertainty estimation </a:t>
            </a:r>
            <a:r>
              <a:rPr lang="en-US" altLang="zh-CN" dirty="0" smtClean="0"/>
              <a:t>methods (</a:t>
            </a:r>
            <a:r>
              <a:rPr lang="en-US" altLang="zh-CN" dirty="0"/>
              <a:t>Monte-Carlo Dropout (MC-Dropout)</a:t>
            </a:r>
            <a:r>
              <a:rPr lang="en-US" altLang="zh-CN" dirty="0" smtClean="0"/>
              <a:t>)</a:t>
            </a:r>
            <a:endParaRPr lang="en-US" altLang="zh-CN" dirty="0"/>
          </a:p>
          <a:p>
            <a:pPr fontAlgn="ctr"/>
            <a:endParaRPr lang="en-US" altLang="zh-CN" dirty="0" smtClean="0"/>
          </a:p>
          <a:p>
            <a:pPr marL="0" indent="0" fontAlgn="ctr">
              <a:buNone/>
            </a:pPr>
            <a:endParaRPr lang="en-US" altLang="zh-CN" dirty="0"/>
          </a:p>
        </p:txBody>
      </p:sp>
      <p:pic>
        <p:nvPicPr>
          <p:cNvPr id="1032" name="Picture 8" descr="which results in the weight wt. These T softmax vectors are &#10;then averaged thus obtaining the final posterior probability &#10;for pixel given class c: &#10;P(y = cl.r) = Pt(y = CIT, 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364" y="4207192"/>
            <a:ext cx="5088255" cy="166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30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6455"/>
          </a:xfrm>
        </p:spPr>
        <p:txBody>
          <a:bodyPr>
            <a:normAutofit/>
          </a:bodyPr>
          <a:lstStyle/>
          <a:p>
            <a:r>
              <a:rPr lang="en-US" altLang="zh-CN" sz="3200" dirty="0">
                <a:ea typeface="Calibri" panose="020F0502020204030204" pitchFamily="34" charset="0"/>
              </a:rPr>
              <a:t>Method</a:t>
            </a:r>
            <a:endParaRPr lang="zh-CN" altLang="en-US" sz="3200" dirty="0"/>
          </a:p>
        </p:txBody>
      </p:sp>
      <p:sp>
        <p:nvSpPr>
          <p:cNvPr id="3" name="内容占位符 2"/>
          <p:cNvSpPr>
            <a:spLocks noGrp="1"/>
          </p:cNvSpPr>
          <p:nvPr>
            <p:ph idx="1"/>
          </p:nvPr>
        </p:nvSpPr>
        <p:spPr>
          <a:xfrm>
            <a:off x="672464" y="1021873"/>
            <a:ext cx="3879658" cy="5068253"/>
          </a:xfrm>
        </p:spPr>
        <p:txBody>
          <a:bodyPr>
            <a:normAutofit/>
          </a:bodyPr>
          <a:lstStyle/>
          <a:p>
            <a:pPr fontAlgn="ctr"/>
            <a:r>
              <a:rPr lang="en-US" altLang="zh-CN" dirty="0"/>
              <a:t>D</a:t>
            </a:r>
            <a:r>
              <a:rPr lang="zh-CN" altLang="zh-CN" dirty="0" smtClean="0"/>
              <a:t>ifferent </a:t>
            </a:r>
            <a:r>
              <a:rPr lang="en-US" altLang="zh-CN" dirty="0" smtClean="0"/>
              <a:t>Uncertainty estimation </a:t>
            </a:r>
            <a:endParaRPr lang="en-US" altLang="zh-CN" dirty="0"/>
          </a:p>
        </p:txBody>
      </p:sp>
      <p:pic>
        <p:nvPicPr>
          <p:cNvPr id="2050" name="Picture 2" descr="We apply three different MC dropout oriented uncertainty &#10;estimation methods: VarRatio. Entropy and BALD. The &#10;VarRatio acquisition function choose points that the model &#10;is least certain for the predictions (can also be called as &#10;Variation Ratios): &#10;VarRatio[r] = 1 — max P(ylx) &#10;A more generalized method is to evaluate the Entropy of &#10;the prediction. It is not restricted to the binary case and can &#10;be used directly in the multi-class scenario as well: &#10;Entropy[xl = — P(y = jlr) log P(y = jl:r) &#10;The acquisition functions above only encodes the relative &#10;uncertainty between different classes. However, BALD &#10;considers both relative uncertainty and model uncertainty. &#10;BALD calculates the mutual information between the pre- &#10;dictions and model posterior (Houlsby et al., 2011 ; Gal et al., &#10;2017): &#10;BALD (xl &#10;Pt(y = we) log pt(y = jl.r, we) &#10;Random selection (Rand) is performed the baseline com- &#10;parrs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858" y="265735"/>
            <a:ext cx="4953000" cy="638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1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6647"/>
            <a:ext cx="10515600" cy="1325563"/>
          </a:xfrm>
        </p:spPr>
        <p:txBody>
          <a:bodyPr/>
          <a:lstStyle/>
          <a:p>
            <a:r>
              <a:rPr lang="en-US" altLang="zh-CN" dirty="0" smtClean="0"/>
              <a:t>Some papers</a:t>
            </a:r>
            <a:endParaRPr lang="zh-CN" altLang="en-US" dirty="0"/>
          </a:p>
        </p:txBody>
      </p:sp>
      <p:sp>
        <p:nvSpPr>
          <p:cNvPr id="3" name="内容占位符 2"/>
          <p:cNvSpPr>
            <a:spLocks noGrp="1"/>
          </p:cNvSpPr>
          <p:nvPr>
            <p:ph idx="1"/>
          </p:nvPr>
        </p:nvSpPr>
        <p:spPr>
          <a:xfrm>
            <a:off x="706225" y="1357369"/>
            <a:ext cx="11353800" cy="5067920"/>
          </a:xfrm>
        </p:spPr>
        <p:txBody>
          <a:bodyPr/>
          <a:lstStyle/>
          <a:p>
            <a:r>
              <a:rPr lang="zh-CN" altLang="zh-CN" sz="2000" dirty="0" smtClean="0">
                <a:solidFill>
                  <a:srgbClr val="FF0000"/>
                </a:solidFill>
              </a:rPr>
              <a:t>《</a:t>
            </a:r>
            <a:r>
              <a:rPr lang="en-US" altLang="zh-CN" sz="2000" dirty="0" smtClean="0">
                <a:solidFill>
                  <a:srgbClr val="FF0000"/>
                </a:solidFill>
              </a:rPr>
              <a:t>Generative </a:t>
            </a:r>
            <a:r>
              <a:rPr lang="en-US" altLang="zh-CN" sz="2000" b="1" dirty="0" smtClean="0">
                <a:solidFill>
                  <a:srgbClr val="FF0000"/>
                </a:solidFill>
              </a:rPr>
              <a:t>Well-intentioned Networks》(NIPS 2019)</a:t>
            </a:r>
          </a:p>
          <a:p>
            <a:pPr marL="0" indent="0">
              <a:buNone/>
            </a:pPr>
            <a:r>
              <a:rPr lang="en-US" altLang="zh-CN" sz="1800" dirty="0" smtClean="0"/>
              <a:t>Leveraging uncertainty estimates and generative networks to increase the accuracy of certainty-based models</a:t>
            </a:r>
          </a:p>
          <a:p>
            <a:r>
              <a:rPr lang="zh-CN" altLang="zh-CN" sz="2000" dirty="0" smtClean="0">
                <a:solidFill>
                  <a:srgbClr val="FF0000"/>
                </a:solidFill>
              </a:rPr>
              <a:t>《Uncertainty Estimation in Deep Neural Networks</a:t>
            </a:r>
            <a:r>
              <a:rPr lang="en-US" altLang="zh-CN" sz="2000" dirty="0" smtClean="0">
                <a:solidFill>
                  <a:srgbClr val="FF0000"/>
                </a:solidFill>
              </a:rPr>
              <a:t> </a:t>
            </a:r>
            <a:r>
              <a:rPr lang="zh-CN" altLang="zh-CN" sz="2000" dirty="0" smtClean="0">
                <a:solidFill>
                  <a:srgbClr val="FF0000"/>
                </a:solidFill>
              </a:rPr>
              <a:t>for Dermoscopic Image Classification》</a:t>
            </a:r>
            <a:r>
              <a:rPr lang="en-US" altLang="zh-CN" sz="2000" dirty="0" smtClean="0">
                <a:solidFill>
                  <a:srgbClr val="FF0000"/>
                </a:solidFill>
              </a:rPr>
              <a:t>(CVPR 2020)</a:t>
            </a:r>
          </a:p>
          <a:p>
            <a:pPr marL="0" indent="0">
              <a:buNone/>
            </a:pPr>
            <a:r>
              <a:rPr lang="en-US" altLang="zh-CN" sz="2000" dirty="0" smtClean="0"/>
              <a:t>Applying </a:t>
            </a:r>
            <a:r>
              <a:rPr lang="en-US" altLang="zh-CN" sz="2000" dirty="0" smtClean="0"/>
              <a:t>uncertainty estimation and metrics to the problem of skin lesion classification</a:t>
            </a:r>
          </a:p>
          <a:p>
            <a:r>
              <a:rPr lang="zh-CN" altLang="zh-CN" sz="2000" dirty="0" smtClean="0">
                <a:effectLst/>
                <a:ea typeface="Microsoft YaHei" panose="020B0503020204020204" pitchFamily="34" charset="-122"/>
              </a:rPr>
              <a:t>《Multi-Task Learning Using Uncertainty to Weigh Losses</a:t>
            </a:r>
            <a:r>
              <a:rPr lang="en-US" altLang="zh-CN" sz="2000" dirty="0" smtClean="0">
                <a:effectLst/>
                <a:ea typeface="Microsoft YaHei" panose="020B0503020204020204" pitchFamily="34" charset="-122"/>
              </a:rPr>
              <a:t> </a:t>
            </a:r>
            <a:r>
              <a:rPr lang="zh-CN" altLang="zh-CN" sz="2000" dirty="0" smtClean="0">
                <a:effectLst/>
                <a:ea typeface="Microsoft YaHei" panose="020B0503020204020204" pitchFamily="34" charset="-122"/>
              </a:rPr>
              <a:t>for Scene Geometry and Semantics》</a:t>
            </a:r>
            <a:endParaRPr lang="en-US" altLang="zh-CN" sz="2000" dirty="0" smtClean="0">
              <a:effectLst/>
              <a:ea typeface="Microsoft YaHei" panose="020B0503020204020204" pitchFamily="34" charset="-122"/>
            </a:endParaRPr>
          </a:p>
          <a:p>
            <a:pPr marL="0" indent="0">
              <a:buNone/>
            </a:pPr>
            <a:r>
              <a:rPr lang="en-US" altLang="zh-CN" sz="2000" dirty="0" smtClean="0">
                <a:effectLst/>
                <a:ea typeface="Microsoft YaHei" panose="020B0503020204020204" pitchFamily="34" charset="-122"/>
              </a:rPr>
              <a:t>Applying </a:t>
            </a:r>
            <a:r>
              <a:rPr lang="en-US" altLang="zh-CN" sz="2000" dirty="0" err="1" smtClean="0">
                <a:effectLst/>
                <a:ea typeface="Microsoft YaHei" panose="020B0503020204020204" pitchFamily="34" charset="-122"/>
              </a:rPr>
              <a:t>aleatoric</a:t>
            </a:r>
            <a:r>
              <a:rPr lang="en-US" altLang="zh-CN" sz="2000" dirty="0" smtClean="0">
                <a:effectLst/>
                <a:ea typeface="Microsoft YaHei" panose="020B0503020204020204" pitchFamily="34" charset="-122"/>
              </a:rPr>
              <a:t> homoscedastic uncertainty to multi-task learning.</a:t>
            </a:r>
          </a:p>
          <a:p>
            <a:r>
              <a:rPr lang="zh-CN" altLang="zh-CN" sz="1800" dirty="0" smtClean="0">
                <a:solidFill>
                  <a:srgbClr val="FF0000"/>
                </a:solidFill>
                <a:effectLst/>
                <a:ea typeface="Microsoft YaHei" panose="020B0503020204020204" pitchFamily="34" charset="-122"/>
              </a:rPr>
              <a:t>《</a:t>
            </a:r>
            <a:r>
              <a:rPr lang="zh-CN" altLang="zh-CN" sz="2000" dirty="0" smtClean="0">
                <a:solidFill>
                  <a:srgbClr val="FF0000"/>
                </a:solidFill>
                <a:effectLst/>
                <a:ea typeface="Calibri" panose="020F0502020204030204" pitchFamily="34" charset="0"/>
              </a:rPr>
              <a:t>On uncertainty estimation in active learning for image segmentation</a:t>
            </a:r>
            <a:r>
              <a:rPr lang="zh-CN" altLang="zh-CN" sz="1800" dirty="0" smtClean="0">
                <a:solidFill>
                  <a:srgbClr val="FF0000"/>
                </a:solidFill>
                <a:effectLst/>
                <a:ea typeface="Microsoft YaHei" panose="020B0503020204020204" pitchFamily="34" charset="-122"/>
              </a:rPr>
              <a:t>》</a:t>
            </a:r>
            <a:r>
              <a:rPr lang="en-US" altLang="zh-CN" sz="1800" dirty="0" smtClean="0">
                <a:solidFill>
                  <a:srgbClr val="FF0000"/>
                </a:solidFill>
                <a:effectLst/>
                <a:ea typeface="Calibri" panose="020F0502020204030204" pitchFamily="34" charset="0"/>
              </a:rPr>
              <a:t>(ICML 2020 UDL workshop)</a:t>
            </a:r>
          </a:p>
          <a:p>
            <a:pPr marL="0" indent="0">
              <a:buNone/>
            </a:pPr>
            <a:r>
              <a:rPr lang="en-US" altLang="zh-CN" sz="1800" dirty="0" smtClean="0">
                <a:solidFill>
                  <a:srgbClr val="202729"/>
                </a:solidFill>
                <a:ea typeface="Microsoft YaHei" panose="020B0503020204020204" pitchFamily="34" charset="-122"/>
              </a:rPr>
              <a:t>Combining uncertainty estimation and active learning for image segmentation</a:t>
            </a:r>
          </a:p>
          <a:p>
            <a:r>
              <a:rPr lang="en-US" altLang="zh-CN" sz="2000" dirty="0">
                <a:ea typeface="Calibri Light" panose="020F0302020204030204" pitchFamily="34" charset="0"/>
              </a:rPr>
              <a:t>《</a:t>
            </a:r>
            <a:r>
              <a:rPr lang="en-US" altLang="zh-CN" sz="2000" dirty="0" smtClean="0">
                <a:effectLst/>
                <a:ea typeface="Calibri Light" panose="020F0302020204030204" pitchFamily="34" charset="0"/>
              </a:rPr>
              <a:t>Bayesian </a:t>
            </a:r>
            <a:r>
              <a:rPr lang="en-US" altLang="zh-CN" sz="2000" dirty="0" err="1" smtClean="0">
                <a:effectLst/>
                <a:ea typeface="Calibri Light" panose="020F0302020204030204" pitchFamily="34" charset="0"/>
              </a:rPr>
              <a:t>SegNet</a:t>
            </a:r>
            <a:r>
              <a:rPr lang="en-US" altLang="zh-CN" sz="2000" dirty="0" smtClean="0">
                <a:effectLst/>
                <a:ea typeface="Calibri Light" panose="020F0302020204030204" pitchFamily="34" charset="0"/>
              </a:rPr>
              <a:t>: Model uncertainty in Deep Convolutional Encoder-Decoder Architectures for Scene Understanding》</a:t>
            </a:r>
            <a:r>
              <a:rPr lang="en-US" altLang="zh-CN" sz="2000" dirty="0" smtClean="0">
                <a:ea typeface="Calibri Light" panose="020F0302020204030204" pitchFamily="34" charset="0"/>
              </a:rPr>
              <a:t>(NIPS 2017)</a:t>
            </a:r>
          </a:p>
          <a:p>
            <a:r>
              <a:rPr lang="zh-CN" altLang="zh-CN" sz="2000" dirty="0" smtClean="0">
                <a:solidFill>
                  <a:srgbClr val="FF0000"/>
                </a:solidFill>
                <a:effectLst/>
                <a:ea typeface="Microsoft YaHei" panose="020B0503020204020204" pitchFamily="34" charset="-122"/>
              </a:rPr>
              <a:t>《Uncertainty guided semi-supervised</a:t>
            </a:r>
            <a:r>
              <a:rPr lang="en-US" altLang="zh-CN" sz="2000" dirty="0" smtClean="0">
                <a:solidFill>
                  <a:srgbClr val="FF0000"/>
                </a:solidFill>
                <a:effectLst/>
                <a:ea typeface="Microsoft YaHei" panose="020B0503020204020204" pitchFamily="34" charset="-122"/>
              </a:rPr>
              <a:t> </a:t>
            </a:r>
            <a:r>
              <a:rPr lang="zh-CN" altLang="zh-CN" sz="2000" dirty="0" smtClean="0">
                <a:solidFill>
                  <a:srgbClr val="FF0000"/>
                </a:solidFill>
                <a:effectLst/>
                <a:ea typeface="Microsoft YaHei" panose="020B0503020204020204" pitchFamily="34" charset="-122"/>
              </a:rPr>
              <a:t>segmentation of retinal layers in OCT images》</a:t>
            </a:r>
            <a:r>
              <a:rPr lang="en-US" altLang="zh-CN" sz="2000" dirty="0" smtClean="0">
                <a:solidFill>
                  <a:srgbClr val="FF0000"/>
                </a:solidFill>
                <a:effectLst/>
                <a:ea typeface="Microsoft YaHei" panose="020B0503020204020204" pitchFamily="34" charset="-122"/>
              </a:rPr>
              <a:t>(</a:t>
            </a:r>
            <a:r>
              <a:rPr lang="zh-CN" altLang="zh-CN" sz="2000" dirty="0" smtClean="0">
                <a:solidFill>
                  <a:srgbClr val="FF0000"/>
                </a:solidFill>
                <a:effectLst/>
                <a:ea typeface="Microsoft YaHei" panose="020B0503020204020204" pitchFamily="34" charset="-122"/>
              </a:rPr>
              <a:t>MICCAI 20</a:t>
            </a:r>
            <a:r>
              <a:rPr lang="en-US" altLang="zh-CN" sz="2000" dirty="0" smtClean="0">
                <a:solidFill>
                  <a:srgbClr val="FF0000"/>
                </a:solidFill>
                <a:effectLst/>
                <a:ea typeface="Microsoft YaHei" panose="020B0503020204020204" pitchFamily="34" charset="-122"/>
              </a:rPr>
              <a:t>19)</a:t>
            </a:r>
          </a:p>
          <a:p>
            <a:r>
              <a:rPr lang="zh-CN" altLang="zh-CN" sz="1800" dirty="0" smtClean="0">
                <a:solidFill>
                  <a:srgbClr val="202729"/>
                </a:solidFill>
                <a:effectLst/>
                <a:ea typeface="Microsoft YaHei" panose="020B0503020204020204" pitchFamily="34" charset="-122"/>
              </a:rPr>
              <a:t>《</a:t>
            </a:r>
            <a:r>
              <a:rPr lang="zh-CN" altLang="zh-CN" sz="2000" dirty="0" smtClean="0">
                <a:effectLst/>
                <a:ea typeface="Microsoft YaHei" panose="020B0503020204020204" pitchFamily="34" charset="-122"/>
              </a:rPr>
              <a:t>U-CAM: Visual Explanation using Uncertainty based Class Activation Maps </a:t>
            </a:r>
            <a:r>
              <a:rPr lang="zh-CN" altLang="zh-CN" sz="1800" dirty="0" smtClean="0">
                <a:solidFill>
                  <a:srgbClr val="202729"/>
                </a:solidFill>
                <a:effectLst/>
                <a:ea typeface="Microsoft YaHei" panose="020B0503020204020204" pitchFamily="34" charset="-122"/>
              </a:rPr>
              <a:t>》</a:t>
            </a:r>
            <a:r>
              <a:rPr lang="en-US" altLang="zh-CN" sz="1800" dirty="0" smtClean="0">
                <a:solidFill>
                  <a:srgbClr val="202729"/>
                </a:solidFill>
                <a:effectLst/>
                <a:ea typeface="Microsoft YaHei" panose="020B0503020204020204" pitchFamily="34" charset="-122"/>
              </a:rPr>
              <a:t>(ICCV 2019)</a:t>
            </a:r>
            <a:endParaRPr lang="en-US" altLang="zh-CN" sz="2000" dirty="0" smtClean="0">
              <a:effectLst/>
              <a:ea typeface="Microsoft YaHei" panose="020B0503020204020204" pitchFamily="34" charset="-122"/>
            </a:endParaRPr>
          </a:p>
          <a:p>
            <a:pPr marL="0" indent="0">
              <a:buNone/>
            </a:pPr>
            <a:endParaRPr lang="zh-CN" altLang="zh-CN" sz="2000" dirty="0" smtClean="0">
              <a:effectLst/>
              <a:ea typeface="Microsoft YaHei" panose="020B0503020204020204" pitchFamily="34" charset="-122"/>
            </a:endParaRPr>
          </a:p>
          <a:p>
            <a:pPr marL="114300" marR="0" indent="0">
              <a:spcBef>
                <a:spcPts val="0"/>
              </a:spcBef>
              <a:spcAft>
                <a:spcPts val="0"/>
              </a:spcAft>
              <a:buNone/>
            </a:pPr>
            <a:endParaRPr lang="zh-CN" altLang="zh-CN" sz="2000" dirty="0" smtClean="0">
              <a:effectLst/>
              <a:ea typeface="Microsoft YaHei" panose="020B0503020204020204" pitchFamily="34" charset="-122"/>
            </a:endParaRPr>
          </a:p>
          <a:p>
            <a:endParaRPr lang="en-US" altLang="zh-CN" sz="2000" dirty="0" smtClean="0"/>
          </a:p>
        </p:txBody>
      </p:sp>
    </p:spTree>
    <p:extLst>
      <p:ext uri="{BB962C8B-B14F-4D97-AF65-F5344CB8AC3E}">
        <p14:creationId xmlns:p14="http://schemas.microsoft.com/office/powerpoint/2010/main" val="3995324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464" y="175418"/>
            <a:ext cx="10515600" cy="846455"/>
          </a:xfrm>
        </p:spPr>
        <p:txBody>
          <a:bodyPr>
            <a:normAutofit/>
          </a:bodyPr>
          <a:lstStyle/>
          <a:p>
            <a:r>
              <a:rPr lang="en-US" altLang="zh-CN" sz="3200" dirty="0">
                <a:ea typeface="Calibri" panose="020F0502020204030204" pitchFamily="34" charset="0"/>
              </a:rPr>
              <a:t>Method</a:t>
            </a:r>
            <a:endParaRPr lang="zh-CN" altLang="en-US" sz="3200" dirty="0"/>
          </a:p>
        </p:txBody>
      </p:sp>
      <p:sp>
        <p:nvSpPr>
          <p:cNvPr id="3" name="内容占位符 2"/>
          <p:cNvSpPr>
            <a:spLocks noGrp="1"/>
          </p:cNvSpPr>
          <p:nvPr>
            <p:ph idx="1"/>
          </p:nvPr>
        </p:nvSpPr>
        <p:spPr>
          <a:xfrm>
            <a:off x="512444" y="1021873"/>
            <a:ext cx="11519536" cy="5068253"/>
          </a:xfrm>
        </p:spPr>
        <p:txBody>
          <a:bodyPr>
            <a:normAutofit/>
          </a:bodyPr>
          <a:lstStyle/>
          <a:p>
            <a:pPr fontAlgn="ctr"/>
            <a:r>
              <a:rPr lang="en-US" altLang="zh-CN" dirty="0" smtClean="0"/>
              <a:t>The framework for the region acquisition</a:t>
            </a:r>
          </a:p>
          <a:p>
            <a:pPr lvl="1" fontAlgn="ctr"/>
            <a:r>
              <a:rPr lang="en-US" altLang="zh-CN" sz="1800" dirty="0"/>
              <a:t>T</a:t>
            </a:r>
            <a:r>
              <a:rPr lang="en-US" altLang="zh-CN" sz="1800" dirty="0" smtClean="0"/>
              <a:t>he </a:t>
            </a:r>
            <a:r>
              <a:rPr lang="en-US" altLang="zh-CN" sz="1800" dirty="0"/>
              <a:t>model learns to acquire annotation of pixels in the most uncertain regions instead of the full image</a:t>
            </a:r>
          </a:p>
          <a:p>
            <a:pPr lvl="1" fontAlgn="ctr"/>
            <a:r>
              <a:rPr lang="en-US" altLang="zh-CN" sz="1800" dirty="0" smtClean="0"/>
              <a:t>The </a:t>
            </a:r>
            <a:r>
              <a:rPr lang="en-US" altLang="zh-CN" sz="1800" dirty="0"/>
              <a:t>prediction of the remaining pixels can be used to guide the oracle for labeling the pixels in the required regions.</a:t>
            </a:r>
          </a:p>
          <a:p>
            <a:pPr lvl="1" fontAlgn="ctr"/>
            <a:r>
              <a:rPr lang="en-US" altLang="zh-CN" sz="1800" dirty="0"/>
              <a:t>Only the loss for the human-annotated regions is back-propagated.</a:t>
            </a:r>
          </a:p>
        </p:txBody>
      </p:sp>
      <p:pic>
        <p:nvPicPr>
          <p:cNvPr id="3075" name="Picture 3" descr="Train i &#10;set and model &#10;num ero m &#10;uncertain re &quot;s &#10;Deep neural network &#10;Data augmentation &#10;M number Of partially labeled images &#10;MC dropout estimating the uncertainty by acquisition functions &#10;Dynamic select most uncertain regions &#10;Human annotate most uncertain regions &#10;Figure 2. Region active learning framework. We train a model with the initial labeled images for segmentation. Then this model estimates &#10;the uncertainty of fixed-size regions in the unlabeled pool set and selects K regions for the oracle to annotate. The model predictions for &#10;remaining pixels in the selected images are used as pseudo-labels to guide the oracle for labeling. After that, these images are sent back to &#10;the training set and used to update the model. This process is repeated until the model reaches a certain accuracy on the test dat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95" y="2427949"/>
            <a:ext cx="10388634" cy="419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219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464" y="175418"/>
            <a:ext cx="10515600" cy="846455"/>
          </a:xfrm>
        </p:spPr>
        <p:txBody>
          <a:bodyPr>
            <a:normAutofit/>
          </a:bodyPr>
          <a:lstStyle/>
          <a:p>
            <a:r>
              <a:rPr lang="en-US" altLang="zh-CN" sz="3200" dirty="0">
                <a:ea typeface="Calibri" panose="020F0502020204030204" pitchFamily="34" charset="0"/>
              </a:rPr>
              <a:t>Method</a:t>
            </a:r>
            <a:endParaRPr lang="zh-CN" altLang="en-US" sz="3200" dirty="0"/>
          </a:p>
        </p:txBody>
      </p:sp>
      <p:sp>
        <p:nvSpPr>
          <p:cNvPr id="3" name="内容占位符 2"/>
          <p:cNvSpPr>
            <a:spLocks noGrp="1"/>
          </p:cNvSpPr>
          <p:nvPr>
            <p:ph idx="1"/>
          </p:nvPr>
        </p:nvSpPr>
        <p:spPr>
          <a:xfrm>
            <a:off x="512444" y="1021873"/>
            <a:ext cx="11519536" cy="5068253"/>
          </a:xfrm>
        </p:spPr>
        <p:txBody>
          <a:bodyPr>
            <a:normAutofit/>
          </a:bodyPr>
          <a:lstStyle/>
          <a:p>
            <a:pPr fontAlgn="ctr"/>
            <a:r>
              <a:rPr lang="en-US" altLang="zh-CN" dirty="0" smtClean="0"/>
              <a:t>Algorithm 1 and 2</a:t>
            </a:r>
          </a:p>
        </p:txBody>
      </p:sp>
      <p:pic>
        <p:nvPicPr>
          <p:cNvPr id="4100" name="Picture 4" descr="Algorithm 1 Active learning with full image annotation &#10;suggestion &#10;Require: Labeled set C, Unlabeled pool setu &#10;• Train initial CNN model with the same training data &#10;C multiple times, and select the best one based on the &#10;validation loss as starting point &#10;for Number of query steps to make from pool set u do &#10;2: &#10;Estimate the uncertain value for per pixel 'r in all im- &#10;3: &#10;ages X in the unlabeled pool set u using acquisition &#10;functions from Sec. A &#10;Calculate the utility score for per image X by adding &#10;4: &#10;the uncertain value for all the pixels from that &#10;image and select M most informative images &#10;Annotating all the pixels in the suggested images , &#10;5: &#10;and add them with the corresponding label Y • to C. &#10;Then remove X • from pool set &#10;Retrain the CNN model with the updated training set &#10;6: &#10;C until it converge &#10;Evaluate the new trained CNN model on test dataset &#10;7: &#10;end for &#10;8: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91" y="1493697"/>
            <a:ext cx="5172075" cy="48577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6187371" y="1364654"/>
            <a:ext cx="4602480" cy="5115835"/>
          </a:xfrm>
          <a:prstGeom prst="rect">
            <a:avLst/>
          </a:prstGeom>
        </p:spPr>
      </p:pic>
    </p:spTree>
    <p:extLst>
      <p:ext uri="{BB962C8B-B14F-4D97-AF65-F5344CB8AC3E}">
        <p14:creationId xmlns:p14="http://schemas.microsoft.com/office/powerpoint/2010/main" val="211107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464" y="175418"/>
            <a:ext cx="10515600" cy="846455"/>
          </a:xfrm>
        </p:spPr>
        <p:txBody>
          <a:bodyPr>
            <a:normAutofit/>
          </a:bodyPr>
          <a:lstStyle/>
          <a:p>
            <a:r>
              <a:rPr lang="en-US" altLang="zh-CN" sz="3200" dirty="0" smtClean="0"/>
              <a:t>Experiments</a:t>
            </a:r>
            <a:endParaRPr lang="zh-CN" altLang="en-US" sz="3200" dirty="0"/>
          </a:p>
        </p:txBody>
      </p:sp>
      <p:sp>
        <p:nvSpPr>
          <p:cNvPr id="3" name="内容占位符 2"/>
          <p:cNvSpPr>
            <a:spLocks noGrp="1"/>
          </p:cNvSpPr>
          <p:nvPr>
            <p:ph idx="1"/>
          </p:nvPr>
        </p:nvSpPr>
        <p:spPr>
          <a:xfrm>
            <a:off x="512444" y="1021873"/>
            <a:ext cx="11519536" cy="5068253"/>
          </a:xfrm>
        </p:spPr>
        <p:txBody>
          <a:bodyPr>
            <a:normAutofit/>
          </a:bodyPr>
          <a:lstStyle/>
          <a:p>
            <a:pPr marL="0" indent="0" fontAlgn="ctr">
              <a:buNone/>
            </a:pPr>
            <a:endParaRPr lang="en-US" altLang="zh-CN" dirty="0" smtClean="0"/>
          </a:p>
        </p:txBody>
      </p:sp>
      <p:pic>
        <p:nvPicPr>
          <p:cNvPr id="5126" name="Picture 6" descr="ages and 379 test images. The image Size ranges from &#10;542x718 to 2048x2048. All the images are hi-linearly &#10;down-sampled to 384x512. This specific ratio is cho- &#10;sen since most Of the images a height to width ratio Of &#10;3:4.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2" y="3970257"/>
            <a:ext cx="481965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We use two datasets to evaluate the performance Of the &#10;described framework: &#10;• Glas Challenge Contest (Sirinukunwattana et al., 2017) &#10;contains 85 training images (37 benign and 48 malig- &#10;nant) and 80 test images with ground truth annotations &#10;provided by an pathologist. All images are with size &#10;528x784. &#10;2016 International Skin Imaging Collaboration &#10;(ISIC) (Codella et al., 2018) contains 900 training i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 y="1192684"/>
            <a:ext cx="51816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94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464" y="175418"/>
            <a:ext cx="10515600" cy="846455"/>
          </a:xfrm>
        </p:spPr>
        <p:txBody>
          <a:bodyPr>
            <a:normAutofit/>
          </a:bodyPr>
          <a:lstStyle/>
          <a:p>
            <a:r>
              <a:rPr lang="en-US" altLang="zh-CN" sz="3200" dirty="0" smtClean="0"/>
              <a:t>Results</a:t>
            </a:r>
            <a:endParaRPr lang="zh-CN" altLang="en-US" sz="3200" dirty="0"/>
          </a:p>
        </p:txBody>
      </p:sp>
      <p:sp>
        <p:nvSpPr>
          <p:cNvPr id="3" name="内容占位符 2"/>
          <p:cNvSpPr>
            <a:spLocks noGrp="1"/>
          </p:cNvSpPr>
          <p:nvPr>
            <p:ph idx="1"/>
          </p:nvPr>
        </p:nvSpPr>
        <p:spPr>
          <a:xfrm>
            <a:off x="512444" y="1021873"/>
            <a:ext cx="11519536" cy="5068253"/>
          </a:xfrm>
        </p:spPr>
        <p:txBody>
          <a:bodyPr>
            <a:normAutofit/>
          </a:bodyPr>
          <a:lstStyle/>
          <a:p>
            <a:pPr fontAlgn="ctr"/>
            <a:r>
              <a:rPr lang="en-US" altLang="zh-CN" dirty="0" smtClean="0"/>
              <a:t>Segmentation </a:t>
            </a:r>
          </a:p>
          <a:p>
            <a:pPr marL="0" indent="0" fontAlgn="ctr">
              <a:buNone/>
            </a:pPr>
            <a:r>
              <a:rPr lang="en-US" altLang="zh-CN" dirty="0" smtClean="0"/>
              <a:t>   accuracy </a:t>
            </a:r>
          </a:p>
        </p:txBody>
      </p:sp>
      <p:pic>
        <p:nvPicPr>
          <p:cNvPr id="6146" name="Picture 2" descr="Glas dati &#10;[SIC datasgfQ &#10;o, 74 &#10;Fl score &#10;\ 065 &#10;dice &#10;0.75 &#10;u 0.70 &#10;Full training data &#10;VarRatiO(R) &#10;Entropy(R) &#10;BALD(R) &#10;VarRatio(F) &#10;Entropy(F) &#10;BALD(F) &#10;Percentage of labeled pixels &#10;(a) &#10;dice index &#10;— Full training data &#10;varRatio(R) &#10;Entropy(R) &#10;BALD(R) &#10;VarRatiO(F) &#10;Entropy( F) &#10;BALD(F) &#10;Percentage of labeled pixels &#10;(c) &#10;index &#10;0.2 &#10;Full training data &#10;VarRatio(R) &#10;Entropy( R) &#10;BALD(R) &#10;VarRatio(F) &#10;Entropy (F) &#10;BALD(F) &#10;0.1 &#10;Percentage of labeled pixels &#10;(b) &#10;Jaccard index &#10;- Full training data &#10;varRatio(R) &#10;Entropy(R) &#10;BALD(R) &#10;VarRatiO(F) &#10;Entropy(F) &#10;BALD(F) &#10;Percentage of labeled pixels &#10;(d) &#10;Figure 3. Segmentation accuracy Fl score (a) and dice index (b) &#10;on Glas dataset, and dice index (c) and Jaccard index (d) on ISIC &#10;dataset using full image (F) and region (R) acquisition strategies. &#10;Full training data represents the performance of the model when &#10;it is trained with all the training images. Compared to the acquisi- &#10;tion of full images, acquiring regions can significantly reduce the &#10;labeling cost while reaching a similar accurac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113" y="458627"/>
            <a:ext cx="6019538" cy="6194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125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464" y="175418"/>
            <a:ext cx="10515600" cy="846455"/>
          </a:xfrm>
        </p:spPr>
        <p:txBody>
          <a:bodyPr>
            <a:normAutofit/>
          </a:bodyPr>
          <a:lstStyle/>
          <a:p>
            <a:r>
              <a:rPr lang="en-US" altLang="zh-CN" sz="3200" dirty="0" smtClean="0"/>
              <a:t>Results</a:t>
            </a:r>
            <a:endParaRPr lang="zh-CN" altLang="en-US" sz="3200" dirty="0"/>
          </a:p>
        </p:txBody>
      </p:sp>
      <p:sp>
        <p:nvSpPr>
          <p:cNvPr id="3" name="内容占位符 2"/>
          <p:cNvSpPr>
            <a:spLocks noGrp="1"/>
          </p:cNvSpPr>
          <p:nvPr>
            <p:ph idx="1"/>
          </p:nvPr>
        </p:nvSpPr>
        <p:spPr>
          <a:xfrm>
            <a:off x="512444" y="1021873"/>
            <a:ext cx="10906126" cy="5068253"/>
          </a:xfrm>
        </p:spPr>
        <p:txBody>
          <a:bodyPr>
            <a:normAutofit/>
          </a:bodyPr>
          <a:lstStyle/>
          <a:p>
            <a:pPr fontAlgn="ctr"/>
            <a:r>
              <a:rPr lang="en-US" altLang="zh-CN" dirty="0"/>
              <a:t>Why </a:t>
            </a:r>
            <a:r>
              <a:rPr lang="en-US" altLang="zh-CN" dirty="0">
                <a:solidFill>
                  <a:srgbClr val="FF0000"/>
                </a:solidFill>
              </a:rPr>
              <a:t>region annotation</a:t>
            </a:r>
            <a:r>
              <a:rPr lang="en-US" altLang="zh-CN" dirty="0"/>
              <a:t> is more efficient than the full image annotation? How uncertainty estimates are distributed in the images selected for annotation. </a:t>
            </a:r>
            <a:endParaRPr lang="en-US" altLang="zh-CN" dirty="0" smtClean="0"/>
          </a:p>
        </p:txBody>
      </p:sp>
      <p:pic>
        <p:nvPicPr>
          <p:cNvPr id="7170" name="Picture 2" descr="10.0 &#10;7.5 &#10;5.0 &#10;0.00 &#10;VarRatio &#10;Entropy &#10;0.25 0.50 0.75 &#10;(a) Full imag &#10;1.00 0.00 &#10;uncertainty &#10;VarRatio &#10;Entropy &#10;0.25 0.50 0.75 &#10;(b) ion &#10;1.00 &#10;Figure 4. Normalized Uncertainty distribution of pixels in the ac- &#10;quired images using full image strategy (a) and regions using &#10;region acquisition strategy (b) at the first acquisition step. The ma- &#10;iority pixels in the selected images have low uncertainty, whereas &#10;the region acquisition strategy can highly reduce the ratio of this &#10;type of pixels in the selec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90" y="2052273"/>
            <a:ext cx="6063686" cy="4321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79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464" y="175418"/>
            <a:ext cx="10515600" cy="846455"/>
          </a:xfrm>
        </p:spPr>
        <p:txBody>
          <a:bodyPr>
            <a:normAutofit/>
          </a:bodyPr>
          <a:lstStyle/>
          <a:p>
            <a:r>
              <a:rPr lang="en-US" altLang="zh-CN" sz="3200" dirty="0" smtClean="0"/>
              <a:t>Results</a:t>
            </a:r>
            <a:endParaRPr lang="zh-CN" altLang="en-US" sz="3200" dirty="0"/>
          </a:p>
        </p:txBody>
      </p:sp>
      <p:sp>
        <p:nvSpPr>
          <p:cNvPr id="3" name="内容占位符 2"/>
          <p:cNvSpPr>
            <a:spLocks noGrp="1"/>
          </p:cNvSpPr>
          <p:nvPr>
            <p:ph idx="1"/>
          </p:nvPr>
        </p:nvSpPr>
        <p:spPr>
          <a:xfrm>
            <a:off x="512444" y="1021873"/>
            <a:ext cx="6162676" cy="5068253"/>
          </a:xfrm>
        </p:spPr>
        <p:txBody>
          <a:bodyPr>
            <a:normAutofit/>
          </a:bodyPr>
          <a:lstStyle/>
          <a:p>
            <a:pPr fontAlgn="ctr"/>
            <a:r>
              <a:rPr lang="en-US" altLang="zh-CN" dirty="0"/>
              <a:t>Uncertainty calibration at different </a:t>
            </a:r>
            <a:r>
              <a:rPr lang="en-US" altLang="zh-CN" dirty="0" smtClean="0"/>
              <a:t>acquisition </a:t>
            </a:r>
            <a:r>
              <a:rPr lang="en-US" altLang="zh-CN" dirty="0"/>
              <a:t>steps under multiple acquisition functions and strategies on the </a:t>
            </a:r>
            <a:r>
              <a:rPr lang="en-US" altLang="zh-CN" dirty="0" err="1"/>
              <a:t>GlaS</a:t>
            </a:r>
            <a:r>
              <a:rPr lang="en-US" altLang="zh-CN" dirty="0"/>
              <a:t> </a:t>
            </a:r>
            <a:r>
              <a:rPr lang="en-US" altLang="zh-CN" dirty="0" smtClean="0"/>
              <a:t>dataset</a:t>
            </a:r>
          </a:p>
        </p:txBody>
      </p:sp>
      <p:pic>
        <p:nvPicPr>
          <p:cNvPr id="8196" name="Picture 4" descr="6 &#10;4 &#10;6 &#10;4 &#10;(a) Full image &#10;(b) Full image &#10;(a) Region &#10;(b) Region &#10;0.20 0.27 0.33 0.40 &#10;0.20 0.27 0.33 0.40 &#10;(c) Full image &#10;(c) Region &#10;percentage Of labeled pixels &#10;Figure 5. Uncertainty calibration at different acquisition steps un- &#10;der multiple acquisition functions and strategies on the Glas &#10;dataset. The used evaluation metrics are (a) NIL (b) ECE, and &#10;(c) Brier score. Region acquisition can much faster lead to a bet- &#10;ter calibrated model than acquiring full images no matter which &#10;uncertainty estimation method is us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037" y="175418"/>
            <a:ext cx="4516469" cy="664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50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z="3600" dirty="0">
                <a:ea typeface="Microsoft YaHei" panose="020B0503020204020204" pitchFamily="34" charset="-122"/>
              </a:rPr>
              <a:t>《Uncertainty guided semi-supervised</a:t>
            </a:r>
            <a:r>
              <a:rPr lang="en-US" altLang="zh-CN" sz="3600" dirty="0">
                <a:ea typeface="Microsoft YaHei" panose="020B0503020204020204" pitchFamily="34" charset="-122"/>
              </a:rPr>
              <a:t> </a:t>
            </a:r>
            <a:r>
              <a:rPr lang="zh-CN" altLang="zh-CN" sz="3600" dirty="0">
                <a:ea typeface="Microsoft YaHei" panose="020B0503020204020204" pitchFamily="34" charset="-122"/>
              </a:rPr>
              <a:t>segmentation of retinal layers in OCT images》</a:t>
            </a:r>
            <a:r>
              <a:rPr lang="en-US" altLang="zh-CN" sz="3600" dirty="0">
                <a:ea typeface="Microsoft YaHei" panose="020B0503020204020204" pitchFamily="34" charset="-122"/>
              </a:rPr>
              <a:t>(</a:t>
            </a:r>
            <a:r>
              <a:rPr lang="zh-CN" altLang="zh-CN" sz="3600" dirty="0">
                <a:ea typeface="Microsoft YaHei" panose="020B0503020204020204" pitchFamily="34" charset="-122"/>
              </a:rPr>
              <a:t>MICCAI 20</a:t>
            </a:r>
            <a:r>
              <a:rPr lang="en-US" altLang="zh-CN" sz="3600" dirty="0">
                <a:ea typeface="Microsoft YaHei" panose="020B0503020204020204" pitchFamily="34" charset="-122"/>
              </a:rPr>
              <a:t>19)</a:t>
            </a:r>
            <a:r>
              <a:rPr lang="en-US" altLang="zh-CN" dirty="0">
                <a:ea typeface="Microsoft YaHei" panose="020B0503020204020204" pitchFamily="34" charset="-122"/>
              </a:rPr>
              <a:t/>
            </a:r>
            <a:br>
              <a:rPr lang="en-US" altLang="zh-CN" dirty="0">
                <a:ea typeface="Microsoft YaHei" panose="020B0503020204020204" pitchFamily="34" charset="-122"/>
              </a:rPr>
            </a:br>
            <a:endParaRPr lang="zh-CN" altLang="en-US" dirty="0"/>
          </a:p>
        </p:txBody>
      </p:sp>
      <p:sp>
        <p:nvSpPr>
          <p:cNvPr id="3" name="内容占位符 2"/>
          <p:cNvSpPr>
            <a:spLocks noGrp="1"/>
          </p:cNvSpPr>
          <p:nvPr>
            <p:ph idx="1"/>
          </p:nvPr>
        </p:nvSpPr>
        <p:spPr>
          <a:xfrm>
            <a:off x="662940" y="1245870"/>
            <a:ext cx="10195560" cy="5269230"/>
          </a:xfrm>
        </p:spPr>
        <p:txBody>
          <a:bodyPr>
            <a:normAutofit/>
          </a:bodyPr>
          <a:lstStyle/>
          <a:p>
            <a:pPr fontAlgn="ctr"/>
            <a:r>
              <a:rPr lang="zh-CN" altLang="zh-CN" sz="2200" dirty="0"/>
              <a:t>The usual problem when training supervised deep learning methods is the lack of labeled data which is time-consuming and costly to obtain.</a:t>
            </a:r>
            <a:r>
              <a:rPr lang="en-US" altLang="zh-CN" sz="2200" dirty="0"/>
              <a:t> </a:t>
            </a:r>
            <a:endParaRPr lang="en-US" altLang="zh-CN" sz="2200" dirty="0" smtClean="0"/>
          </a:p>
          <a:p>
            <a:pPr fontAlgn="ctr"/>
            <a:endParaRPr lang="en-US" altLang="zh-CN" sz="2200" dirty="0"/>
          </a:p>
          <a:p>
            <a:pPr fontAlgn="ctr"/>
            <a:r>
              <a:rPr lang="zh-CN" altLang="zh-CN" sz="2200" dirty="0" smtClean="0"/>
              <a:t>In </a:t>
            </a:r>
            <a:r>
              <a:rPr lang="zh-CN" altLang="zh-CN" sz="2200" dirty="0"/>
              <a:t>this paper, we propose a novel uncertainty guided semi-supervised learning based on student-teacher approach for training the segmentation network using limited labeled samples and large number of unlabeled images.</a:t>
            </a:r>
            <a:r>
              <a:rPr lang="en-US" altLang="zh-CN" sz="2200" dirty="0"/>
              <a:t> </a:t>
            </a:r>
            <a:r>
              <a:rPr lang="zh-CN" altLang="zh-CN" sz="2200" dirty="0"/>
              <a:t>本文提出了一种新的基于学生</a:t>
            </a:r>
            <a:r>
              <a:rPr lang="en-US" altLang="zh-CN" sz="2200" dirty="0"/>
              <a:t>-</a:t>
            </a:r>
            <a:r>
              <a:rPr lang="en-US" altLang="zh-CN" sz="2200" dirty="0" err="1"/>
              <a:t>教师的不确定性引导半监督学习方法，利用有限的标记样本和大量未标记图像训练分割网络</a:t>
            </a:r>
            <a:r>
              <a:rPr lang="en-US" altLang="zh-CN" sz="2200" dirty="0"/>
              <a:t>。</a:t>
            </a:r>
            <a:endParaRPr lang="zh-CN" altLang="zh-CN" sz="2200" dirty="0"/>
          </a:p>
          <a:p>
            <a:pPr fontAlgn="ctr"/>
            <a:endParaRPr lang="en-US" altLang="zh-CN" sz="2200" dirty="0" smtClean="0"/>
          </a:p>
          <a:p>
            <a:pPr fontAlgn="ctr"/>
            <a:r>
              <a:rPr lang="zh-CN" altLang="zh-CN" sz="2200" dirty="0" smtClean="0"/>
              <a:t>Experimental </a:t>
            </a:r>
            <a:r>
              <a:rPr lang="zh-CN" altLang="zh-CN" sz="2200" dirty="0"/>
              <a:t>results on a retinal layer segmentation task show that the proposed method improves the segmentation performance in comparison to the fully supervised approach and is on par with the expert annotator</a:t>
            </a:r>
            <a:r>
              <a:rPr lang="zh-CN" altLang="zh-CN" sz="2200" dirty="0" smtClean="0"/>
              <a:t>.实验</a:t>
            </a:r>
            <a:r>
              <a:rPr lang="zh-CN" altLang="zh-CN" sz="2200" dirty="0"/>
              <a:t>结果表明，与全监督方法相比，该方法提高了视网膜层分割的性能，与专家注释器的效果相当。</a:t>
            </a:r>
          </a:p>
          <a:p>
            <a:endParaRPr lang="zh-CN" altLang="en-US" dirty="0"/>
          </a:p>
        </p:txBody>
      </p:sp>
    </p:spTree>
    <p:extLst>
      <p:ext uri="{BB962C8B-B14F-4D97-AF65-F5344CB8AC3E}">
        <p14:creationId xmlns:p14="http://schemas.microsoft.com/office/powerpoint/2010/main" val="4258526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a typeface="Microsoft YaHei" panose="020B0503020204020204" pitchFamily="34" charset="-122"/>
              </a:rPr>
              <a:t>Method</a:t>
            </a:r>
            <a:r>
              <a:rPr lang="en-US" altLang="zh-CN" dirty="0">
                <a:ea typeface="Microsoft YaHei" panose="020B0503020204020204" pitchFamily="34" charset="-122"/>
              </a:rPr>
              <a:t/>
            </a:r>
            <a:br>
              <a:rPr lang="en-US" altLang="zh-CN" dirty="0">
                <a:ea typeface="Microsoft YaHei" panose="020B0503020204020204" pitchFamily="34" charset="-122"/>
              </a:rPr>
            </a:br>
            <a:endParaRPr lang="zh-CN" altLang="en-US" dirty="0"/>
          </a:p>
        </p:txBody>
      </p:sp>
      <p:sp>
        <p:nvSpPr>
          <p:cNvPr id="3" name="内容占位符 2"/>
          <p:cNvSpPr>
            <a:spLocks noGrp="1"/>
          </p:cNvSpPr>
          <p:nvPr>
            <p:ph idx="1"/>
          </p:nvPr>
        </p:nvSpPr>
        <p:spPr>
          <a:xfrm>
            <a:off x="838200" y="1257300"/>
            <a:ext cx="9094470" cy="5372100"/>
          </a:xfrm>
        </p:spPr>
        <p:txBody>
          <a:bodyPr>
            <a:normAutofit/>
          </a:bodyPr>
          <a:lstStyle/>
          <a:p>
            <a:pPr fontAlgn="ctr"/>
            <a:r>
              <a:rPr lang="zh-CN" altLang="zh-CN" dirty="0" smtClean="0"/>
              <a:t>The </a:t>
            </a:r>
            <a:r>
              <a:rPr lang="zh-CN" altLang="zh-CN" dirty="0"/>
              <a:t>proposed method consists of two components: </a:t>
            </a:r>
          </a:p>
          <a:p>
            <a:pPr lvl="1" fontAlgn="ctr"/>
            <a:r>
              <a:rPr lang="en-US" altLang="zh-CN" dirty="0" smtClean="0"/>
              <a:t> </a:t>
            </a:r>
            <a:r>
              <a:rPr lang="en-US" altLang="zh-CN" dirty="0" err="1" smtClean="0">
                <a:solidFill>
                  <a:srgbClr val="FF0000"/>
                </a:solidFill>
              </a:rPr>
              <a:t>stu</a:t>
            </a:r>
            <a:r>
              <a:rPr lang="zh-CN" altLang="zh-CN" dirty="0">
                <a:solidFill>
                  <a:srgbClr val="FF0000"/>
                </a:solidFill>
              </a:rPr>
              <a:t>dent segmentation network </a:t>
            </a:r>
            <a:r>
              <a:rPr lang="zh-CN" altLang="zh-CN" dirty="0"/>
              <a:t>which is responsible for learning suitable data representation and learning the main segmentation task</a:t>
            </a:r>
            <a:r>
              <a:rPr lang="en-US" altLang="zh-CN" dirty="0" smtClean="0"/>
              <a:t>.</a:t>
            </a:r>
          </a:p>
          <a:p>
            <a:pPr lvl="1" fontAlgn="ctr"/>
            <a:endParaRPr lang="zh-CN" altLang="zh-CN" dirty="0"/>
          </a:p>
          <a:p>
            <a:pPr lvl="1" fontAlgn="ctr"/>
            <a:r>
              <a:rPr lang="en-US" altLang="zh-CN" dirty="0"/>
              <a:t> </a:t>
            </a:r>
            <a:r>
              <a:rPr lang="en-US" altLang="zh-CN" dirty="0" err="1">
                <a:solidFill>
                  <a:srgbClr val="FF0000"/>
                </a:solidFill>
              </a:rPr>
              <a:t>te</a:t>
            </a:r>
            <a:r>
              <a:rPr lang="zh-CN" altLang="zh-CN" dirty="0">
                <a:solidFill>
                  <a:srgbClr val="FF0000"/>
                </a:solidFill>
              </a:rPr>
              <a:t>acher segmentation network </a:t>
            </a:r>
            <a:r>
              <a:rPr lang="zh-CN" altLang="zh-CN" dirty="0"/>
              <a:t>which controls the learning of the student network by modeling the unreliability in segmentation prediction</a:t>
            </a:r>
            <a:r>
              <a:rPr lang="zh-CN" altLang="zh-CN" dirty="0" smtClean="0"/>
              <a:t>.</a:t>
            </a:r>
            <a:endParaRPr lang="en-US" altLang="zh-CN" dirty="0" smtClean="0"/>
          </a:p>
          <a:p>
            <a:pPr lvl="1" fontAlgn="ctr"/>
            <a:endParaRPr lang="en-US" altLang="zh-CN" dirty="0"/>
          </a:p>
        </p:txBody>
      </p:sp>
      <p:pic>
        <p:nvPicPr>
          <p:cNvPr id="4" name="Picture 2" descr="learning. We assume that we are given a large set of unlabeled images = (Xi) &#10;and a small set of high quality labeled images DI = {(xi,Yi)} where x, is image &#10;and Yi is the segmentation annotation. As shown in Figure I(a), our proposed &#10;approach involves two kind of deep neural networks called the teacher segmen- &#10;tation network FT(x) and student segmentation network Fs(x). The teach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554" y="4560333"/>
            <a:ext cx="9743920" cy="167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62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a typeface="Microsoft YaHei" panose="020B0503020204020204" pitchFamily="34" charset="-122"/>
              </a:rPr>
              <a:t>Method</a:t>
            </a:r>
            <a:r>
              <a:rPr lang="en-US" altLang="zh-CN" dirty="0">
                <a:ea typeface="Microsoft YaHei" panose="020B0503020204020204" pitchFamily="34" charset="-122"/>
              </a:rPr>
              <a:t/>
            </a:r>
            <a:br>
              <a:rPr lang="en-US" altLang="zh-CN" dirty="0">
                <a:ea typeface="Microsoft YaHei" panose="020B0503020204020204" pitchFamily="34" charset="-122"/>
              </a:rPr>
            </a:br>
            <a:endParaRPr lang="zh-CN" altLang="en-US" dirty="0"/>
          </a:p>
        </p:txBody>
      </p:sp>
      <p:sp>
        <p:nvSpPr>
          <p:cNvPr id="4" name="内容占位符 3"/>
          <p:cNvSpPr>
            <a:spLocks noGrp="1"/>
          </p:cNvSpPr>
          <p:nvPr>
            <p:ph idx="1"/>
          </p:nvPr>
        </p:nvSpPr>
        <p:spPr>
          <a:xfrm>
            <a:off x="838200" y="1085850"/>
            <a:ext cx="10728960" cy="5429250"/>
          </a:xfrm>
        </p:spPr>
        <p:txBody>
          <a:bodyPr>
            <a:normAutofit/>
          </a:bodyPr>
          <a:lstStyle/>
          <a:p>
            <a:r>
              <a:rPr lang="en-US" altLang="zh-CN" sz="1800" dirty="0" smtClean="0"/>
              <a:t>The </a:t>
            </a:r>
            <a:r>
              <a:rPr lang="en-US" altLang="zh-CN" sz="1800" dirty="0"/>
              <a:t>teacher network is trained using labeled dataset based on Bayesian deep learning to output both </a:t>
            </a:r>
            <a:r>
              <a:rPr lang="en-US" altLang="zh-CN" sz="1800" dirty="0">
                <a:solidFill>
                  <a:srgbClr val="FF0000"/>
                </a:solidFill>
              </a:rPr>
              <a:t>segmentation map </a:t>
            </a:r>
            <a:r>
              <a:rPr lang="en-US" altLang="zh-CN" sz="1800" dirty="0"/>
              <a:t>as well as </a:t>
            </a:r>
            <a:r>
              <a:rPr lang="en-US" altLang="zh-CN" sz="1800" dirty="0">
                <a:solidFill>
                  <a:srgbClr val="FF0000"/>
                </a:solidFill>
              </a:rPr>
              <a:t>uncertainty map</a:t>
            </a:r>
            <a:r>
              <a:rPr lang="en-US" altLang="zh-CN" sz="1800" dirty="0"/>
              <a:t>.</a:t>
            </a:r>
          </a:p>
          <a:p>
            <a:r>
              <a:rPr lang="en-US" altLang="zh-CN" sz="1800" dirty="0" smtClean="0"/>
              <a:t>The </a:t>
            </a:r>
            <a:r>
              <a:rPr lang="en-US" altLang="zh-CN" sz="1800" dirty="0"/>
              <a:t>teacher </a:t>
            </a:r>
            <a:r>
              <a:rPr lang="en-US" altLang="zh-CN" sz="1800" dirty="0">
                <a:solidFill>
                  <a:srgbClr val="FF0000"/>
                </a:solidFill>
              </a:rPr>
              <a:t>network</a:t>
            </a:r>
            <a:r>
              <a:rPr lang="en-US" altLang="zh-CN" sz="1800" dirty="0"/>
              <a:t> is then applied to each image in the unlabeled set to obtain the </a:t>
            </a:r>
            <a:r>
              <a:rPr lang="en-US" altLang="zh-CN" sz="1800" dirty="0">
                <a:solidFill>
                  <a:srgbClr val="FF0000"/>
                </a:solidFill>
              </a:rPr>
              <a:t>segmentation label </a:t>
            </a:r>
            <a:r>
              <a:rPr lang="en-US" altLang="zh-CN" sz="1800" dirty="0"/>
              <a:t>and associated </a:t>
            </a:r>
            <a:r>
              <a:rPr lang="en-US" altLang="zh-CN" sz="1800" dirty="0">
                <a:solidFill>
                  <a:srgbClr val="FF0000"/>
                </a:solidFill>
              </a:rPr>
              <a:t>uncertainty map </a:t>
            </a:r>
            <a:r>
              <a:rPr lang="en-US" altLang="zh-CN" sz="1800" dirty="0"/>
              <a:t>to generate the softly labeled samples.</a:t>
            </a:r>
          </a:p>
          <a:p>
            <a:r>
              <a:rPr lang="en-US" altLang="zh-CN" sz="1800" dirty="0"/>
              <a:t>The uncertainty map captures the pixel-wise </a:t>
            </a:r>
            <a:r>
              <a:rPr lang="en-US" altLang="zh-CN" sz="1800" dirty="0">
                <a:solidFill>
                  <a:srgbClr val="FF0000"/>
                </a:solidFill>
              </a:rPr>
              <a:t>confidence</a:t>
            </a:r>
            <a:r>
              <a:rPr lang="en-US" altLang="zh-CN" sz="1800" dirty="0"/>
              <a:t> values indicating the reliability of the segmentation output from the teacher network and it is used to guide the training of the student network learning</a:t>
            </a:r>
            <a:r>
              <a:rPr lang="en-US" altLang="zh-CN" sz="1800" dirty="0" smtClean="0"/>
              <a:t>.</a:t>
            </a:r>
          </a:p>
          <a:p>
            <a:r>
              <a:rPr lang="en-US" altLang="zh-CN" sz="1800" dirty="0"/>
              <a:t>Network Architecture: use </a:t>
            </a:r>
            <a:r>
              <a:rPr lang="en-US" altLang="zh-CN" sz="1800" dirty="0" err="1">
                <a:solidFill>
                  <a:srgbClr val="FF0000"/>
                </a:solidFill>
              </a:rPr>
              <a:t>DenseNet</a:t>
            </a:r>
            <a:r>
              <a:rPr lang="en-US" altLang="zh-CN" sz="1800" dirty="0"/>
              <a:t> architecture as base model for both teacher and student networks.</a:t>
            </a:r>
            <a:endParaRPr lang="zh-CN" altLang="en-US" sz="1800" dirty="0"/>
          </a:p>
        </p:txBody>
      </p:sp>
      <p:pic>
        <p:nvPicPr>
          <p:cNvPr id="9224" name="Picture 8" descr="Training of teacher &#10;Utrcrtainty guided &#10;train ing &#10;: Seaentation &amp; of student network &#10;Unlabeled &#10;Samples frorn unlabeled set softly latrled by the &#10;teacher nodel &#10;176 &#10;Dense block &#10;BN+ ReLU+ &#10;Conv (30) &#10;V Transition down &#10;Ikonv 3x3 &#10;Concat &#10;Fig. 1: (a) Proposed semi-supervised segmentation method based on Bayesian &#10;student-teacher learning. (b) Overview of the Dense-Unet architecture used by &#10;the teacher and the student mode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3470163"/>
            <a:ext cx="6237605" cy="338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60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Teacher Segmentation Network as a Bayesian Model</a:t>
            </a:r>
            <a:r>
              <a:rPr lang="en-US" altLang="zh-CN" dirty="0"/>
              <a:t/>
            </a:r>
            <a:br>
              <a:rPr lang="en-US" altLang="zh-CN" dirty="0"/>
            </a:br>
            <a:r>
              <a:rPr lang="en-US" altLang="zh-CN" dirty="0">
                <a:ea typeface="Microsoft YaHei" panose="020B0503020204020204" pitchFamily="34" charset="-122"/>
              </a:rPr>
              <a:t/>
            </a:r>
            <a:br>
              <a:rPr lang="en-US" altLang="zh-CN" dirty="0">
                <a:ea typeface="Microsoft YaHei" panose="020B0503020204020204" pitchFamily="34" charset="-122"/>
              </a:rPr>
            </a:br>
            <a:endParaRPr lang="zh-CN" altLang="en-US" dirty="0"/>
          </a:p>
        </p:txBody>
      </p:sp>
      <p:sp>
        <p:nvSpPr>
          <p:cNvPr id="4" name="内容占位符 3"/>
          <p:cNvSpPr>
            <a:spLocks noGrp="1"/>
          </p:cNvSpPr>
          <p:nvPr>
            <p:ph idx="1"/>
          </p:nvPr>
        </p:nvSpPr>
        <p:spPr>
          <a:xfrm>
            <a:off x="838200" y="971550"/>
            <a:ext cx="10728960" cy="5429250"/>
          </a:xfrm>
        </p:spPr>
        <p:txBody>
          <a:bodyPr>
            <a:normAutofit/>
          </a:bodyPr>
          <a:lstStyle/>
          <a:p>
            <a:pPr fontAlgn="ctr"/>
            <a:r>
              <a:rPr lang="en-US" altLang="zh-CN" sz="2400" dirty="0"/>
              <a:t>First, </a:t>
            </a:r>
            <a:r>
              <a:rPr lang="en-US" altLang="zh-CN" sz="2400" dirty="0" smtClean="0"/>
              <a:t>train </a:t>
            </a:r>
            <a:r>
              <a:rPr lang="en-US" altLang="zh-CN" sz="2400" dirty="0"/>
              <a:t>the teacher network from the labeled samples set using the class weighted categorical cross entropy loss.</a:t>
            </a:r>
          </a:p>
          <a:p>
            <a:pPr fontAlgn="ctr"/>
            <a:r>
              <a:rPr lang="en-US" altLang="zh-CN" sz="2400" dirty="0"/>
              <a:t>For segmentation and uncertainty quantification, we enable the dropout in test phase. (MC dropout</a:t>
            </a:r>
            <a:r>
              <a:rPr lang="en-US" altLang="zh-CN" sz="2400" dirty="0" smtClean="0"/>
              <a:t>).</a:t>
            </a:r>
            <a:endParaRPr lang="en-US" altLang="zh-CN" sz="2400" dirty="0"/>
          </a:p>
          <a:p>
            <a:endParaRPr lang="zh-CN" altLang="en-US" sz="1800" dirty="0"/>
          </a:p>
        </p:txBody>
      </p:sp>
      <p:pic>
        <p:nvPicPr>
          <p:cNvPr id="11268" name="Picture 4" descr="using only the remaining feature-maps. The segmentation score vector is ob- &#10;tained by averaging the K samples, via monte carlo integration: &#10;(1) &#10;The average score vector contains the probability score for each class, ie S' = &#10;• , Dc]. The overall segmentation uncertainty for each pixel can be obtained &#10;by computing the entropy of the average probability vector: &#10;(2) &#10;Higher segmentation uncertainty is obtained when the network assigns higher &#10;probabilities to different classes for different forward passes. Conversely, for the &#10;confident predictions, network assigns higher probability to the true class for &#10;any forward passes, resulting in lower uncertainty valu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592" y="2479992"/>
            <a:ext cx="8384858" cy="431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29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100" dirty="0"/>
              <a:t>《</a:t>
            </a:r>
            <a:r>
              <a:rPr lang="en-US" altLang="zh-CN" sz="3100" dirty="0"/>
              <a:t>Generative Well-intentioned Networks》(NIPS 2019)</a:t>
            </a:r>
            <a:r>
              <a:rPr lang="en-US" altLang="zh-CN" dirty="0"/>
              <a:t/>
            </a:r>
            <a:br>
              <a:rPr lang="en-US" altLang="zh-CN" dirty="0"/>
            </a:br>
            <a:endParaRPr lang="zh-CN" altLang="en-US" dirty="0"/>
          </a:p>
        </p:txBody>
      </p:sp>
      <p:sp>
        <p:nvSpPr>
          <p:cNvPr id="3" name="内容占位符 2"/>
          <p:cNvSpPr>
            <a:spLocks noGrp="1"/>
          </p:cNvSpPr>
          <p:nvPr>
            <p:ph idx="1"/>
          </p:nvPr>
        </p:nvSpPr>
        <p:spPr>
          <a:xfrm>
            <a:off x="838200" y="1439544"/>
            <a:ext cx="10515600" cy="4544695"/>
          </a:xfrm>
        </p:spPr>
        <p:txBody>
          <a:bodyPr>
            <a:noAutofit/>
          </a:bodyPr>
          <a:lstStyle/>
          <a:p>
            <a:pPr fontAlgn="ctr"/>
            <a:r>
              <a:rPr lang="zh-CN" altLang="zh-CN" sz="2000" dirty="0">
                <a:latin typeface="Times New Roman" panose="02020603050405020304" pitchFamily="18" charset="0"/>
                <a:cs typeface="Times New Roman" panose="02020603050405020304" pitchFamily="18" charset="0"/>
              </a:rPr>
              <a:t>A conditional generative network recovers the distribution of observations that the classifier labels correctly with high certainty.</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用一个</a:t>
            </a:r>
            <a:r>
              <a:rPr lang="en-US" altLang="zh-CN" sz="2000" dirty="0">
                <a:latin typeface="Times New Roman" panose="02020603050405020304" pitchFamily="18" charset="0"/>
                <a:cs typeface="Times New Roman" panose="02020603050405020304" pitchFamily="18" charset="0"/>
              </a:rPr>
              <a:t>conditional generative </a:t>
            </a:r>
            <a:r>
              <a:rPr lang="zh-CN" altLang="zh-CN" sz="2000" dirty="0">
                <a:latin typeface="Times New Roman" panose="02020603050405020304" pitchFamily="18" charset="0"/>
                <a:cs typeface="Times New Roman" panose="02020603050405020304" pitchFamily="18" charset="0"/>
              </a:rPr>
              <a:t>网络来</a:t>
            </a:r>
            <a:r>
              <a:rPr lang="en-US" altLang="zh-CN" sz="2000" dirty="0">
                <a:latin typeface="Times New Roman" panose="02020603050405020304" pitchFamily="18" charset="0"/>
                <a:cs typeface="Times New Roman" panose="02020603050405020304" pitchFamily="18" charset="0"/>
              </a:rPr>
              <a:t>recover </a:t>
            </a:r>
            <a:r>
              <a:rPr lang="zh-CN" altLang="zh-CN" sz="2000" dirty="0">
                <a:latin typeface="Times New Roman" panose="02020603050405020304" pitchFamily="18" charset="0"/>
                <a:cs typeface="Times New Roman" panose="02020603050405020304" pitchFamily="18" charset="0"/>
              </a:rPr>
              <a:t>分类器以高确定性正确分类的样本的</a:t>
            </a:r>
            <a:r>
              <a:rPr lang="en-US" altLang="zh-CN" sz="2000" dirty="0" smtClean="0">
                <a:latin typeface="Times New Roman" panose="02020603050405020304" pitchFamily="18" charset="0"/>
                <a:cs typeface="Times New Roman" panose="02020603050405020304" pitchFamily="18" charset="0"/>
              </a:rPr>
              <a:t>distribution</a:t>
            </a:r>
          </a:p>
          <a:p>
            <a:pPr fontAlgn="ctr"/>
            <a:endParaRPr lang="zh-CN" altLang="zh-CN" sz="2000" dirty="0">
              <a:latin typeface="Times New Roman" panose="02020603050405020304" pitchFamily="18" charset="0"/>
              <a:cs typeface="Times New Roman" panose="02020603050405020304" pitchFamily="18" charset="0"/>
            </a:endParaRPr>
          </a:p>
          <a:p>
            <a:pPr fontAlgn="ctr"/>
            <a:r>
              <a:rPr lang="en-US" altLang="zh-CN" sz="2000" dirty="0">
                <a:latin typeface="Times New Roman" panose="02020603050405020304" pitchFamily="18" charset="0"/>
                <a:cs typeface="Times New Roman" panose="02020603050405020304" pitchFamily="18" charset="0"/>
              </a:rPr>
              <a:t>I</a:t>
            </a:r>
            <a:r>
              <a:rPr lang="zh-CN" altLang="zh-CN" sz="2000" dirty="0">
                <a:latin typeface="Times New Roman" panose="02020603050405020304" pitchFamily="18" charset="0"/>
                <a:cs typeface="Times New Roman" panose="02020603050405020304" pitchFamily="18" charset="0"/>
              </a:rPr>
              <a:t>ntroduce a reject option to the classifier</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during inference, allowing the classifier to reject an observation instance rather</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than predict an uncertain label. 在推理过程中向分类器引入</a:t>
            </a:r>
            <a:r>
              <a:rPr lang="en-US" altLang="zh-CN" sz="2000" dirty="0">
                <a:latin typeface="Times New Roman" panose="02020603050405020304" pitchFamily="18" charset="0"/>
                <a:cs typeface="Times New Roman" panose="02020603050405020304" pitchFamily="18" charset="0"/>
              </a:rPr>
              <a:t>reject</a:t>
            </a:r>
            <a:r>
              <a:rPr lang="zh-CN" altLang="zh-CN" sz="2000" dirty="0">
                <a:latin typeface="Times New Roman" panose="02020603050405020304" pitchFamily="18" charset="0"/>
                <a:cs typeface="Times New Roman" panose="02020603050405020304" pitchFamily="18" charset="0"/>
              </a:rPr>
              <a:t>选项，允许分类器拒绝观察实例，而不是预测不确定的标签</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fontAlgn="ctr"/>
            <a:endParaRPr lang="zh-CN" altLang="zh-CN" sz="2000" dirty="0">
              <a:latin typeface="Times New Roman" panose="02020603050405020304" pitchFamily="18" charset="0"/>
              <a:cs typeface="Times New Roman" panose="02020603050405020304" pitchFamily="18" charset="0"/>
            </a:endParaRPr>
          </a:p>
          <a:p>
            <a:pPr fontAlgn="ctr"/>
            <a:r>
              <a:rPr lang="zh-CN" altLang="zh-CN" sz="2000" dirty="0">
                <a:latin typeface="Times New Roman" panose="02020603050405020304" pitchFamily="18" charset="0"/>
                <a:cs typeface="Times New Roman" panose="02020603050405020304" pitchFamily="18" charset="0"/>
              </a:rPr>
              <a:t>These rejected observations are translated by the</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generative network to high-certainty representations, which are then relabeled by</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the classifier. 生成网络将这些被拒绝的观察值转换为高确定性表示，然后由分类器重新给出其标签</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fontAlgn="ctr"/>
            <a:endParaRPr lang="zh-CN"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608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Uncertainty Guided Learning of </a:t>
            </a:r>
            <a:r>
              <a:rPr lang="en-US" altLang="zh-CN" sz="3200" dirty="0"/>
              <a:t>Student</a:t>
            </a:r>
            <a:r>
              <a:rPr lang="en-US" altLang="zh-CN" sz="3600" dirty="0"/>
              <a:t> Network</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728960" cy="5429250"/>
          </a:xfrm>
        </p:spPr>
        <p:txBody>
          <a:bodyPr>
            <a:normAutofit/>
          </a:bodyPr>
          <a:lstStyle/>
          <a:p>
            <a:pPr fontAlgn="ctr"/>
            <a:r>
              <a:rPr lang="zh-CN" altLang="zh-CN" sz="2000" dirty="0"/>
              <a:t>We first apply FT(x) to the unlabeled images xu∈</a:t>
            </a:r>
            <a:r>
              <a:rPr lang="en-US" altLang="zh-CN" sz="2000" dirty="0"/>
              <a:t> U to obtain the </a:t>
            </a:r>
            <a:r>
              <a:rPr lang="en-US" altLang="zh-CN" sz="2000" dirty="0">
                <a:solidFill>
                  <a:srgbClr val="FF0000"/>
                </a:solidFill>
              </a:rPr>
              <a:t>soft segmentation map z </a:t>
            </a:r>
            <a:r>
              <a:rPr lang="en-US" altLang="zh-CN" sz="2000" dirty="0"/>
              <a:t>using Equation (1) and the associated </a:t>
            </a:r>
            <a:r>
              <a:rPr lang="en-US" altLang="zh-CN" sz="2000" dirty="0">
                <a:solidFill>
                  <a:srgbClr val="FF0000"/>
                </a:solidFill>
              </a:rPr>
              <a:t>segmentation</a:t>
            </a:r>
            <a:r>
              <a:rPr lang="en-US" altLang="zh-CN" sz="2000" dirty="0"/>
              <a:t> </a:t>
            </a:r>
            <a:r>
              <a:rPr lang="en-US" altLang="zh-CN" sz="2000" dirty="0">
                <a:solidFill>
                  <a:srgbClr val="FF0000"/>
                </a:solidFill>
              </a:rPr>
              <a:t>uncertainty map u</a:t>
            </a:r>
            <a:r>
              <a:rPr lang="en-US" altLang="zh-CN" sz="2000" dirty="0"/>
              <a:t> using Equation (2</a:t>
            </a:r>
            <a:r>
              <a:rPr lang="en-US" altLang="zh-CN" sz="2000" dirty="0" smtClean="0"/>
              <a:t>).</a:t>
            </a:r>
          </a:p>
          <a:p>
            <a:pPr fontAlgn="ctr"/>
            <a:r>
              <a:rPr lang="en-US" altLang="zh-CN" sz="2000" dirty="0" smtClean="0"/>
              <a:t>Then </a:t>
            </a:r>
            <a:r>
              <a:rPr lang="en-US" altLang="zh-CN" sz="2000" dirty="0"/>
              <a:t>convert the uncertainty map u to normalized confidence map</a:t>
            </a:r>
            <a:r>
              <a:rPr lang="en-US" altLang="zh-CN" sz="2000" dirty="0" smtClean="0"/>
              <a:t>:</a:t>
            </a:r>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r>
              <a:rPr lang="en-US" altLang="zh-CN" sz="2000" dirty="0" smtClean="0"/>
              <a:t>The unlabeled loss: </a:t>
            </a:r>
          </a:p>
          <a:p>
            <a:pPr fontAlgn="ctr"/>
            <a:endParaRPr lang="en-US" altLang="zh-CN" sz="2000" dirty="0"/>
          </a:p>
          <a:p>
            <a:pPr fontAlgn="ctr"/>
            <a:endParaRPr lang="en-US" altLang="zh-CN" sz="3200" dirty="0"/>
          </a:p>
        </p:txBody>
      </p:sp>
      <p:pic>
        <p:nvPicPr>
          <p:cNvPr id="12297" name="Picture 9" descr="where a is a positive scalar hyper-parameter and the confidence map w e [0, 1] &#10;provides the pixel-wise quality of the soft labels produced by FT(x) such that &#10;higher uncertainty values produces low quality score and vice versa. The unl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315" y="2831703"/>
            <a:ext cx="57150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incorrect and needs to be down-weighted while updating Fs(x). We convert the &#10;uncertainty map u to obtain the normalized confidence map as: &#10;= exp [—011] &#10;(3)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315" y="2107803"/>
            <a:ext cx="57150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2301" name="Picture 13" descr="higher uncertainty values produces low quality score and vice versa. The unla- &#10;beled loss is then formulated as the confidence weighted cross entropy as: &#10;where &#10;Lunlab ¯ &#10;l/Ewt, &#10;vzc &#10;log ztc &#10;otherwise, &#10;(4) &#10;(5) &#10;such that Cc weights the contribution of each class to mitigate the effect of class &#10;imbalance in soft labels due to its confidence weights; z c denotes the pixels region &#10;of the class in the soft label z the &#10;t,th pixel and cth class. The Equation 5 sets Cc = O, when the effective number of &#10;pixels per class Evzcwt P to improve the stability of unlabeled loss which can &#10;happen when majority of pixels of Zc are uncertain. We empirically set P = 50 &#10;for our retinal segmentation task. Finally, semi-supervised loss is a sum of both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933" y="3631735"/>
            <a:ext cx="5568315" cy="318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030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Uncertainty Guided Learning of </a:t>
            </a:r>
            <a:r>
              <a:rPr lang="en-US" altLang="zh-CN" sz="3200" dirty="0"/>
              <a:t>Student</a:t>
            </a:r>
            <a:r>
              <a:rPr lang="en-US" altLang="zh-CN" sz="3600" dirty="0"/>
              <a:t> Network</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728960" cy="5429250"/>
          </a:xfrm>
        </p:spPr>
        <p:txBody>
          <a:bodyPr>
            <a:normAutofit/>
          </a:bodyPr>
          <a:lstStyle/>
          <a:p>
            <a:pPr fontAlgn="ctr"/>
            <a:r>
              <a:rPr lang="en-US" altLang="zh-CN" sz="2000" dirty="0" smtClean="0"/>
              <a:t>The semi-supervised loss (total loss):</a:t>
            </a:r>
          </a:p>
          <a:p>
            <a:pPr marL="0" indent="0" fontAlgn="ctr">
              <a:buNone/>
            </a:pPr>
            <a:endParaRPr lang="en-US" altLang="zh-CN" sz="2000" dirty="0"/>
          </a:p>
          <a:p>
            <a:pPr fontAlgn="ctr"/>
            <a:endParaRPr lang="en-US" altLang="zh-CN" sz="3200" dirty="0"/>
          </a:p>
        </p:txBody>
      </p:sp>
      <p:pic>
        <p:nvPicPr>
          <p:cNvPr id="13316" name="Picture 4" descr="for our retinal segmentation task. Finally, semi-supervised loss is a sum of both &#10;labeled and unlabeled loss: &#10;Llab + Lunlab &#10;s ernmsup &#10;(6) &#10;where Llab is a categorical crossentropy computed from the labeled mini-batch &#10;samples. The training steps of our method is shown in Algorithm l. &#10;The proposed semi-supervised loss function encourages the network to dis- &#10;card the pixels with inaccurate soft labels generated by FT(x). The hyper- &#10;parameter a in Equation 3 controls the information flow from FT(x) to Fs(x). &#10;Intuitively small allows the student to blindly follow teacher, whereas the big- &#10;ger controls the learning by giving emphasis on the teacher's uncertainty. For &#10;example, setting a = O is equivalent to using all the soft labels whereas setting &#10;&gt; O allows probabilistic selection the soft labels that are more certain. We &#10;empirically set the value of a using validation which we describe in Section 3.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817" y="1435053"/>
            <a:ext cx="7637145" cy="372976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Intuitively small allows the student to blindly follow teacher, whereas the big- &#10;ger a controls the learning by giving emphasis on the teacher's uncertainty. For &#10;example, setting a = 0 is equivalent to using all the soft labels whereas setting &#10;a &gt; 0 allows probabilistic selection the soft labels that are more certain. We &#10;empirically set the value of a using validation which we describe in Section 3.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360" y="5394188"/>
            <a:ext cx="7373302" cy="12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602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Uncertainty Guided Learning of </a:t>
            </a:r>
            <a:r>
              <a:rPr lang="en-US" altLang="zh-CN" sz="3200" dirty="0" smtClean="0"/>
              <a:t>Student</a:t>
            </a:r>
            <a:r>
              <a:rPr lang="en-US" altLang="zh-CN" sz="3600" dirty="0" smtClean="0"/>
              <a:t> Network</a:t>
            </a:r>
            <a:r>
              <a:rPr lang="en-US" altLang="zh-CN" sz="3600" dirty="0"/>
              <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728960" cy="5429250"/>
          </a:xfrm>
        </p:spPr>
        <p:txBody>
          <a:bodyPr>
            <a:normAutofit/>
          </a:bodyPr>
          <a:lstStyle/>
          <a:p>
            <a:pPr fontAlgn="ctr"/>
            <a:r>
              <a:rPr lang="en-US" altLang="zh-CN" dirty="0" smtClean="0"/>
              <a:t>Training steps:</a:t>
            </a:r>
          </a:p>
          <a:p>
            <a:pPr marL="0" indent="0" fontAlgn="ctr">
              <a:buNone/>
            </a:pPr>
            <a:endParaRPr lang="en-US" altLang="zh-CN" sz="2000" dirty="0"/>
          </a:p>
          <a:p>
            <a:pPr fontAlgn="ctr"/>
            <a:endParaRPr lang="en-US" altLang="zh-CN" sz="3200" dirty="0"/>
          </a:p>
        </p:txBody>
      </p:sp>
      <p:pic>
        <p:nvPicPr>
          <p:cNvPr id="14340" name="Picture 4" descr="Algorithm 1 Training of the proposed semi-supervised learning method. &#10;ul and the labeled set DI = &#10;1. Given an unlabeled data Du = {Xl} &#10;2. Train FT(x) using DI as described in Section 2.1. &#10;3. For each iteration, until the validation loss converges: &#10;(a) &#10;(b) &#10;(c) &#10;(d) &#10;(e) &#10;Sample a minibatch .iu from Du and from DI. &#10;Compute the soft labels z and uncertainty u for using Equation 1 and 2. &#10;Compute the confidence map from the uncertainty map using Equation 3. &#10;Compute the labeled and unlabeled loss using Equation 6. &#10;Update the parameter of the student model FS using back-propaga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658" y="1690688"/>
            <a:ext cx="9986684" cy="352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2434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Experiments</a:t>
            </a:r>
            <a:r>
              <a:rPr lang="en-US" altLang="zh-CN" sz="3600" dirty="0"/>
              <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728960" cy="5429250"/>
          </a:xfrm>
        </p:spPr>
        <p:txBody>
          <a:bodyPr>
            <a:normAutofit/>
          </a:bodyPr>
          <a:lstStyle/>
          <a:p>
            <a:r>
              <a:rPr lang="zh-CN" altLang="zh-CN" dirty="0"/>
              <a:t>The dataset consists of 570 spectral-domain optical coherence tomography (OCT)</a:t>
            </a:r>
            <a:r>
              <a:rPr lang="en-US" altLang="zh-CN" dirty="0"/>
              <a:t> </a:t>
            </a:r>
            <a:r>
              <a:rPr lang="zh-CN" altLang="zh-CN" dirty="0"/>
              <a:t>optic nerve volumes</a:t>
            </a:r>
            <a:r>
              <a:rPr lang="en-US" altLang="zh-CN" dirty="0"/>
              <a:t>.</a:t>
            </a:r>
            <a:endParaRPr lang="zh-CN" altLang="zh-CN" dirty="0"/>
          </a:p>
          <a:p>
            <a:pPr lvl="1" fontAlgn="ctr"/>
            <a:r>
              <a:rPr lang="en-US" altLang="zh-CN" dirty="0"/>
              <a:t>Labeled set: 700 images (490 train 70 validation 140 test)</a:t>
            </a:r>
          </a:p>
          <a:p>
            <a:pPr lvl="1" fontAlgn="ctr"/>
            <a:r>
              <a:rPr lang="en-US" altLang="zh-CN" dirty="0"/>
              <a:t>Unlabeled set: 10000 images</a:t>
            </a:r>
          </a:p>
          <a:p>
            <a:pPr lvl="1" fontAlgn="ctr"/>
            <a:r>
              <a:rPr lang="en-US" altLang="zh-CN" dirty="0"/>
              <a:t>Compare between: </a:t>
            </a:r>
            <a:endParaRPr lang="en-US" altLang="zh-CN" dirty="0" smtClean="0"/>
          </a:p>
          <a:p>
            <a:pPr lvl="2"/>
            <a:r>
              <a:rPr lang="en-US" altLang="zh-CN" dirty="0"/>
              <a:t>(1) proposed uncertainty guided semi-supervised layer segmentation (U-SLS)</a:t>
            </a:r>
          </a:p>
          <a:p>
            <a:pPr lvl="2"/>
            <a:r>
              <a:rPr lang="en-US" altLang="zh-CN" dirty="0"/>
              <a:t>(2) baseline fully supervised Dense-</a:t>
            </a:r>
            <a:r>
              <a:rPr lang="en-US" altLang="zh-CN" dirty="0" err="1"/>
              <a:t>Unet</a:t>
            </a:r>
            <a:r>
              <a:rPr lang="en-US" altLang="zh-CN" dirty="0"/>
              <a:t> (FS-DU)</a:t>
            </a:r>
          </a:p>
          <a:p>
            <a:pPr lvl="2"/>
            <a:r>
              <a:rPr lang="en-US" altLang="zh-CN" dirty="0"/>
              <a:t>(3) plain semi-supervised learning (Plain-SL) that </a:t>
            </a:r>
            <a:r>
              <a:rPr lang="en-US" altLang="zh-CN" dirty="0">
                <a:solidFill>
                  <a:srgbClr val="FF0000"/>
                </a:solidFill>
              </a:rPr>
              <a:t>blindly follows the teacher model without taking uncertainty into account</a:t>
            </a:r>
            <a:r>
              <a:rPr lang="en-US" altLang="zh-CN" dirty="0"/>
              <a:t>, i.e., for the case where alpha=0 in Equation 3</a:t>
            </a:r>
          </a:p>
          <a:p>
            <a:pPr lvl="1" fontAlgn="ctr"/>
            <a:endParaRPr lang="en-US" altLang="zh-CN" dirty="0"/>
          </a:p>
          <a:p>
            <a:pPr marL="0" indent="0" fontAlgn="ctr">
              <a:buNone/>
            </a:pPr>
            <a:endParaRPr lang="en-US" altLang="zh-CN" sz="2000" dirty="0"/>
          </a:p>
          <a:p>
            <a:pPr fontAlgn="ctr"/>
            <a:endParaRPr lang="en-US" altLang="zh-CN" sz="3200" dirty="0"/>
          </a:p>
        </p:txBody>
      </p:sp>
    </p:spTree>
    <p:extLst>
      <p:ext uri="{BB962C8B-B14F-4D97-AF65-F5344CB8AC3E}">
        <p14:creationId xmlns:p14="http://schemas.microsoft.com/office/powerpoint/2010/main" val="14987449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Experiments</a:t>
            </a:r>
            <a:r>
              <a:rPr lang="en-US" altLang="zh-CN" sz="3600" dirty="0"/>
              <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728960" cy="5429250"/>
          </a:xfrm>
        </p:spPr>
        <p:txBody>
          <a:bodyPr>
            <a:normAutofit/>
          </a:bodyPr>
          <a:lstStyle/>
          <a:p>
            <a:pPr fontAlgn="ctr"/>
            <a:r>
              <a:rPr lang="en-US" altLang="zh-CN" sz="2000" dirty="0" smtClean="0"/>
              <a:t>Example of soft labels and uncertainty maps produced by the teacher model.</a:t>
            </a:r>
            <a:endParaRPr lang="en-US" altLang="zh-CN" sz="2000" dirty="0"/>
          </a:p>
        </p:txBody>
      </p:sp>
      <p:pic>
        <p:nvPicPr>
          <p:cNvPr id="15366" name="Picture 6" descr="cies in the generated soft labels. For our method U-SLS, we set the optimal value &#10;of a = 2 using validation set as shown in Figure 2(e). &#10;Image 100% 50% &#10;25% &#10;0.85 &#10;80.80 &#10;0.75 &#10;Fig. 2: (a)-(d) Examples of soft labels and corresponding uncertainty map pro- &#10;duced by the teacher models trained using different number of labeled images. (e) &#10;The effect of different values of on the performance of the student mode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245" y="1971948"/>
            <a:ext cx="9536654" cy="391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831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Experiments</a:t>
            </a:r>
            <a:r>
              <a:rPr lang="en-US" altLang="zh-CN" sz="3600" dirty="0"/>
              <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921678" cy="5568146"/>
          </a:xfrm>
        </p:spPr>
        <p:txBody>
          <a:bodyPr>
            <a:normAutofit/>
          </a:bodyPr>
          <a:lstStyle/>
          <a:p>
            <a:pPr fontAlgn="ctr"/>
            <a:r>
              <a:rPr lang="en-US" altLang="zh-CN" sz="2000" dirty="0"/>
              <a:t>Retinal segmentation performance in terms of dice </a:t>
            </a:r>
            <a:r>
              <a:rPr lang="en-US" altLang="zh-CN" sz="2000" dirty="0" smtClean="0"/>
              <a:t>coefficient</a:t>
            </a:r>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endParaRPr lang="en-US" altLang="zh-CN" sz="2000" dirty="0" smtClean="0"/>
          </a:p>
          <a:p>
            <a:pPr fontAlgn="ctr"/>
            <a:endParaRPr lang="en-US" altLang="zh-CN" sz="2000" dirty="0"/>
          </a:p>
          <a:p>
            <a:pPr lvl="1" fontAlgn="ctr"/>
            <a:r>
              <a:rPr lang="en-US" altLang="zh-CN" sz="1600" dirty="0" smtClean="0"/>
              <a:t>The </a:t>
            </a:r>
            <a:r>
              <a:rPr lang="en-US" altLang="zh-CN" sz="1600" dirty="0"/>
              <a:t>proposed U-SLS resulted in average DC of 0.90 for RNFL layer and 0.82 across all 8 layers.</a:t>
            </a:r>
          </a:p>
          <a:p>
            <a:pPr lvl="1" fontAlgn="ctr"/>
            <a:r>
              <a:rPr lang="en-US" altLang="zh-CN" sz="1600" dirty="0" smtClean="0"/>
              <a:t>The </a:t>
            </a:r>
            <a:r>
              <a:rPr lang="en-US" altLang="zh-CN" sz="1600" dirty="0"/>
              <a:t>proposed approach improves the segmentation performance of when the number of the labeled images are limited.</a:t>
            </a:r>
          </a:p>
          <a:p>
            <a:pPr lvl="1" fontAlgn="ctr"/>
            <a:r>
              <a:rPr lang="en-US" altLang="zh-CN" sz="1600" dirty="0"/>
              <a:t>The </a:t>
            </a:r>
            <a:r>
              <a:rPr lang="en-US" altLang="zh-CN" sz="1600" dirty="0">
                <a:solidFill>
                  <a:srgbClr val="FF0000"/>
                </a:solidFill>
              </a:rPr>
              <a:t>lower performance </a:t>
            </a:r>
            <a:r>
              <a:rPr lang="en-US" altLang="zh-CN" sz="1600" dirty="0"/>
              <a:t>of Plain-SLS shows that </a:t>
            </a:r>
            <a:r>
              <a:rPr lang="en-US" altLang="zh-CN" sz="1600" dirty="0">
                <a:solidFill>
                  <a:srgbClr val="FF0000"/>
                </a:solidFill>
              </a:rPr>
              <a:t>student model is corrupted by the soft labels when uncertainty is not taken into account</a:t>
            </a:r>
            <a:r>
              <a:rPr lang="en-US" altLang="zh-CN" sz="1600" dirty="0"/>
              <a:t>. U-SLS improves the performance by uncertainty guided learning from the unlabeled samples.</a:t>
            </a:r>
          </a:p>
        </p:txBody>
      </p:sp>
      <p:pic>
        <p:nvPicPr>
          <p:cNvPr id="3" name="图片 2"/>
          <p:cNvPicPr>
            <a:picLocks noChangeAspect="1"/>
          </p:cNvPicPr>
          <p:nvPr/>
        </p:nvPicPr>
        <p:blipFill>
          <a:blip r:embed="rId3"/>
          <a:stretch>
            <a:fillRect/>
          </a:stretch>
        </p:blipFill>
        <p:spPr>
          <a:xfrm>
            <a:off x="1445379" y="1569978"/>
            <a:ext cx="8718125" cy="2465124"/>
          </a:xfrm>
          <a:prstGeom prst="rect">
            <a:avLst/>
          </a:prstGeom>
        </p:spPr>
      </p:pic>
    </p:spTree>
    <p:extLst>
      <p:ext uri="{BB962C8B-B14F-4D97-AF65-F5344CB8AC3E}">
        <p14:creationId xmlns:p14="http://schemas.microsoft.com/office/powerpoint/2010/main" val="1594150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Experiments</a:t>
            </a:r>
            <a:r>
              <a:rPr lang="en-US" altLang="zh-CN" sz="3600" dirty="0"/>
              <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728960" cy="5429250"/>
          </a:xfrm>
        </p:spPr>
        <p:txBody>
          <a:bodyPr>
            <a:normAutofit fontScale="92500" lnSpcReduction="20000"/>
          </a:bodyPr>
          <a:lstStyle/>
          <a:p>
            <a:pPr fontAlgn="ctr"/>
            <a:r>
              <a:rPr lang="en-US" altLang="zh-CN" sz="2000" dirty="0" smtClean="0"/>
              <a:t>Performance </a:t>
            </a:r>
            <a:r>
              <a:rPr lang="en-US" altLang="zh-CN" sz="2000" dirty="0"/>
              <a:t>of the proposed method compared to human </a:t>
            </a:r>
            <a:r>
              <a:rPr lang="en-US" altLang="zh-CN" sz="2000" dirty="0" smtClean="0"/>
              <a:t>expert</a:t>
            </a:r>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endParaRPr lang="en-US" altLang="zh-CN" sz="2000" dirty="0" smtClean="0"/>
          </a:p>
          <a:p>
            <a:pPr fontAlgn="ctr"/>
            <a:r>
              <a:rPr lang="en-US" altLang="zh-CN" sz="2000" dirty="0"/>
              <a:t>P</a:t>
            </a:r>
            <a:r>
              <a:rPr lang="zh-CN" altLang="zh-CN" sz="2000" dirty="0" smtClean="0"/>
              <a:t>erformance </a:t>
            </a:r>
            <a:r>
              <a:rPr lang="zh-CN" altLang="zh-CN" sz="2000" dirty="0"/>
              <a:t>of our method is on par with the human expert for most of the layers, including RNFl, GCL+IPL, INL, ONL and OS. </a:t>
            </a:r>
          </a:p>
          <a:p>
            <a:pPr fontAlgn="ctr"/>
            <a:r>
              <a:rPr lang="zh-CN" altLang="zh-CN" sz="2000" dirty="0" smtClean="0"/>
              <a:t>We </a:t>
            </a:r>
            <a:r>
              <a:rPr lang="zh-CN" altLang="zh-CN" sz="2000" dirty="0"/>
              <a:t>also report the confident version of our method (U-SLSConf) by evaluating on the pixels whose </a:t>
            </a:r>
            <a:r>
              <a:rPr lang="zh-CN" altLang="zh-CN" sz="2000" dirty="0">
                <a:solidFill>
                  <a:srgbClr val="FF0000"/>
                </a:solidFill>
              </a:rPr>
              <a:t>confidence score ω &gt; 0.5 </a:t>
            </a:r>
            <a:r>
              <a:rPr lang="zh-CN" altLang="zh-CN" sz="2000" dirty="0"/>
              <a:t>(computed using Equation 3) which comprises </a:t>
            </a:r>
            <a:r>
              <a:rPr lang="zh-CN" altLang="zh-CN" sz="2000" dirty="0">
                <a:solidFill>
                  <a:srgbClr val="FF0000"/>
                </a:solidFill>
              </a:rPr>
              <a:t>95%</a:t>
            </a:r>
            <a:r>
              <a:rPr lang="zh-CN" altLang="zh-CN" sz="2000" dirty="0"/>
              <a:t> of the total number of pixels on average. As expected, U-SLS-Conf significantly improves over U-SLS which shows </a:t>
            </a:r>
            <a:r>
              <a:rPr lang="zh-CN" altLang="zh-CN" sz="2000" dirty="0">
                <a:solidFill>
                  <a:srgbClr val="FF0000"/>
                </a:solidFill>
              </a:rPr>
              <a:t>that the uncertainty measure produced by our method highly correlates with the segmentation inaccuracies</a:t>
            </a:r>
            <a:r>
              <a:rPr lang="zh-CN" altLang="zh-CN" sz="2000" dirty="0"/>
              <a:t>.</a:t>
            </a:r>
          </a:p>
          <a:p>
            <a:pPr fontAlgn="ctr"/>
            <a:endParaRPr lang="en-US" altLang="zh-CN" sz="2000" dirty="0"/>
          </a:p>
          <a:p>
            <a:pPr fontAlgn="ctr"/>
            <a:endParaRPr lang="en-US" altLang="zh-CN" sz="2000" dirty="0" smtClean="0"/>
          </a:p>
          <a:p>
            <a:pPr fontAlgn="ctr"/>
            <a:endParaRPr lang="en-US" altLang="zh-CN" sz="2000" dirty="0"/>
          </a:p>
          <a:p>
            <a:pPr fontAlgn="ctr"/>
            <a:endParaRPr lang="en-US" altLang="zh-CN" sz="2000" dirty="0" smtClean="0"/>
          </a:p>
          <a:p>
            <a:pPr fontAlgn="ctr"/>
            <a:endParaRPr lang="en-US" altLang="zh-CN" sz="1600" dirty="0"/>
          </a:p>
        </p:txBody>
      </p:sp>
      <p:pic>
        <p:nvPicPr>
          <p:cNvPr id="5" name="图片 4"/>
          <p:cNvPicPr>
            <a:picLocks noChangeAspect="1"/>
          </p:cNvPicPr>
          <p:nvPr/>
        </p:nvPicPr>
        <p:blipFill>
          <a:blip r:embed="rId3"/>
          <a:stretch>
            <a:fillRect/>
          </a:stretch>
        </p:blipFill>
        <p:spPr>
          <a:xfrm>
            <a:off x="1729567" y="1343447"/>
            <a:ext cx="8289049" cy="3429952"/>
          </a:xfrm>
          <a:prstGeom prst="rect">
            <a:avLst/>
          </a:prstGeom>
        </p:spPr>
      </p:pic>
    </p:spTree>
    <p:extLst>
      <p:ext uri="{BB962C8B-B14F-4D97-AF65-F5344CB8AC3E}">
        <p14:creationId xmlns:p14="http://schemas.microsoft.com/office/powerpoint/2010/main" val="2363014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Experiments</a:t>
            </a:r>
            <a:r>
              <a:rPr lang="en-US" altLang="zh-CN" sz="3600" dirty="0"/>
              <a:t/>
            </a:r>
            <a:br>
              <a:rPr lang="en-US" altLang="zh-CN" sz="3600" dirty="0"/>
            </a:br>
            <a:r>
              <a:rPr lang="en-US" altLang="zh-CN" sz="3600" dirty="0">
                <a:ea typeface="Microsoft YaHei" panose="020B0503020204020204" pitchFamily="34" charset="-122"/>
              </a:rPr>
              <a:t/>
            </a:r>
            <a:br>
              <a:rPr lang="en-US" altLang="zh-CN" sz="3600" dirty="0">
                <a:ea typeface="Microsoft YaHei" panose="020B0503020204020204" pitchFamily="34" charset="-122"/>
              </a:rPr>
            </a:br>
            <a:endParaRPr lang="zh-CN" altLang="en-US" sz="3600" dirty="0"/>
          </a:p>
        </p:txBody>
      </p:sp>
      <p:sp>
        <p:nvSpPr>
          <p:cNvPr id="4" name="内容占位符 3"/>
          <p:cNvSpPr>
            <a:spLocks noGrp="1"/>
          </p:cNvSpPr>
          <p:nvPr>
            <p:ph idx="1"/>
          </p:nvPr>
        </p:nvSpPr>
        <p:spPr>
          <a:xfrm>
            <a:off x="838200" y="971550"/>
            <a:ext cx="10728960" cy="5429250"/>
          </a:xfrm>
        </p:spPr>
        <p:txBody>
          <a:bodyPr>
            <a:normAutofit/>
          </a:bodyPr>
          <a:lstStyle/>
          <a:p>
            <a:pPr fontAlgn="ctr"/>
            <a:r>
              <a:rPr lang="en-US" altLang="zh-CN" sz="2000" dirty="0"/>
              <a:t>Examples of the retinal layers segmentation and the generated uncertainty map:</a:t>
            </a:r>
          </a:p>
          <a:p>
            <a:pPr lvl="1" fontAlgn="ctr"/>
            <a:r>
              <a:rPr lang="en-US" altLang="zh-CN" sz="1600" dirty="0"/>
              <a:t>This shows that performance U-SLS is comparable with the human expert, whereas the confident version, U-SLS-</a:t>
            </a:r>
            <a:r>
              <a:rPr lang="en-US" altLang="zh-CN" sz="1600" dirty="0" err="1"/>
              <a:t>Conf</a:t>
            </a:r>
            <a:r>
              <a:rPr lang="en-US" altLang="zh-CN" sz="1600" dirty="0"/>
              <a:t> exceeded the human expert.</a:t>
            </a:r>
            <a:endParaRPr lang="en-US" altLang="zh-CN" sz="1600" dirty="0" smtClean="0"/>
          </a:p>
          <a:p>
            <a:pPr fontAlgn="ctr"/>
            <a:endParaRPr lang="en-US" altLang="zh-CN" sz="2000" dirty="0"/>
          </a:p>
          <a:p>
            <a:pPr fontAlgn="ctr"/>
            <a:endParaRPr lang="en-US" altLang="zh-CN" sz="2000" dirty="0" smtClean="0"/>
          </a:p>
          <a:p>
            <a:pPr fontAlgn="ctr"/>
            <a:endParaRPr lang="en-US" altLang="zh-CN" sz="1600" dirty="0"/>
          </a:p>
        </p:txBody>
      </p:sp>
      <p:pic>
        <p:nvPicPr>
          <p:cNvPr id="3" name="图片 2"/>
          <p:cNvPicPr>
            <a:picLocks noChangeAspect="1"/>
          </p:cNvPicPr>
          <p:nvPr/>
        </p:nvPicPr>
        <p:blipFill>
          <a:blip r:embed="rId3"/>
          <a:stretch>
            <a:fillRect/>
          </a:stretch>
        </p:blipFill>
        <p:spPr>
          <a:xfrm>
            <a:off x="1869257" y="1962114"/>
            <a:ext cx="8139440" cy="4545220"/>
          </a:xfrm>
          <a:prstGeom prst="rect">
            <a:avLst/>
          </a:prstGeom>
        </p:spPr>
      </p:pic>
    </p:spTree>
    <p:extLst>
      <p:ext uri="{BB962C8B-B14F-4D97-AF65-F5344CB8AC3E}">
        <p14:creationId xmlns:p14="http://schemas.microsoft.com/office/powerpoint/2010/main" val="1709755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Classification with </a:t>
            </a:r>
            <a:r>
              <a:rPr lang="en-US" altLang="zh-CN" sz="3200" dirty="0" smtClean="0"/>
              <a:t>rejection</a:t>
            </a:r>
            <a:endParaRPr lang="zh-CN" altLang="en-US" sz="3200" dirty="0"/>
          </a:p>
        </p:txBody>
      </p:sp>
      <p:sp>
        <p:nvSpPr>
          <p:cNvPr id="3" name="内容占位符 2"/>
          <p:cNvSpPr>
            <a:spLocks noGrp="1"/>
          </p:cNvSpPr>
          <p:nvPr>
            <p:ph idx="1"/>
          </p:nvPr>
        </p:nvSpPr>
        <p:spPr>
          <a:xfrm>
            <a:off x="492760" y="1633856"/>
            <a:ext cx="10861040" cy="4909184"/>
          </a:xfrm>
        </p:spPr>
        <p:txBody>
          <a:bodyPr>
            <a:normAutofit/>
          </a:bodyPr>
          <a:lstStyle/>
          <a:p>
            <a:r>
              <a:rPr lang="zh-CN" altLang="zh-CN" sz="1800" dirty="0"/>
              <a:t>The problem of classification with rejection can be informally defined as giving the classifier the option to reject an observation instance instead of predicting its </a:t>
            </a:r>
            <a:r>
              <a:rPr lang="zh-CN" altLang="zh-CN" sz="1800" dirty="0" smtClean="0"/>
              <a:t>label</a:t>
            </a:r>
            <a:r>
              <a:rPr lang="en-US" altLang="zh-CN" sz="1800" dirty="0" smtClean="0"/>
              <a:t>. </a:t>
            </a:r>
            <a:r>
              <a:rPr lang="zh-CN" altLang="zh-CN" sz="1800" dirty="0" smtClean="0"/>
              <a:t>带有</a:t>
            </a:r>
            <a:r>
              <a:rPr lang="zh-CN" altLang="zh-CN" sz="1800" dirty="0"/>
              <a:t>拒绝的分类问题</a:t>
            </a:r>
            <a:r>
              <a:rPr lang="zh-CN" altLang="zh-CN" sz="1800" dirty="0" smtClean="0"/>
              <a:t>可以定义</a:t>
            </a:r>
            <a:r>
              <a:rPr lang="zh-CN" altLang="zh-CN" sz="1800" dirty="0"/>
              <a:t>为给予分类器拒绝观察实例的选项，而不是预测其标签</a:t>
            </a:r>
            <a:r>
              <a:rPr lang="zh-CN" altLang="zh-CN" sz="1800" dirty="0" smtClean="0"/>
              <a:t>。</a:t>
            </a:r>
            <a:endParaRPr lang="en-US" altLang="zh-CN" sz="1800" dirty="0" smtClean="0"/>
          </a:p>
          <a:p>
            <a:endParaRPr lang="en-US" altLang="zh-CN" sz="1800" dirty="0" smtClean="0"/>
          </a:p>
          <a:p>
            <a:r>
              <a:rPr lang="en-US" altLang="zh-CN" sz="1800" dirty="0" smtClean="0"/>
              <a:t>Threshold rejection: </a:t>
            </a:r>
            <a:r>
              <a:rPr lang="zh-CN" altLang="en-US" sz="1800" dirty="0" smtClean="0"/>
              <a:t>给定阈值</a:t>
            </a:r>
            <a:r>
              <a:rPr lang="en-US" altLang="zh-CN" sz="1800" dirty="0" smtClean="0"/>
              <a:t>τ</a:t>
            </a:r>
            <a:r>
              <a:rPr lang="zh-CN" altLang="en-US" sz="1800" dirty="0" smtClean="0"/>
              <a:t>，如果正确预测的确定性小于</a:t>
            </a:r>
            <a:r>
              <a:rPr lang="en-US" altLang="zh-CN" sz="1800" dirty="0" smtClean="0"/>
              <a:t>τ</a:t>
            </a:r>
            <a:r>
              <a:rPr lang="zh-CN" altLang="en-US" sz="1800" dirty="0" smtClean="0"/>
              <a:t>，则拒绝观察实例。</a:t>
            </a:r>
            <a:endParaRPr lang="en-US" altLang="zh-CN" sz="2000" dirty="0" smtClean="0"/>
          </a:p>
          <a:p>
            <a:endParaRPr lang="zh-CN" altLang="en-US" sz="2000" dirty="0"/>
          </a:p>
        </p:txBody>
      </p:sp>
      <p:pic>
        <p:nvPicPr>
          <p:cNvPr id="1028" name="Picture 4" descr="We use a simple T-threshold rejection rule, where T e 10, 11: &#10;reject, otherwise. &#10;The choice of r is made at time of inference, meaning that this rejection function can be tuned after &#10;the generative network has been trained for optimal accuracy. Setting T = O rejects no values and is &#10;equivalent to using only the base classifier, while setting T = I rejects all values and is equivalent to &#10;preprocessing all input with the GWI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589" y="3670504"/>
            <a:ext cx="78105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72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85960" cy="884555"/>
          </a:xfrm>
        </p:spPr>
        <p:txBody>
          <a:bodyPr>
            <a:normAutofit/>
          </a:bodyPr>
          <a:lstStyle/>
          <a:p>
            <a:r>
              <a:rPr lang="zh-CN" altLang="zh-CN" sz="3200" dirty="0" smtClean="0"/>
              <a:t>Generative </a:t>
            </a:r>
            <a:r>
              <a:rPr lang="zh-CN" altLang="zh-CN" sz="3200" dirty="0"/>
              <a:t>Well-intentioned Network Framework</a:t>
            </a:r>
            <a:endParaRPr lang="zh-CN" altLang="en-US" sz="3200" dirty="0"/>
          </a:p>
        </p:txBody>
      </p:sp>
      <p:pic>
        <p:nvPicPr>
          <p:cNvPr id="3074" name="Picture 2" descr="l. A pretrained, certainty-based classifier C that emits a prediction y: with certainty Ci when &#10;labeling a new observation x', i.e., (y: , c,) = C(Xi) &#10;2. A rejection function r : —+ {reject, y'} that allows the classifier to reject an &#10;uncertain instance rather than predicting its label &#10;3. A conditional generative network G that transforms an observation and noise vector z to &#10;a new representation :r'i, i.e., :r'i z)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216524"/>
            <a:ext cx="7361419" cy="18109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lass* fier &#10;GWIN &#10;Rej ect ? &#10;Figure 1: The inference process for some new observation Xi. If classifier C labels the input y', &#10;with certainty c, and rejects the query, the conditional GWIN translates the given query to the &#10;classifier's confident distribution. The transformed query 'r: is then relabeled by the classifier, i.e., &#10;The variable z denotes a random noise vector. The top half of this figure outlines the &#10;expected interface of the rejection-based classifier. Aside from requiring the model to emit a certainty &#10;metric c, and label y'i, no strong assumptions are made about the classifier. Since the classifier is &#10;fixed during generative training. it need not be a perceptron-based model. The rejection function &#10;r : —+ {reject, y'} determines if the given observation is rejected or label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180" y="2601354"/>
            <a:ext cx="6250440" cy="39789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ld Label &#10;Cer tainty &#10;: 60.19* &#10;Old Label: 9 &#10;Certainty &#10;; 67.98% &#10;Old Label &#10;Certai nty &#10;: 78.60* &#10;New Label: &#10;Certainty &#10;: 96.60% &#10;New Label &#10;Certainty &#10;99.86% &#10;New Label: &#10;Certainty &#10;: 99.95%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 y="3429767"/>
            <a:ext cx="5611597" cy="164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14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z="3100" dirty="0"/>
              <a:t>《Uncertainty Estimation in Deep Neural Networks</a:t>
            </a:r>
            <a:r>
              <a:rPr lang="en-US" altLang="zh-CN" sz="3100" dirty="0"/>
              <a:t> </a:t>
            </a:r>
            <a:r>
              <a:rPr lang="zh-CN" altLang="zh-CN" sz="3100" dirty="0"/>
              <a:t>for Dermoscopic Image Classification》</a:t>
            </a:r>
            <a:r>
              <a:rPr lang="en-US" altLang="zh-CN" sz="3100" dirty="0"/>
              <a:t>(CVPR 2020)</a:t>
            </a:r>
            <a:r>
              <a:rPr lang="en-US" altLang="zh-CN" dirty="0"/>
              <a:t/>
            </a:r>
            <a:br>
              <a:rPr lang="en-US" altLang="zh-CN" dirty="0"/>
            </a:br>
            <a:endParaRPr lang="zh-CN" altLang="en-US" dirty="0"/>
          </a:p>
        </p:txBody>
      </p:sp>
      <p:sp>
        <p:nvSpPr>
          <p:cNvPr id="3" name="内容占位符 2"/>
          <p:cNvSpPr>
            <a:spLocks noGrp="1"/>
          </p:cNvSpPr>
          <p:nvPr>
            <p:ph idx="1"/>
          </p:nvPr>
        </p:nvSpPr>
        <p:spPr>
          <a:xfrm>
            <a:off x="838200" y="1388745"/>
            <a:ext cx="11069320" cy="4351338"/>
          </a:xfrm>
        </p:spPr>
        <p:txBody>
          <a:bodyPr/>
          <a:lstStyle/>
          <a:p>
            <a:pPr fontAlgn="ctr"/>
            <a:r>
              <a:rPr lang="en-US" altLang="zh-CN" sz="2000" dirty="0"/>
              <a:t>Explore the use of uncertainty estimation techniques and metrics for deep neural networks based on </a:t>
            </a:r>
            <a:r>
              <a:rPr lang="en-US" altLang="zh-CN" sz="2000" dirty="0">
                <a:solidFill>
                  <a:srgbClr val="FF0000"/>
                </a:solidFill>
              </a:rPr>
              <a:t>Monte-Carlo sampling</a:t>
            </a:r>
            <a:r>
              <a:rPr lang="en-US" altLang="zh-CN" sz="2000" dirty="0" smtClean="0"/>
              <a:t>.</a:t>
            </a:r>
          </a:p>
          <a:p>
            <a:pPr fontAlgn="ctr"/>
            <a:endParaRPr lang="en-US" altLang="zh-CN" sz="2000" dirty="0"/>
          </a:p>
          <a:p>
            <a:pPr fontAlgn="ctr"/>
            <a:r>
              <a:rPr lang="en-US" altLang="zh-CN" sz="2000" dirty="0"/>
              <a:t>Apply the above uncertainty method to the problem of </a:t>
            </a:r>
            <a:r>
              <a:rPr lang="en-US" altLang="zh-CN" sz="2000" dirty="0">
                <a:solidFill>
                  <a:srgbClr val="FF0000"/>
                </a:solidFill>
              </a:rPr>
              <a:t>skin lesion </a:t>
            </a:r>
            <a:r>
              <a:rPr lang="en-US" altLang="zh-CN" sz="2000" dirty="0" smtClean="0">
                <a:solidFill>
                  <a:srgbClr val="FF0000"/>
                </a:solidFill>
              </a:rPr>
              <a:t>classification</a:t>
            </a:r>
            <a:r>
              <a:rPr lang="en-US" altLang="zh-CN" sz="2000" dirty="0" smtClean="0"/>
              <a:t> (ISIC 2018 and ISIC 2019)</a:t>
            </a:r>
          </a:p>
          <a:p>
            <a:pPr fontAlgn="ctr"/>
            <a:endParaRPr lang="en-US" altLang="zh-CN" sz="2000" dirty="0"/>
          </a:p>
          <a:p>
            <a:pPr fontAlgn="ctr"/>
            <a:r>
              <a:rPr lang="en-US" altLang="zh-CN" sz="2000" dirty="0"/>
              <a:t>Results show the uncertainty metrics can be successfully used to detect </a:t>
            </a:r>
            <a:r>
              <a:rPr lang="en-US" altLang="zh-CN" sz="2000" dirty="0">
                <a:solidFill>
                  <a:srgbClr val="FF0000"/>
                </a:solidFill>
              </a:rPr>
              <a:t>difficult</a:t>
            </a:r>
            <a:r>
              <a:rPr lang="en-US" altLang="zh-CN" sz="2000" dirty="0"/>
              <a:t> and </a:t>
            </a:r>
            <a:r>
              <a:rPr lang="en-US" altLang="zh-CN" sz="2000" dirty="0">
                <a:solidFill>
                  <a:srgbClr val="FF0000"/>
                </a:solidFill>
              </a:rPr>
              <a:t>out-of-distribution</a:t>
            </a:r>
            <a:r>
              <a:rPr lang="en-US" altLang="zh-CN" sz="2000" dirty="0"/>
              <a:t> samples.</a:t>
            </a:r>
          </a:p>
          <a:p>
            <a:endParaRPr lang="zh-CN" altLang="en-US" dirty="0"/>
          </a:p>
        </p:txBody>
      </p:sp>
      <p:pic>
        <p:nvPicPr>
          <p:cNvPr id="4098" name="Picture 2" descr="rcvA_sc &#10;(b) &#10;Figure 3. Examples of the most (c and d) and least (a and b) uncertain samples from the ISIC Challenge 2019 dataset (test augmentation, &#10;variance), with their corresponding softmax output from the classifi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110" y="4087218"/>
            <a:ext cx="6367780" cy="267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33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0325"/>
            <a:ext cx="10515600" cy="1325563"/>
          </a:xfrm>
        </p:spPr>
        <p:txBody>
          <a:bodyPr>
            <a:normAutofit/>
          </a:bodyPr>
          <a:lstStyle/>
          <a:p>
            <a:r>
              <a:rPr lang="en-US" altLang="zh-CN" sz="3200" dirty="0"/>
              <a:t>Materials and Method</a:t>
            </a:r>
            <a:endParaRPr lang="zh-CN" altLang="en-US" sz="3200" dirty="0"/>
          </a:p>
        </p:txBody>
      </p:sp>
      <p:sp>
        <p:nvSpPr>
          <p:cNvPr id="3" name="内容占位符 2"/>
          <p:cNvSpPr>
            <a:spLocks noGrp="1"/>
          </p:cNvSpPr>
          <p:nvPr>
            <p:ph idx="1"/>
          </p:nvPr>
        </p:nvSpPr>
        <p:spPr>
          <a:xfrm>
            <a:off x="838200" y="1253808"/>
            <a:ext cx="10515600" cy="4351338"/>
          </a:xfrm>
        </p:spPr>
        <p:txBody>
          <a:bodyPr>
            <a:normAutofit/>
          </a:bodyPr>
          <a:lstStyle/>
          <a:p>
            <a:r>
              <a:rPr lang="en-US" altLang="zh-CN" sz="2000" dirty="0" smtClean="0"/>
              <a:t>ISIC 2018 (2019) Challenge Dataset</a:t>
            </a:r>
          </a:p>
          <a:p>
            <a:pPr marL="0" indent="0">
              <a:buNone/>
            </a:pPr>
            <a:r>
              <a:rPr lang="zh-CN" altLang="zh-CN" sz="2000" dirty="0">
                <a:hlinkClick r:id="rId2"/>
              </a:rPr>
              <a:t>https://blog.csdn.net/a1054513777/article/details/82855950</a:t>
            </a:r>
            <a:endParaRPr lang="zh-CN" altLang="en-US" sz="2000" dirty="0"/>
          </a:p>
        </p:txBody>
      </p:sp>
      <p:pic>
        <p:nvPicPr>
          <p:cNvPr id="7" name="图片 6"/>
          <p:cNvPicPr>
            <a:picLocks noChangeAspect="1"/>
          </p:cNvPicPr>
          <p:nvPr/>
        </p:nvPicPr>
        <p:blipFill>
          <a:blip r:embed="rId3"/>
          <a:stretch>
            <a:fillRect/>
          </a:stretch>
        </p:blipFill>
        <p:spPr>
          <a:xfrm>
            <a:off x="538189" y="2165147"/>
            <a:ext cx="7004690" cy="1620133"/>
          </a:xfrm>
          <a:prstGeom prst="rect">
            <a:avLst/>
          </a:prstGeom>
        </p:spPr>
      </p:pic>
      <p:pic>
        <p:nvPicPr>
          <p:cNvPr id="8" name="图片 7"/>
          <p:cNvPicPr>
            <a:picLocks noChangeAspect="1"/>
          </p:cNvPicPr>
          <p:nvPr/>
        </p:nvPicPr>
        <p:blipFill>
          <a:blip r:embed="rId4"/>
          <a:stretch>
            <a:fillRect/>
          </a:stretch>
        </p:blipFill>
        <p:spPr>
          <a:xfrm>
            <a:off x="4489616" y="3913786"/>
            <a:ext cx="6864184" cy="2546139"/>
          </a:xfrm>
          <a:prstGeom prst="rect">
            <a:avLst/>
          </a:prstGeom>
        </p:spPr>
      </p:pic>
    </p:spTree>
    <p:extLst>
      <p:ext uri="{BB962C8B-B14F-4D97-AF65-F5344CB8AC3E}">
        <p14:creationId xmlns:p14="http://schemas.microsoft.com/office/powerpoint/2010/main" val="804712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0325"/>
            <a:ext cx="10515600" cy="1325563"/>
          </a:xfrm>
        </p:spPr>
        <p:txBody>
          <a:bodyPr>
            <a:normAutofit/>
          </a:bodyPr>
          <a:lstStyle/>
          <a:p>
            <a:r>
              <a:rPr lang="en-US" altLang="zh-CN" sz="3200" dirty="0"/>
              <a:t>Materials and Method</a:t>
            </a:r>
            <a:endParaRPr lang="zh-CN" altLang="en-US" sz="3200" dirty="0"/>
          </a:p>
        </p:txBody>
      </p:sp>
      <p:sp>
        <p:nvSpPr>
          <p:cNvPr id="3" name="内容占位符 2"/>
          <p:cNvSpPr>
            <a:spLocks noGrp="1"/>
          </p:cNvSpPr>
          <p:nvPr>
            <p:ph idx="1"/>
          </p:nvPr>
        </p:nvSpPr>
        <p:spPr>
          <a:xfrm>
            <a:off x="838200" y="1253808"/>
            <a:ext cx="10515600" cy="4351338"/>
          </a:xfrm>
        </p:spPr>
        <p:txBody>
          <a:bodyPr>
            <a:normAutofit/>
          </a:bodyPr>
          <a:lstStyle/>
          <a:p>
            <a:r>
              <a:rPr lang="en-US" altLang="zh-CN" sz="2400" dirty="0" smtClean="0"/>
              <a:t>Uncertainty methods</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endParaRPr lang="en-US" altLang="zh-CN" sz="2400" dirty="0" smtClean="0"/>
          </a:p>
          <a:p>
            <a:r>
              <a:rPr lang="en-US" altLang="zh-CN" sz="2400" dirty="0" err="1" smtClean="0"/>
              <a:t>Ucertainty</a:t>
            </a:r>
            <a:r>
              <a:rPr lang="en-US" altLang="zh-CN" sz="2400" dirty="0" smtClean="0"/>
              <a:t> measures</a:t>
            </a:r>
          </a:p>
          <a:p>
            <a:pPr marL="0" indent="0">
              <a:buNone/>
            </a:pPr>
            <a:endParaRPr lang="en-US" altLang="zh-CN" sz="2400" dirty="0" smtClean="0"/>
          </a:p>
          <a:p>
            <a:pPr marL="0" indent="0">
              <a:buNone/>
            </a:pPr>
            <a:endParaRPr lang="en-US" altLang="zh-CN" sz="1800" dirty="0" smtClean="0"/>
          </a:p>
        </p:txBody>
      </p:sp>
      <p:pic>
        <p:nvPicPr>
          <p:cNvPr id="4" name="图片 3"/>
          <p:cNvPicPr>
            <a:picLocks noChangeAspect="1"/>
          </p:cNvPicPr>
          <p:nvPr/>
        </p:nvPicPr>
        <p:blipFill>
          <a:blip r:embed="rId2"/>
          <a:stretch>
            <a:fillRect/>
          </a:stretch>
        </p:blipFill>
        <p:spPr>
          <a:xfrm>
            <a:off x="907775" y="1813392"/>
            <a:ext cx="10854745" cy="1874026"/>
          </a:xfrm>
          <a:prstGeom prst="rect">
            <a:avLst/>
          </a:prstGeom>
        </p:spPr>
      </p:pic>
      <p:pic>
        <p:nvPicPr>
          <p:cNvPr id="5" name="图片 4"/>
          <p:cNvPicPr>
            <a:picLocks noChangeAspect="1"/>
          </p:cNvPicPr>
          <p:nvPr/>
        </p:nvPicPr>
        <p:blipFill>
          <a:blip r:embed="rId3"/>
          <a:stretch>
            <a:fillRect/>
          </a:stretch>
        </p:blipFill>
        <p:spPr>
          <a:xfrm>
            <a:off x="1301627" y="4703403"/>
            <a:ext cx="5338886" cy="901743"/>
          </a:xfrm>
          <a:prstGeom prst="rect">
            <a:avLst/>
          </a:prstGeom>
        </p:spPr>
      </p:pic>
    </p:spTree>
    <p:extLst>
      <p:ext uri="{BB962C8B-B14F-4D97-AF65-F5344CB8AC3E}">
        <p14:creationId xmlns:p14="http://schemas.microsoft.com/office/powerpoint/2010/main" val="3368330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4875"/>
          </a:xfrm>
        </p:spPr>
        <p:txBody>
          <a:bodyPr>
            <a:normAutofit/>
          </a:bodyPr>
          <a:lstStyle/>
          <a:p>
            <a:r>
              <a:rPr lang="en-US" altLang="zh-CN" sz="3200" dirty="0"/>
              <a:t>Experiments and Results</a:t>
            </a:r>
            <a:endParaRPr lang="zh-CN" altLang="en-US" sz="3200" dirty="0"/>
          </a:p>
        </p:txBody>
      </p:sp>
      <p:sp>
        <p:nvSpPr>
          <p:cNvPr id="3" name="内容占位符 2"/>
          <p:cNvSpPr>
            <a:spLocks noGrp="1"/>
          </p:cNvSpPr>
          <p:nvPr>
            <p:ph idx="1"/>
          </p:nvPr>
        </p:nvSpPr>
        <p:spPr>
          <a:xfrm>
            <a:off x="838200" y="1449705"/>
            <a:ext cx="10515600" cy="4351338"/>
          </a:xfrm>
        </p:spPr>
        <p:txBody>
          <a:bodyPr>
            <a:normAutofit/>
          </a:bodyPr>
          <a:lstStyle/>
          <a:p>
            <a:pPr fontAlgn="ctr"/>
            <a:r>
              <a:rPr lang="en-US" altLang="zh-CN" sz="2000" dirty="0"/>
              <a:t>Conduct experiments to study how the uncertainty metrics can be used to identify </a:t>
            </a:r>
            <a:r>
              <a:rPr lang="en-US" altLang="zh-CN" sz="2000" dirty="0">
                <a:solidFill>
                  <a:srgbClr val="FF0000"/>
                </a:solidFill>
              </a:rPr>
              <a:t>difficult to classify</a:t>
            </a:r>
            <a:r>
              <a:rPr lang="en-US" altLang="zh-CN" sz="2000" dirty="0"/>
              <a:t> and </a:t>
            </a:r>
            <a:r>
              <a:rPr lang="en-US" altLang="zh-CN" sz="2000" dirty="0">
                <a:solidFill>
                  <a:srgbClr val="FF0000"/>
                </a:solidFill>
              </a:rPr>
              <a:t>out-of-distribution</a:t>
            </a:r>
            <a:r>
              <a:rPr lang="en-US" altLang="zh-CN" sz="2000" dirty="0"/>
              <a:t> samples</a:t>
            </a:r>
            <a:r>
              <a:rPr lang="en-US" altLang="zh-CN" sz="2000" dirty="0" smtClean="0"/>
              <a:t>.</a:t>
            </a:r>
          </a:p>
          <a:p>
            <a:pPr fontAlgn="ctr"/>
            <a:endParaRPr lang="en-US" altLang="zh-CN" sz="2000" dirty="0">
              <a:solidFill>
                <a:srgbClr val="FF0000"/>
              </a:solidFill>
            </a:endParaRPr>
          </a:p>
          <a:p>
            <a:pPr fontAlgn="ctr"/>
            <a:r>
              <a:rPr lang="en-US" altLang="zh-CN" sz="2000" dirty="0"/>
              <a:t>All the classifiers used in these experiments  are based in the Efficient-Net-B0</a:t>
            </a:r>
            <a:r>
              <a:rPr lang="en-US" altLang="zh-CN" sz="2000" dirty="0" smtClean="0"/>
              <a:t>.</a:t>
            </a:r>
          </a:p>
          <a:p>
            <a:pPr fontAlgn="ctr"/>
            <a:endParaRPr lang="en-US" altLang="zh-CN" sz="2000" dirty="0"/>
          </a:p>
          <a:p>
            <a:pPr fontAlgn="ctr"/>
            <a:r>
              <a:rPr lang="en-US" altLang="zh-CN" sz="2000" dirty="0" smtClean="0"/>
              <a:t>To </a:t>
            </a:r>
            <a:r>
              <a:rPr lang="en-US" altLang="zh-CN" sz="2000" dirty="0"/>
              <a:t>account for the severe class imbalance present in the datasets, we use weighted sampling to construct a uniform class distribution in the training batches. </a:t>
            </a:r>
            <a:r>
              <a:rPr lang="en-US" altLang="zh-CN" sz="2000" dirty="0" smtClean="0">
                <a:solidFill>
                  <a:srgbClr val="FF0000"/>
                </a:solidFill>
              </a:rPr>
              <a:t> (</a:t>
            </a:r>
            <a:r>
              <a:rPr lang="zh-CN" altLang="zh-CN" sz="2000" dirty="0" smtClean="0">
                <a:solidFill>
                  <a:srgbClr val="FF0000"/>
                </a:solidFill>
              </a:rPr>
              <a:t> </a:t>
            </a:r>
            <a:r>
              <a:rPr lang="zh-CN" altLang="zh-CN" sz="2000" dirty="0">
                <a:solidFill>
                  <a:srgbClr val="FF0000"/>
                </a:solidFill>
              </a:rPr>
              <a:t>Learning to reweight examples for robust deep </a:t>
            </a:r>
            <a:r>
              <a:rPr lang="zh-CN" altLang="zh-CN" sz="2000" dirty="0" smtClean="0">
                <a:solidFill>
                  <a:srgbClr val="FF0000"/>
                </a:solidFill>
              </a:rPr>
              <a:t>learning</a:t>
            </a:r>
            <a:r>
              <a:rPr lang="en-US" altLang="zh-CN" sz="2000" dirty="0" smtClean="0">
                <a:solidFill>
                  <a:srgbClr val="FF0000"/>
                </a:solidFill>
              </a:rPr>
              <a:t>)</a:t>
            </a:r>
            <a:endParaRPr lang="zh-CN" altLang="zh-CN" sz="2000" dirty="0">
              <a:solidFill>
                <a:srgbClr val="FF0000"/>
              </a:solidFill>
            </a:endParaRPr>
          </a:p>
          <a:p>
            <a:pPr marL="0" indent="0">
              <a:buNone/>
            </a:pPr>
            <a:endParaRPr lang="zh-CN" altLang="en-US" dirty="0"/>
          </a:p>
        </p:txBody>
      </p:sp>
    </p:spTree>
    <p:extLst>
      <p:ext uri="{BB962C8B-B14F-4D97-AF65-F5344CB8AC3E}">
        <p14:creationId xmlns:p14="http://schemas.microsoft.com/office/powerpoint/2010/main" val="47166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2536</Words>
  <Application>Microsoft Office PowerPoint</Application>
  <PresentationFormat>宽屏</PresentationFormat>
  <Paragraphs>222</Paragraphs>
  <Slides>37</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黑体</vt:lpstr>
      <vt:lpstr>宋体</vt:lpstr>
      <vt:lpstr>Microsoft YaHei</vt:lpstr>
      <vt:lpstr>Arial</vt:lpstr>
      <vt:lpstr>Calibri</vt:lpstr>
      <vt:lpstr>Calibri Light</vt:lpstr>
      <vt:lpstr>Times New Roman</vt:lpstr>
      <vt:lpstr>Office 主题​​</vt:lpstr>
      <vt:lpstr>Applications of deep uncertainty </vt:lpstr>
      <vt:lpstr>Some papers</vt:lpstr>
      <vt:lpstr>《Generative Well-intentioned Networks》(NIPS 2019) </vt:lpstr>
      <vt:lpstr>Classification with rejection</vt:lpstr>
      <vt:lpstr>Generative Well-intentioned Network Framework</vt:lpstr>
      <vt:lpstr>《Uncertainty Estimation in Deep Neural Networks for Dermoscopic Image Classification》(CVPR 2020) </vt:lpstr>
      <vt:lpstr>Materials and Method</vt:lpstr>
      <vt:lpstr>Materials and Method</vt:lpstr>
      <vt:lpstr>Experiments and Results</vt:lpstr>
      <vt:lpstr>Experiment 1 - Uncertainty as a measure of confidence</vt:lpstr>
      <vt:lpstr>Experiment 1 - Uncertainty as a measure of confidence</vt:lpstr>
      <vt:lpstr>Experiment 1 - Uncertainty as a measure of confidence</vt:lpstr>
      <vt:lpstr>Discussion</vt:lpstr>
      <vt:lpstr>Experiment 2 - Uncertainty to detect out-of-distribution samples</vt:lpstr>
      <vt:lpstr>Experiment 2 - Uncertainty to detect out-of-distribution samples</vt:lpstr>
      <vt:lpstr>Discussion</vt:lpstr>
      <vt:lpstr>《On uncertainty estimation in active learning for image segmentation》(ICML 2020 UDL workshop)</vt:lpstr>
      <vt:lpstr>Method</vt:lpstr>
      <vt:lpstr>Method</vt:lpstr>
      <vt:lpstr>Method</vt:lpstr>
      <vt:lpstr>Method</vt:lpstr>
      <vt:lpstr>Experiments</vt:lpstr>
      <vt:lpstr>Results</vt:lpstr>
      <vt:lpstr>Results</vt:lpstr>
      <vt:lpstr>Results</vt:lpstr>
      <vt:lpstr>《Uncertainty guided semi-supervised segmentation of retinal layers in OCT images》(MICCAI 2019) </vt:lpstr>
      <vt:lpstr>Method </vt:lpstr>
      <vt:lpstr>Method </vt:lpstr>
      <vt:lpstr>Teacher Segmentation Network as a Bayesian Model  </vt:lpstr>
      <vt:lpstr>Uncertainty Guided Learning of Student Network  </vt:lpstr>
      <vt:lpstr>Uncertainty Guided Learning of Student Network  </vt:lpstr>
      <vt:lpstr>Uncertainty Guided Learning of Student Network  </vt:lpstr>
      <vt:lpstr>Experiments  </vt:lpstr>
      <vt:lpstr>Experiments  </vt:lpstr>
      <vt:lpstr>Experiments  </vt:lpstr>
      <vt:lpstr>Experiments  </vt:lpstr>
      <vt:lpstr>Experiments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deep uncertainty</dc:title>
  <dc:creator>1036758468@qq.com</dc:creator>
  <cp:lastModifiedBy>1036758468@qq.com</cp:lastModifiedBy>
  <cp:revision>37</cp:revision>
  <dcterms:created xsi:type="dcterms:W3CDTF">2020-09-16T04:04:21Z</dcterms:created>
  <dcterms:modified xsi:type="dcterms:W3CDTF">2020-09-20T15:17:01Z</dcterms:modified>
</cp:coreProperties>
</file>