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363" r:id="rId5"/>
    <p:sldId id="425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8" r:id="rId17"/>
    <p:sldId id="439" r:id="rId18"/>
    <p:sldId id="426" r:id="rId19"/>
    <p:sldId id="31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1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20.xml"/><Relationship Id="rId2" Type="http://schemas.openxmlformats.org/officeDocument/2006/relationships/image" Target="../media/image12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22.xml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4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28.xml"/><Relationship Id="rId2" Type="http://schemas.openxmlformats.org/officeDocument/2006/relationships/image" Target="../media/image17.png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4048787" y="20187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模型分析和计划</a:t>
            </a:r>
            <a:endParaRPr lang="zh-CN" altLang="en-US" sz="44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_3"/>
          <p:cNvSpPr/>
          <p:nvPr/>
        </p:nvSpPr>
        <p:spPr>
          <a:xfrm>
            <a:off x="5172738" y="4334359"/>
            <a:ext cx="1021080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en-US" altLang="zh-CN" sz="2400" dirty="0">
              <a:solidFill>
                <a:schemeClr val="accent2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accent2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   李安</a:t>
            </a:r>
            <a:endParaRPr lang="zh-CN" altLang="en-US" sz="2400" dirty="0">
              <a:solidFill>
                <a:schemeClr val="accent2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4891405" y="2160270"/>
            <a:ext cx="63995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decoder</a:t>
            </a:r>
            <a:r>
              <a:rPr lang="zh-CN" altLang="en-US" sz="1400"/>
              <a:t>也使用堆叠式SAN进行计算。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与</a:t>
            </a:r>
            <a:r>
              <a:rPr lang="en-US" altLang="zh-CN" sz="1400"/>
              <a:t>encoder</a:t>
            </a:r>
            <a:r>
              <a:rPr lang="zh-CN" altLang="en-US" sz="1400"/>
              <a:t>不同，</a:t>
            </a:r>
            <a:r>
              <a:rPr lang="en-US" altLang="zh-CN" sz="1400"/>
              <a:t>decoder</a:t>
            </a:r>
            <a:r>
              <a:rPr lang="zh-CN" altLang="en-US" sz="1400"/>
              <a:t>中的SAN以auto-regressive 的方式进行计算。在</a:t>
            </a:r>
            <a:r>
              <a:rPr lang="en-US" altLang="zh-CN" sz="1400"/>
              <a:t>step </a:t>
            </a:r>
            <a:r>
              <a:rPr lang="zh-CN" altLang="en-US" sz="1400"/>
              <a:t>u中，我们缓存所有头部计算出的</a:t>
            </a:r>
            <a:r>
              <a:rPr lang="en-US" altLang="zh-CN" sz="1400"/>
              <a:t>self-attention</a:t>
            </a:r>
            <a:r>
              <a:rPr lang="zh-CN" altLang="en-US" sz="1400"/>
              <a:t>状态Ki，Vi，用于以后位置的依赖性建模。另外，为了在解码中充分利用声学信息，我们将hu-1与先前预测标签zu-1的嵌入连接起来作为自注意解码器的输入。除此之外，我们还将hu与SAN的输出连接起来，并投影到大小为L</a:t>
            </a:r>
            <a:r>
              <a:rPr lang="en-US" altLang="zh-CN" sz="1400"/>
              <a:t>+</a:t>
            </a:r>
            <a:r>
              <a:rPr lang="zh-CN" altLang="en-US" sz="1400"/>
              <a:t>1的对数中，其中L表示实际输出标签的数量，而多余的一个表示空白标签，用于将声音输出到文字对齐。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48921"/>
          <a:stretch>
            <a:fillRect/>
          </a:stretch>
        </p:blipFill>
        <p:spPr>
          <a:xfrm>
            <a:off x="1684655" y="1838960"/>
            <a:ext cx="2675890" cy="4629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45285" y="1094740"/>
            <a:ext cx="6184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Self-attention Aligner</a:t>
            </a:r>
            <a:r>
              <a:rPr lang="en-US" altLang="zh-CN"/>
              <a:t>:decoder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45" y="4138295"/>
            <a:ext cx="4538345" cy="1019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6330" y="1983105"/>
            <a:ext cx="77565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/>
              <a:t>      alignment mechanism</a:t>
            </a:r>
            <a:r>
              <a:rPr lang="zh-CN" altLang="en-US" sz="1600"/>
              <a:t>旨在在声学表示h =（h1，...，hu，…，hU）与目标序列y =（y1，...， yn，……，yN）。在这里，我们利用简化的RNA比对机制，其条件分布p（z | h）= ∏</a:t>
            </a:r>
            <a:r>
              <a:rPr lang="zh-CN" altLang="en-US" sz="1600" baseline="-25000"/>
              <a:t>u</a:t>
            </a:r>
            <a:r>
              <a:rPr lang="zh-CN" altLang="en-US" sz="1600"/>
              <a:t>p（zu | z</a:t>
            </a:r>
            <a:r>
              <a:rPr lang="zh-CN" altLang="en-US" sz="1600" baseline="-25000"/>
              <a:t>u-1</a:t>
            </a:r>
            <a:r>
              <a:rPr lang="zh-CN" altLang="en-US" sz="1600"/>
              <a:t>，h），其中z</a:t>
            </a:r>
            <a:r>
              <a:rPr lang="zh-CN" altLang="en-US" sz="1600" baseline="-25000"/>
              <a:t>u-1</a:t>
            </a:r>
            <a:r>
              <a:rPr lang="zh-CN" altLang="en-US" sz="1600"/>
              <a:t>是前一步中具有最大概率的标记。这种机制简化了RNA解码器的计算，同时在训练和推理过程中保持了计算的一致性。要最小化的损失函数的计算公式为：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645285" y="1094740"/>
            <a:ext cx="6184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Self-attention Aligner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alignment mechanism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684655" y="1329690"/>
            <a:ext cx="4530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Chunk-hopping Mechanisms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960245"/>
            <a:ext cx="5238750" cy="1895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4655" y="4399280"/>
            <a:ext cx="90646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chunk-hopping mechanism, which enables the SAA通过对分段的帧块进行顺序编码来支持在线识别。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1684655" y="4921250"/>
            <a:ext cx="8502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每个</a:t>
            </a:r>
            <a:r>
              <a:rPr lang="zh-CN" altLang="en-US" sz="1400">
                <a:sym typeface="+mn-ea"/>
              </a:rPr>
              <a:t>chunk</a:t>
            </a:r>
            <a:r>
              <a:rPr lang="zh-CN" altLang="en-US" sz="1400"/>
              <a:t>包含三个部分：其中一个是 current part，其输出用作该</a:t>
            </a:r>
            <a:r>
              <a:rPr lang="en-US" altLang="zh-CN" sz="1400"/>
              <a:t>chunk</a:t>
            </a:r>
            <a:r>
              <a:rPr lang="zh-CN" altLang="en-US" sz="1400"/>
              <a:t>的输出。另外两个部分是past, future part，它们提供了计算当前部分的上下文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1684655" y="5732145"/>
            <a:ext cx="84004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在计算了一个</a:t>
            </a:r>
            <a:r>
              <a:rPr lang="en-US" altLang="zh-CN" sz="1400"/>
              <a:t>chunk</a:t>
            </a:r>
            <a:r>
              <a:rPr lang="zh-CN" altLang="en-US" sz="1400"/>
              <a:t>之后，将生成一个</a:t>
            </a:r>
            <a:r>
              <a:rPr lang="en-US" altLang="zh-CN" sz="1400"/>
              <a:t>hopping</a:t>
            </a:r>
            <a:r>
              <a:rPr lang="zh-CN" altLang="en-US" sz="1400"/>
              <a:t>以识别下一个</a:t>
            </a:r>
            <a:r>
              <a:rPr lang="en-US" altLang="zh-CN" sz="1400"/>
              <a:t>chunk</a:t>
            </a:r>
            <a:r>
              <a:rPr lang="zh-CN" altLang="en-US" sz="1400"/>
              <a:t>，并且该</a:t>
            </a:r>
            <a:r>
              <a:rPr lang="en-US" altLang="zh-CN" sz="1400"/>
              <a:t>hopping</a:t>
            </a:r>
            <a:r>
              <a:rPr lang="zh-CN" altLang="en-US" sz="1400"/>
              <a:t>的大小等于每个块中当前部分的大小。在计算开始和结束块时，填充零以使它们起作用。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684655" y="1329690"/>
            <a:ext cx="4530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Experiments:baseline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1867535"/>
            <a:ext cx="5760085" cy="3695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35" y="1805940"/>
            <a:ext cx="4513580" cy="3988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684655" y="1329690"/>
            <a:ext cx="4530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Experiments:baseline result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5" y="1922145"/>
            <a:ext cx="5238750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05470" y="2084070"/>
            <a:ext cx="31832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n表示</a:t>
            </a:r>
            <a:r>
              <a:rPr lang="en-US" altLang="zh-CN" sz="1600"/>
              <a:t>encoder</a:t>
            </a:r>
            <a:r>
              <a:rPr lang="zh-CN" altLang="en-US" sz="1600"/>
              <a:t>下的SAN数，k表示</a:t>
            </a:r>
            <a:r>
              <a:rPr lang="en-US" altLang="zh-CN" sz="1600"/>
              <a:t>decoder</a:t>
            </a:r>
            <a:r>
              <a:rPr lang="zh-CN" altLang="en-US" sz="1600"/>
              <a:t>中的SAN数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8205470" y="321881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character error rate (CER)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5492750"/>
            <a:ext cx="5542280" cy="927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684655" y="1329690"/>
            <a:ext cx="4530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Experiments: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0" y="1962150"/>
            <a:ext cx="5585460" cy="3128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05470" y="2084070"/>
            <a:ext cx="3784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sz="1600"/>
              <a:t>1</a:t>
            </a:r>
            <a:r>
              <a:rPr lang="zh-CN" altLang="en-US" sz="1600"/>
              <a:t>、定</a:t>
            </a:r>
            <a:r>
              <a:rPr lang="en-US" altLang="zh-CN" sz="1600"/>
              <a:t>hopsize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2</a:t>
            </a:r>
            <a:r>
              <a:rPr lang="zh-CN" altLang="en-US" sz="1600"/>
              <a:t>、定</a:t>
            </a:r>
            <a:r>
              <a:rPr lang="en-US" altLang="zh-CN" sz="1600"/>
              <a:t>chunk size, </a:t>
            </a:r>
            <a:r>
              <a:rPr lang="zh-CN" altLang="en-US" sz="1600"/>
              <a:t>找合适的</a:t>
            </a:r>
            <a:r>
              <a:rPr lang="en-US" altLang="zh-CN" sz="1600"/>
              <a:t>hopsize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3</a:t>
            </a:r>
            <a:r>
              <a:rPr lang="zh-CN" altLang="en-US" sz="1600"/>
              <a:t>、分析</a:t>
            </a:r>
            <a:r>
              <a:rPr lang="en-US" altLang="zh-CN" sz="1600"/>
              <a:t>future size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计划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777365" y="1531620"/>
            <a:ext cx="796798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 dirty="0"/>
              <a:t>11</a:t>
            </a:r>
            <a:r>
              <a:rPr lang="zh-CN" altLang="en-US" sz="1600" dirty="0"/>
              <a:t>月和</a:t>
            </a:r>
            <a:r>
              <a:rPr lang="en-US" altLang="zh-CN" sz="1600" dirty="0"/>
              <a:t>12</a:t>
            </a:r>
            <a:r>
              <a:rPr lang="zh-CN" altLang="en-US" sz="1600" dirty="0"/>
              <a:t>月实验内容（</a:t>
            </a:r>
            <a:r>
              <a:rPr lang="en-US" altLang="zh-CN" sz="1600" dirty="0"/>
              <a:t>8</a:t>
            </a:r>
            <a:r>
              <a:rPr lang="zh-CN" altLang="en-US" sz="1600" dirty="0"/>
              <a:t>周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1</a:t>
            </a:r>
            <a:r>
              <a:rPr lang="zh-CN" altLang="en-US" sz="1600" dirty="0"/>
              <a:t>周：再调研</a:t>
            </a:r>
            <a:r>
              <a:rPr lang="en-US" altLang="zh-CN" sz="1600" dirty="0"/>
              <a:t>attention</a:t>
            </a:r>
            <a:r>
              <a:rPr lang="zh-CN" altLang="en-US" sz="1600" dirty="0"/>
              <a:t>在时序数据上的最新方法及其对应代码；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2-3</a:t>
            </a:r>
            <a:r>
              <a:rPr lang="zh-CN" altLang="en-US" sz="1600" dirty="0"/>
              <a:t>周：向自己现有模型里面进行</a:t>
            </a:r>
            <a:r>
              <a:rPr lang="en-US" altLang="zh-CN" sz="1600" dirty="0"/>
              <a:t>attention</a:t>
            </a:r>
            <a:r>
              <a:rPr lang="zh-CN" altLang="en-US" sz="1600" dirty="0"/>
              <a:t>的嵌套；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4</a:t>
            </a:r>
            <a:r>
              <a:rPr lang="zh-CN" altLang="en-US" sz="1600" dirty="0"/>
              <a:t>周：丰富基础模型；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5</a:t>
            </a:r>
            <a:r>
              <a:rPr lang="zh-CN" altLang="en-US" sz="1600" dirty="0"/>
              <a:t>周：再增加</a:t>
            </a:r>
            <a:r>
              <a:rPr lang="en-US" altLang="zh-CN" sz="1600" dirty="0"/>
              <a:t>1-2</a:t>
            </a:r>
            <a:r>
              <a:rPr lang="zh-CN" altLang="en-US" sz="1600" dirty="0"/>
              <a:t>个数据集跑实验；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6</a:t>
            </a:r>
            <a:r>
              <a:rPr lang="zh-CN" altLang="en-US" sz="1600" dirty="0"/>
              <a:t>周：分析实验结果，并对实验结果及其过程参数等进行图表展示；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    7-8</a:t>
            </a:r>
            <a:r>
              <a:rPr lang="zh-CN" altLang="en-US" sz="1600" dirty="0"/>
              <a:t>周：如果前面进行顺利，采用</a:t>
            </a:r>
            <a:r>
              <a:rPr lang="zh-CN" altLang="en-US" sz="1600">
                <a:sym typeface="+mn-ea"/>
              </a:rPr>
              <a:t>Interpreting Deep Neural Networks for Single-Lead ECG Arrhythmia Classification中的</a:t>
            </a:r>
            <a:r>
              <a:rPr lang="zh-CN" altLang="en-US" sz="1600" dirty="0"/>
              <a:t>方法做简单的模型可解释性；</a:t>
            </a:r>
            <a:endParaRPr lang="en-US" altLang="zh-CN" sz="1600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3773833" y="2921685"/>
            <a:ext cx="46443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THANK YOU</a:t>
            </a:r>
            <a:endParaRPr lang="en-US" altLang="zh-CN" sz="6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High-Order Self-Attention Network for Remote Sensing Scene Classification，</a:t>
            </a:r>
            <a:r>
              <a:rPr lang="en-US" altLang="zh-CN" sz="1200"/>
              <a:t>IGARSS,2019</a:t>
            </a:r>
            <a:endParaRPr lang="en-US" altLang="zh-CN" sz="120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703705"/>
            <a:ext cx="3621338" cy="45845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20" y="1390015"/>
            <a:ext cx="523875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20" y="3221355"/>
            <a:ext cx="5238750" cy="3067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IMPROVING AUDIO ANOMALIES RECOGNITION USING TEMPORAL CONVOLUTIONALATTENTION NETWOR， ICASSP，</a:t>
            </a:r>
            <a:r>
              <a:rPr lang="en-US" altLang="zh-CN" sz="1200"/>
              <a:t>2020.10.21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678" y="1957956"/>
            <a:ext cx="2752490" cy="3352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33380"/>
          <a:stretch>
            <a:fillRect/>
          </a:stretch>
        </p:blipFill>
        <p:spPr>
          <a:xfrm>
            <a:off x="977265" y="2052320"/>
            <a:ext cx="7214870" cy="3162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845945" y="1413510"/>
            <a:ext cx="936625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/>
              <a:t>背景：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Self-attention network在各种NLP任务中</a:t>
            </a:r>
            <a:r>
              <a:rPr lang="zh-CN" altLang="en-US" sz="1600" dirty="0"/>
              <a:t>具有</a:t>
            </a:r>
            <a:r>
              <a:rPr lang="en-US" altLang="zh-CN" sz="1600" dirty="0"/>
              <a:t>替代递归神经网络（RNN）的潜力。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、对于</a:t>
            </a:r>
            <a:r>
              <a:rPr lang="en-US" altLang="zh-CN" sz="1600" dirty="0"/>
              <a:t>自动语音识别（ASR）</a:t>
            </a:r>
            <a:r>
              <a:rPr lang="zh-CN" altLang="en-US" sz="1600" dirty="0"/>
              <a:t>任务，需要</a:t>
            </a:r>
            <a:r>
              <a:rPr lang="en-US" altLang="zh-CN" sz="1600" dirty="0">
                <a:sym typeface="+mn-ea"/>
              </a:rPr>
              <a:t>处理更长的语音序列并可能具有在线识别要求</a:t>
            </a:r>
            <a:r>
              <a:rPr lang="zh-CN" altLang="en-US" sz="1600" dirty="0">
                <a:sym typeface="+mn-ea"/>
              </a:rPr>
              <a:t>，本文研究是否可以成为解决此问题模型中</a:t>
            </a:r>
            <a:r>
              <a:rPr lang="en-US" altLang="zh-CN" sz="1600" dirty="0"/>
              <a:t>RNN的良好替代品。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本文提出了一种无RNN的端到端模型：self-attention aligner（SAA），该模型将self-attention networks应用于 simplified recurrent neural aligner（RNA）框架。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、本文</a:t>
            </a:r>
            <a:r>
              <a:rPr lang="en-US" altLang="zh-CN" sz="1600" dirty="0"/>
              <a:t>还提出了一种 chunk-hopping mechanism，该机制使SAA模型能够在分段的帧数据块上进行编码，以支持在线识别。</a:t>
            </a:r>
            <a:endParaRPr lang="en-US" altLang="zh-CN" sz="1600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845945" y="1413510"/>
            <a:ext cx="93662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/>
              <a:t>问题：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RNN在capturing acoustic dependencies (acoustic modelling) and recurrently emitting text units (language modelling)中展示了它的顺序建模能力。但是，RNN在经过嘈杂的片段（例如，语音中的长时间沉默或噪声片段）后，可能会生成“confusing”的内部状态（内存）。此外，RNN的顺序性质导致并行度低和计算速度慢。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Self-attention network通过计算成对的attention权重</a:t>
            </a:r>
            <a:r>
              <a:rPr lang="en-US" altLang="zh-CN" sz="1600" dirty="0"/>
              <a:t>捕获序列的位置相关性，该权重可能很小，从而绕过无关的（例如，嘈杂的）位置，因此可以更有效地利用相关的上下文信息。此外，</a:t>
            </a:r>
            <a:r>
              <a:rPr lang="en-US" altLang="zh-CN" sz="1600" dirty="0">
                <a:sym typeface="+mn-ea"/>
              </a:rPr>
              <a:t>Self-attention network</a:t>
            </a:r>
            <a:r>
              <a:rPr lang="en-US" altLang="zh-CN" sz="1600" dirty="0"/>
              <a:t>以完全前馈的方式进行建模，从而提供高度可并行化的计算。这些优势使其成为RNN的潜在替代方案。</a:t>
            </a:r>
            <a:endParaRPr lang="en-US" altLang="zh-CN" sz="1600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845945" y="1413510"/>
            <a:ext cx="936625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/>
              <a:t>问题：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、语音序列通常包含数百个甚至超过一千个帧，目前尚不清楚</a:t>
            </a:r>
            <a:r>
              <a:rPr lang="en-US" altLang="zh-CN" sz="1600" dirty="0">
                <a:sym typeface="+mn-ea"/>
              </a:rPr>
              <a:t>Self-attention network</a:t>
            </a:r>
            <a:r>
              <a:rPr lang="zh-CN" altLang="en-US" sz="1600" dirty="0"/>
              <a:t>如何在如此长的范围内更好地编码。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Self-attention network</a:t>
            </a:r>
            <a:r>
              <a:rPr lang="en-US" altLang="zh-CN" sz="1600" dirty="0"/>
              <a:t>以自动回归的方式解码输出单元，尚不清楚它是否可以有效地与类似CTC的对齐方式或额外的语言模型（LM）结合使用。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Self-attention network</a:t>
            </a:r>
            <a:r>
              <a:rPr lang="en-US" altLang="zh-CN" sz="1600" dirty="0"/>
              <a:t>通过将所有成对的位置按顺序关联起来进行计算，这意味着首先需要获得全部话语，从而给在线识别带来了困难。</a:t>
            </a:r>
            <a:endParaRPr lang="en-US" altLang="zh-CN" sz="1600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845945" y="1045845"/>
            <a:ext cx="936625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/>
              <a:t>贡献：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构造了仅依赖于</a:t>
            </a:r>
            <a:r>
              <a:rPr lang="en-US" altLang="zh-CN" sz="1600" dirty="0">
                <a:sym typeface="+mn-ea"/>
              </a:rPr>
              <a:t>Self-attention</a:t>
            </a:r>
            <a:r>
              <a:rPr lang="en-US" altLang="zh-CN" sz="1600" dirty="0"/>
              <a:t>和浅层卷积网络的编码器。</a:t>
            </a:r>
            <a:r>
              <a:rPr lang="en-US" altLang="zh-CN" sz="1600" dirty="0">
                <a:sym typeface="+mn-ea"/>
              </a:rPr>
              <a:t>Self-attention network</a:t>
            </a:r>
            <a:r>
              <a:rPr lang="en-US" altLang="zh-CN" sz="1600" dirty="0"/>
              <a:t>与front-end strided convolutions，为语音发音提供有效的时间下采样。在HKUST数据集上，相对字符错误率（CER）降低了5.5％，这证明了我们的编码器比强大的基于RNN的编码器优越。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提出了一种self-attention decoder，它以自动回归的方式发出输出单元。与基于CTC的对齐方式相比，它效果很好，与基于RNN的解码器相比，CER降低了2.4％。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将encoder和decoder结合起来进行端到端训练，并将集成模型称为self-attention aligner（SAA）。我们发现SAA模型在两个普通话ASR数据集上表现出竞争力。而且，在与self-attention network LM联合训练之后，它可以获得进一步的性能优势。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提出了一种</a:t>
            </a:r>
            <a:r>
              <a:rPr lang="en-US" altLang="zh-CN" sz="1600" dirty="0">
                <a:sym typeface="+mn-ea"/>
              </a:rPr>
              <a:t>chunk-hopping mechanism</a:t>
            </a:r>
            <a:r>
              <a:rPr lang="en-US" altLang="zh-CN" sz="1600" dirty="0"/>
              <a:t>，该机制使SAA支持在线语音识别。结果表明，组块跳跃使SAA模型的相对CER降级仅为2.5％，延迟为320ms，从而增加了SAA模型的应用场景的多样性。</a:t>
            </a:r>
            <a:endParaRPr lang="en-US" altLang="zh-CN" sz="1600" dirty="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1684655" y="1168400"/>
            <a:ext cx="93662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 dirty="0"/>
              <a:t>SELF-ATTENTION NETWORK(SAN)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1.multi head self-attention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endParaRPr lang="en-US" altLang="zh-CN" sz="1600" dirty="0"/>
          </a:p>
          <a:p>
            <a:pPr fontAlgn="auto">
              <a:lnSpc>
                <a:spcPct val="200000"/>
              </a:lnSpc>
            </a:pPr>
            <a:endParaRPr lang="en-US" altLang="zh-CN" sz="1600" dirty="0"/>
          </a:p>
          <a:p>
            <a:pPr fontAlgn="auto">
              <a:lnSpc>
                <a:spcPct val="200000"/>
              </a:lnSpc>
            </a:pP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 the proximity bias: −log(1 + a) 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2.position-wise feed-forward network. </a:t>
            </a:r>
            <a:endParaRPr lang="en-US" altLang="zh-CN" sz="1600" dirty="0"/>
          </a:p>
          <a:p>
            <a:pPr fontAlgn="auto">
              <a:lnSpc>
                <a:spcPct val="200000"/>
              </a:lnSpc>
            </a:pPr>
            <a:r>
              <a:rPr lang="en-US" altLang="zh-CN" sz="1600" dirty="0"/>
              <a:t>3.the layer normalization, dropout and residual connection in the SAN are also introduced for effective training.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5" y="2232660"/>
            <a:ext cx="6010275" cy="1533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5691505"/>
            <a:ext cx="6048375" cy="809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Self-attention Aligner: A Latency-control End-to-end Model for ASR Using Self-attention Network and Chunk-hopping</a:t>
            </a:r>
            <a:endParaRPr lang="zh-CN" altLang="en-US" sz="1200"/>
          </a:p>
          <a:p>
            <a:r>
              <a:rPr lang="en-US" altLang="zh-CN" sz="1200"/>
              <a:t>2019-05,ICASSP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53018"/>
          <a:stretch>
            <a:fillRect/>
          </a:stretch>
        </p:blipFill>
        <p:spPr>
          <a:xfrm>
            <a:off x="1449705" y="1931035"/>
            <a:ext cx="2461260" cy="462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2913380"/>
            <a:ext cx="3933825" cy="1476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4240" y="2114550"/>
            <a:ext cx="63995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、shallow convolutional networks</a:t>
            </a:r>
            <a:endParaRPr lang="zh-CN" altLang="en-US" sz="1400"/>
          </a:p>
          <a:p>
            <a:r>
              <a:rPr lang="zh-CN" altLang="en-US" sz="1400"/>
              <a:t>利用strided convolutional layer提供平移不变性，同时将序列长度减半，并使用乘法单元（MU）进一步捕获可分辨的声音细节。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820285" y="4559935"/>
            <a:ext cx="639953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、self-attention encoder</a:t>
            </a:r>
            <a:endParaRPr lang="zh-CN" altLang="en-US" sz="1400"/>
          </a:p>
          <a:p>
            <a:r>
              <a:rPr lang="en-US" altLang="zh-CN" sz="1400"/>
              <a:t>encoder</a:t>
            </a:r>
            <a:r>
              <a:rPr lang="zh-CN" altLang="en-US" sz="1400"/>
              <a:t>由堆叠的自我注意网络（SAN）组成。由于SAN中的邻近偏差已提供了相对位置信息，因此我们放弃了正弦位置编码。此外，在堆叠的SAN之间，我们放置</a:t>
            </a:r>
            <a:r>
              <a:rPr lang="en-US" altLang="zh-CN" sz="1400"/>
              <a:t>pooling</a:t>
            </a:r>
            <a:r>
              <a:rPr lang="zh-CN" altLang="en-US" sz="1400"/>
              <a:t>进行下采样，其动机主要有两个方面：（1）鼓励在不同的时间分辨率下进行有效编码。 （2）它进一步缩短了声音表示的长度，从而促进了解码中更快的对准。在整个编码之后，获得声学表示h =（h1，…，hu，…，hU）。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1645285" y="1094740"/>
            <a:ext cx="6184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Self-attention Aligner</a:t>
            </a:r>
            <a:r>
              <a:rPr lang="en-US" altLang="zh-CN"/>
              <a:t>:encoder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5008</Words>
  <Application>WPS 演示</Application>
  <PresentationFormat>宽屏</PresentationFormat>
  <Paragraphs>155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Calibri</vt:lpstr>
      <vt:lpstr>宋体</vt:lpstr>
      <vt:lpstr>Agency FB</vt:lpstr>
      <vt:lpstr>FreeSans</vt:lpstr>
      <vt:lpstr>微软雅黑</vt:lpstr>
      <vt:lpstr>造字工房力黑（非商用）常规体</vt:lpstr>
      <vt:lpstr>Noto Sans CJK SC</vt:lpstr>
      <vt:lpstr>宋体</vt:lpstr>
      <vt:lpstr>Arial Unicode MS</vt:lpstr>
      <vt:lpstr>等线</vt:lpstr>
      <vt:lpstr>Abyssinica SIL</vt:lpstr>
      <vt:lpstr>MT Extra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lian</cp:lastModifiedBy>
  <cp:revision>201</cp:revision>
  <dcterms:created xsi:type="dcterms:W3CDTF">2020-10-29T13:15:00Z</dcterms:created>
  <dcterms:modified xsi:type="dcterms:W3CDTF">2020-10-29T13:15:00Z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