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3" r:id="rId4"/>
    <p:sldId id="257" r:id="rId5"/>
    <p:sldId id="270" r:id="rId7"/>
    <p:sldId id="273" r:id="rId8"/>
    <p:sldId id="271" r:id="rId9"/>
    <p:sldId id="258" r:id="rId10"/>
    <p:sldId id="272" r:id="rId11"/>
    <p:sldId id="274" r:id="rId12"/>
    <p:sldId id="259" r:id="rId13"/>
    <p:sldId id="260" r:id="rId14"/>
    <p:sldId id="261" r:id="rId15"/>
    <p:sldId id="264" r:id="rId16"/>
    <p:sldId id="269" r:id="rId17"/>
    <p:sldId id="268" r:id="rId18"/>
    <p:sldId id="265" r:id="rId19"/>
    <p:sldId id="276" r:id="rId20"/>
    <p:sldId id="267" r:id="rId2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9545d8-24f0-4201-ba3b-62502c4bae5f}">
          <p14:sldIdLst>
            <p14:sldId id="256"/>
            <p14:sldId id="263"/>
            <p14:sldId id="257"/>
            <p14:sldId id="270"/>
            <p14:sldId id="272"/>
            <p14:sldId id="274"/>
            <p14:sldId id="260"/>
            <p14:sldId id="259"/>
            <p14:sldId id="261"/>
            <p14:sldId id="269"/>
            <p14:sldId id="268"/>
            <p14:sldId id="267"/>
            <p14:sldId id="264"/>
            <p14:sldId id="271"/>
            <p14:sldId id="273"/>
            <p14:sldId id="258"/>
            <p14:sldId id="26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54175" y="1349693"/>
            <a:ext cx="9144000" cy="2387600"/>
          </a:xfrm>
        </p:spPr>
        <p:txBody>
          <a:bodyPr/>
          <a:p>
            <a:r>
              <a:rPr lang="en-US"/>
              <a:t>Interactive Correction of Mislabeled Training Data</a:t>
            </a:r>
            <a:endParaRPr lang="en-US"/>
          </a:p>
        </p:txBody>
      </p:sp>
      <p:sp>
        <p:nvSpPr>
          <p:cNvPr id="3" name="Subtitle 2"/>
          <p:cNvSpPr>
            <a:spLocks noGrp="1"/>
          </p:cNvSpPr>
          <p:nvPr>
            <p:ph type="subTitle" idx="1"/>
          </p:nvPr>
        </p:nvSpPr>
        <p:spPr>
          <a:xfrm>
            <a:off x="1654175" y="4185603"/>
            <a:ext cx="9144000" cy="1655762"/>
          </a:xfrm>
        </p:spPr>
        <p:txBody>
          <a:bodyPr/>
          <a:p>
            <a:r>
              <a:rPr lang="x-none" altLang="en-US"/>
              <a:t>VAST 2019</a:t>
            </a:r>
            <a:endParaRPr lang="x-none"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9140" y="112395"/>
            <a:ext cx="10515600" cy="1325563"/>
          </a:xfrm>
        </p:spPr>
        <p:txBody>
          <a:bodyPr/>
          <a:p>
            <a:r>
              <a:rPr lang="en-US"/>
              <a:t>Scalability Improvement</a:t>
            </a:r>
            <a:endParaRPr lang="en-US"/>
          </a:p>
        </p:txBody>
      </p:sp>
      <p:pic>
        <p:nvPicPr>
          <p:cNvPr id="4" name="Content Placeholder 3"/>
          <p:cNvPicPr>
            <a:picLocks noChangeAspect="1"/>
          </p:cNvPicPr>
          <p:nvPr>
            <p:ph idx="1"/>
          </p:nvPr>
        </p:nvPicPr>
        <p:blipFill>
          <a:blip r:embed="rId1"/>
          <a:stretch>
            <a:fillRect/>
          </a:stretch>
        </p:blipFill>
        <p:spPr>
          <a:xfrm>
            <a:off x="365125" y="1635125"/>
            <a:ext cx="5146675" cy="4351655"/>
          </a:xfrm>
          <a:prstGeom prst="rect">
            <a:avLst/>
          </a:prstGeom>
        </p:spPr>
      </p:pic>
      <p:sp>
        <p:nvSpPr>
          <p:cNvPr id="6" name="Text Box 5"/>
          <p:cNvSpPr txBox="1"/>
          <p:nvPr/>
        </p:nvSpPr>
        <p:spPr>
          <a:xfrm>
            <a:off x="5596255" y="1325245"/>
            <a:ext cx="6431280" cy="4661535"/>
          </a:xfrm>
          <a:prstGeom prst="rect">
            <a:avLst/>
          </a:prstGeom>
          <a:noFill/>
        </p:spPr>
        <p:txBody>
          <a:bodyPr wrap="square" rtlCol="0" anchor="t">
            <a:spAutoFit/>
          </a:bodyPr>
          <a:p>
            <a:pPr fontAlgn="auto">
              <a:lnSpc>
                <a:spcPct val="150000"/>
              </a:lnSpc>
            </a:pPr>
            <a:r>
              <a:rPr lang="en-US"/>
              <a:t>We adopt two optimization strategies to further speed up the algorithm: </a:t>
            </a:r>
            <a:endParaRPr lang="en-US"/>
          </a:p>
          <a:p>
            <a:pPr fontAlgn="auto">
              <a:lnSpc>
                <a:spcPct val="150000"/>
              </a:lnSpc>
            </a:pPr>
            <a:r>
              <a:rPr lang="en-US"/>
              <a:t>1) </a:t>
            </a:r>
            <a:r>
              <a:rPr lang="en-US">
                <a:solidFill>
                  <a:srgbClr val="FF0000"/>
                </a:solidFill>
              </a:rPr>
              <a:t>dimension reduction</a:t>
            </a:r>
            <a:r>
              <a:rPr lang="en-US"/>
              <a:t> to reduce the dimension of the feature vector </a:t>
            </a:r>
            <a:r>
              <a:rPr lang="x-none" altLang="en-US"/>
              <a:t>(Principal Component Analysis (PCA) [24] to reduce</a:t>
            </a:r>
            <a:endParaRPr lang="x-none" altLang="en-US"/>
          </a:p>
          <a:p>
            <a:pPr fontAlgn="auto">
              <a:lnSpc>
                <a:spcPct val="150000"/>
              </a:lnSpc>
            </a:pPr>
            <a:r>
              <a:rPr lang="x-none" altLang="en-US"/>
              <a:t>the feature dimension)</a:t>
            </a:r>
            <a:endParaRPr lang="en-US"/>
          </a:p>
          <a:p>
            <a:pPr fontAlgn="auto">
              <a:lnSpc>
                <a:spcPct val="150000"/>
              </a:lnSpc>
            </a:pPr>
            <a:r>
              <a:rPr lang="en-US"/>
              <a:t>2) </a:t>
            </a:r>
            <a:r>
              <a:rPr lang="en-US">
                <a:solidFill>
                  <a:srgbClr val="FF0000"/>
                </a:solidFill>
              </a:rPr>
              <a:t>greedy gradient projection</a:t>
            </a:r>
            <a:r>
              <a:rPr lang="en-US"/>
              <a:t> to solve the above constrained optimization problem efficiently.</a:t>
            </a:r>
            <a:r>
              <a:rPr lang="x-none" altLang="en-US"/>
              <a:t>(the method </a:t>
            </a:r>
            <a:r>
              <a:rPr lang="x-none" altLang="en-US">
                <a:solidFill>
                  <a:schemeClr val="accent1"/>
                </a:solidFill>
              </a:rPr>
              <a:t>first computes</a:t>
            </a:r>
            <a:endParaRPr lang="x-none" altLang="en-US">
              <a:solidFill>
                <a:schemeClr val="accent1"/>
              </a:solidFill>
            </a:endParaRPr>
          </a:p>
          <a:p>
            <a:pPr fontAlgn="auto">
              <a:lnSpc>
                <a:spcPct val="150000"/>
              </a:lnSpc>
            </a:pPr>
            <a:r>
              <a:rPr lang="x-none" altLang="en-US">
                <a:solidFill>
                  <a:schemeClr val="accent1"/>
                </a:solidFill>
              </a:rPr>
              <a:t>the gradient direction</a:t>
            </a:r>
            <a:r>
              <a:rPr lang="x-none" altLang="en-US"/>
              <a:t> (g i ) by the steepest gradient algorithm, and </a:t>
            </a:r>
            <a:r>
              <a:rPr lang="x-none" altLang="en-US">
                <a:solidFill>
                  <a:schemeClr val="accent1"/>
                </a:solidFill>
              </a:rPr>
              <a:t>then projects the search direction to the subspace</a:t>
            </a:r>
            <a:r>
              <a:rPr lang="x-none" altLang="en-US"/>
              <a:t> tangent to the constraints. Through such a gradient projection, we obtain a gradient direction that satisfies the constraints.)</a:t>
            </a:r>
            <a:endParaRPr lang="x-none"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HIERARCHICAL VISUALIZATION IN DATA DEBUGGER</a:t>
            </a:r>
            <a:endParaRPr lang="en-US" sz="3200"/>
          </a:p>
        </p:txBody>
      </p:sp>
      <p:pic>
        <p:nvPicPr>
          <p:cNvPr id="4" name="Content Placeholder 3"/>
          <p:cNvPicPr>
            <a:picLocks noChangeAspect="1"/>
          </p:cNvPicPr>
          <p:nvPr>
            <p:ph idx="1"/>
          </p:nvPr>
        </p:nvPicPr>
        <p:blipFill>
          <a:blip r:embed="rId1"/>
          <a:stretch>
            <a:fillRect/>
          </a:stretch>
        </p:blipFill>
        <p:spPr>
          <a:xfrm>
            <a:off x="1573530" y="1888490"/>
            <a:ext cx="8825230" cy="3081020"/>
          </a:xfrm>
          <a:prstGeom prst="rect">
            <a:avLst/>
          </a:prstGeom>
        </p:spPr>
      </p:pic>
      <p:sp>
        <p:nvSpPr>
          <p:cNvPr id="5" name="Text Box 4"/>
          <p:cNvSpPr txBox="1"/>
          <p:nvPr/>
        </p:nvSpPr>
        <p:spPr>
          <a:xfrm>
            <a:off x="1100455" y="5554345"/>
            <a:ext cx="10079990" cy="922020"/>
          </a:xfrm>
          <a:prstGeom prst="rect">
            <a:avLst/>
          </a:prstGeom>
          <a:noFill/>
        </p:spPr>
        <p:txBody>
          <a:bodyPr wrap="square" rtlCol="0" anchor="t">
            <a:spAutoFit/>
          </a:bodyPr>
          <a:p>
            <a:r>
              <a:rPr lang="en-US"/>
              <a:t>The proposed hierarchical representation. Left: sampling for building a higher layer; Middle: an item tree with three levels. Right: Navigating items through the hierarchical structure and incremental tSNE.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t>The tSNE projections of the MNIST dataset.</a:t>
            </a:r>
            <a:endParaRPr lang="en-US" sz="3600"/>
          </a:p>
        </p:txBody>
      </p:sp>
      <p:pic>
        <p:nvPicPr>
          <p:cNvPr id="4" name="Content Placeholder 3"/>
          <p:cNvPicPr>
            <a:picLocks noChangeAspect="1"/>
          </p:cNvPicPr>
          <p:nvPr>
            <p:ph idx="1"/>
          </p:nvPr>
        </p:nvPicPr>
        <p:blipFill>
          <a:blip r:embed="rId1"/>
          <a:stretch>
            <a:fillRect/>
          </a:stretch>
        </p:blipFill>
        <p:spPr>
          <a:xfrm>
            <a:off x="1174115" y="1812290"/>
            <a:ext cx="3542665" cy="4504055"/>
          </a:xfrm>
          <a:prstGeom prst="rect">
            <a:avLst/>
          </a:prstGeom>
        </p:spPr>
      </p:pic>
      <p:pic>
        <p:nvPicPr>
          <p:cNvPr id="5" name="Content Placeholder 3"/>
          <p:cNvPicPr>
            <a:picLocks noChangeAspect="1"/>
          </p:cNvPicPr>
          <p:nvPr/>
        </p:nvPicPr>
        <p:blipFill>
          <a:blip r:embed="rId2"/>
          <a:stretch>
            <a:fillRect/>
          </a:stretch>
        </p:blipFill>
        <p:spPr>
          <a:xfrm>
            <a:off x="5641975" y="2124710"/>
            <a:ext cx="5238750" cy="1047750"/>
          </a:xfrm>
          <a:prstGeom prst="rect">
            <a:avLst/>
          </a:prstGeom>
        </p:spPr>
      </p:pic>
      <p:pic>
        <p:nvPicPr>
          <p:cNvPr id="6" name="Picture 5"/>
          <p:cNvPicPr>
            <a:picLocks noChangeAspect="1"/>
          </p:cNvPicPr>
          <p:nvPr/>
        </p:nvPicPr>
        <p:blipFill>
          <a:blip r:embed="rId3"/>
          <a:stretch>
            <a:fillRect/>
          </a:stretch>
        </p:blipFill>
        <p:spPr>
          <a:xfrm>
            <a:off x="5641975" y="4056380"/>
            <a:ext cx="5238115" cy="1714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33905" y="332105"/>
            <a:ext cx="8228965" cy="951865"/>
          </a:xfrm>
        </p:spPr>
        <p:txBody>
          <a:bodyPr/>
          <a:p>
            <a:r>
              <a:rPr lang="en-US" sz="2800"/>
              <a:t>Top-level item distribution through the iterations</a:t>
            </a:r>
            <a:endParaRPr lang="en-US" sz="2800"/>
          </a:p>
        </p:txBody>
      </p:sp>
      <p:pic>
        <p:nvPicPr>
          <p:cNvPr id="4" name="Content Placeholder 3"/>
          <p:cNvPicPr>
            <a:picLocks noChangeAspect="1"/>
          </p:cNvPicPr>
          <p:nvPr>
            <p:ph idx="1"/>
          </p:nvPr>
        </p:nvPicPr>
        <p:blipFill>
          <a:blip r:embed="rId1"/>
          <a:stretch>
            <a:fillRect/>
          </a:stretch>
        </p:blipFill>
        <p:spPr>
          <a:xfrm>
            <a:off x="1376045" y="1581150"/>
            <a:ext cx="8886825" cy="2423795"/>
          </a:xfrm>
          <a:prstGeom prst="rect">
            <a:avLst/>
          </a:prstGeom>
        </p:spPr>
      </p:pic>
      <p:pic>
        <p:nvPicPr>
          <p:cNvPr id="5" name="Content Placeholder 3"/>
          <p:cNvPicPr>
            <a:picLocks noChangeAspect="1"/>
          </p:cNvPicPr>
          <p:nvPr/>
        </p:nvPicPr>
        <p:blipFill>
          <a:blip r:embed="rId2"/>
          <a:stretch>
            <a:fillRect/>
          </a:stretch>
        </p:blipFill>
        <p:spPr>
          <a:xfrm>
            <a:off x="3476625" y="4403725"/>
            <a:ext cx="5238750" cy="1657350"/>
          </a:xfrm>
          <a:prstGeom prst="rect">
            <a:avLst/>
          </a:prstGeom>
        </p:spPr>
      </p:pic>
      <p:sp>
        <p:nvSpPr>
          <p:cNvPr id="7" name="Text Box 6"/>
          <p:cNvSpPr txBox="1"/>
          <p:nvPr/>
        </p:nvSpPr>
        <p:spPr>
          <a:xfrm>
            <a:off x="3161030" y="6325870"/>
            <a:ext cx="5974080" cy="368300"/>
          </a:xfrm>
          <a:prstGeom prst="rect">
            <a:avLst/>
          </a:prstGeom>
          <a:noFill/>
        </p:spPr>
        <p:txBody>
          <a:bodyPr wrap="square" rtlCol="0" anchor="t">
            <a:spAutoFit/>
          </a:bodyPr>
          <a:p>
            <a:r>
              <a:rPr lang="en-US"/>
              <a:t>Numerical experiments on different error rate in MNIST.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3930"/>
          </a:xfrm>
        </p:spPr>
        <p:txBody>
          <a:bodyPr/>
          <a:p>
            <a:r>
              <a:rPr lang="en-US" sz="3600"/>
              <a:t>Visualizing the Loss Landscape of Neural Nets</a:t>
            </a:r>
            <a:endParaRPr lang="en-US" sz="3600"/>
          </a:p>
        </p:txBody>
      </p:sp>
      <p:sp>
        <p:nvSpPr>
          <p:cNvPr id="3" name="Content Placeholder 2"/>
          <p:cNvSpPr>
            <a:spLocks noGrp="1"/>
          </p:cNvSpPr>
          <p:nvPr>
            <p:ph idx="1"/>
          </p:nvPr>
        </p:nvSpPr>
        <p:spPr>
          <a:xfrm>
            <a:off x="838200" y="1329055"/>
            <a:ext cx="10515600" cy="4848225"/>
          </a:xfrm>
        </p:spPr>
        <p:txBody>
          <a:bodyPr/>
          <a:p>
            <a:pPr fontAlgn="auto">
              <a:lnSpc>
                <a:spcPct val="150000"/>
              </a:lnSpc>
            </a:pPr>
            <a:r>
              <a:rPr lang="en-US" sz="2000"/>
              <a:t>In this paper, we explore the structure of neural loss functions, and the effect of loss landscapes on generalization, using a range of visualization methods. First, we introduce a simple “filter normalization” method that helps us visualize loss function curvature, and make meaningful side-by-side comparisons between loss functions. Using this method, we explore how network architecture affects the loss landscape, and how training parameters affect the shape of minimizers.</a:t>
            </a:r>
            <a:endParaRPr lang="en-US" sz="2000"/>
          </a:p>
        </p:txBody>
      </p:sp>
      <p:pic>
        <p:nvPicPr>
          <p:cNvPr id="4" name="Picture 3" descr="Screenshot from 2020-11-02 20-54-20"/>
          <p:cNvPicPr>
            <a:picLocks noChangeAspect="1"/>
          </p:cNvPicPr>
          <p:nvPr/>
        </p:nvPicPr>
        <p:blipFill>
          <a:blip r:embed="rId1"/>
          <a:stretch>
            <a:fillRect/>
          </a:stretch>
        </p:blipFill>
        <p:spPr>
          <a:xfrm>
            <a:off x="6407150" y="4395470"/>
            <a:ext cx="5577205" cy="2236470"/>
          </a:xfrm>
          <a:prstGeom prst="rect">
            <a:avLst/>
          </a:prstGeom>
        </p:spPr>
      </p:pic>
      <p:pic>
        <p:nvPicPr>
          <p:cNvPr id="5" name="Picture 4" descr="Screenshot from 2020-11-02 20-53-30"/>
          <p:cNvPicPr>
            <a:picLocks noChangeAspect="1"/>
          </p:cNvPicPr>
          <p:nvPr/>
        </p:nvPicPr>
        <p:blipFill>
          <a:blip r:embed="rId2"/>
          <a:stretch>
            <a:fillRect/>
          </a:stretch>
        </p:blipFill>
        <p:spPr>
          <a:xfrm>
            <a:off x="514350" y="4475480"/>
            <a:ext cx="2929890" cy="1965960"/>
          </a:xfrm>
          <a:prstGeom prst="rect">
            <a:avLst/>
          </a:prstGeom>
        </p:spPr>
      </p:pic>
      <p:pic>
        <p:nvPicPr>
          <p:cNvPr id="6" name="Picture 5" descr="Screenshot from 2020-11-02 20-54-01"/>
          <p:cNvPicPr>
            <a:picLocks noChangeAspect="1"/>
          </p:cNvPicPr>
          <p:nvPr/>
        </p:nvPicPr>
        <p:blipFill>
          <a:blip r:embed="rId3"/>
          <a:stretch>
            <a:fillRect/>
          </a:stretch>
        </p:blipFill>
        <p:spPr>
          <a:xfrm>
            <a:off x="3652520" y="4475480"/>
            <a:ext cx="2633345" cy="1929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VISUALIZING THE LOSS LANDSCAPE OF NEURAL NETS</a:t>
            </a:r>
            <a:endParaRPr lang="en-US" sz="2800"/>
          </a:p>
        </p:txBody>
      </p:sp>
      <p:pic>
        <p:nvPicPr>
          <p:cNvPr id="6" name="Content Placeholder 5" descr="Screenshot from 2020-11-02 20-28-31"/>
          <p:cNvPicPr>
            <a:picLocks noChangeAspect="1"/>
          </p:cNvPicPr>
          <p:nvPr>
            <p:ph idx="1"/>
          </p:nvPr>
        </p:nvPicPr>
        <p:blipFill>
          <a:blip r:embed="rId1"/>
          <a:stretch>
            <a:fillRect/>
          </a:stretch>
        </p:blipFill>
        <p:spPr>
          <a:xfrm>
            <a:off x="1140460" y="2046605"/>
            <a:ext cx="5227320" cy="4351655"/>
          </a:xfrm>
          <a:prstGeom prst="rect">
            <a:avLst/>
          </a:prstGeom>
        </p:spPr>
      </p:pic>
      <p:sp>
        <p:nvSpPr>
          <p:cNvPr id="7" name="Text Box 6"/>
          <p:cNvSpPr txBox="1"/>
          <p:nvPr/>
        </p:nvSpPr>
        <p:spPr>
          <a:xfrm>
            <a:off x="6728460" y="1958340"/>
            <a:ext cx="5173345" cy="4246245"/>
          </a:xfrm>
          <a:prstGeom prst="rect">
            <a:avLst/>
          </a:prstGeom>
          <a:noFill/>
        </p:spPr>
        <p:txBody>
          <a:bodyPr wrap="square" rtlCol="0" anchor="t">
            <a:spAutoFit/>
          </a:bodyPr>
          <a:p>
            <a:pPr fontAlgn="auto">
              <a:lnSpc>
                <a:spcPct val="150000"/>
              </a:lnSpc>
            </a:pPr>
            <a:r>
              <a:rPr lang="en-US"/>
              <a:t>Neural loss functions with and without skip connections. The top row depicts the loss function of a 56-layer and 110-layer net using the CIFAR-10 dataset, without residual connections. The bottom row depicts two skip connection architectures. We have Resnet-56 (identical to VGG-56, except with residual connections), and Densenet (which has a very elaborate set of skip connections). Skip connections cause a dramatic "convexification" of the loss landscape.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DETECTING LABEL NOISE FROM LOSS CURVES</a:t>
            </a:r>
            <a:endParaRPr lang="en-US" sz="3200"/>
          </a:p>
        </p:txBody>
      </p:sp>
      <p:pic>
        <p:nvPicPr>
          <p:cNvPr id="4" name="Content Placeholder 3" descr="Screenshot from 2020-11-02 21-42-33"/>
          <p:cNvPicPr>
            <a:picLocks noChangeAspect="1"/>
          </p:cNvPicPr>
          <p:nvPr>
            <p:ph idx="1"/>
          </p:nvPr>
        </p:nvPicPr>
        <p:blipFill>
          <a:blip r:embed="rId1"/>
          <a:stretch>
            <a:fillRect/>
          </a:stretch>
        </p:blipFill>
        <p:spPr>
          <a:xfrm>
            <a:off x="1568450" y="1825625"/>
            <a:ext cx="9054465" cy="4351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2660"/>
          </a:xfrm>
        </p:spPr>
        <p:txBody>
          <a:bodyPr/>
          <a:p>
            <a:r>
              <a:rPr lang="en-US" sz="3200"/>
              <a:t>DETECTING LABEL NOISE FROM LOSS CURVES</a:t>
            </a:r>
            <a:endParaRPr lang="en-US" sz="3200"/>
          </a:p>
        </p:txBody>
      </p:sp>
      <p:pic>
        <p:nvPicPr>
          <p:cNvPr id="5" name="Content Placeholder 4" descr="Screenshot from 2020-11-02 21-46-35"/>
          <p:cNvPicPr>
            <a:picLocks noChangeAspect="1"/>
          </p:cNvPicPr>
          <p:nvPr>
            <p:ph idx="1"/>
          </p:nvPr>
        </p:nvPicPr>
        <p:blipFill>
          <a:blip r:embed="rId1"/>
          <a:srcRect r="-1034" b="62236"/>
          <a:stretch>
            <a:fillRect/>
          </a:stretch>
        </p:blipFill>
        <p:spPr>
          <a:xfrm>
            <a:off x="1719580" y="1206500"/>
            <a:ext cx="7992110" cy="2309495"/>
          </a:xfrm>
          <a:prstGeom prst="rect">
            <a:avLst/>
          </a:prstGeom>
        </p:spPr>
      </p:pic>
      <p:pic>
        <p:nvPicPr>
          <p:cNvPr id="6" name="Picture 5" descr="Screenshot from 2020-11-02 21-46-35"/>
          <p:cNvPicPr>
            <a:picLocks noChangeAspect="1"/>
          </p:cNvPicPr>
          <p:nvPr/>
        </p:nvPicPr>
        <p:blipFill>
          <a:blip r:embed="rId1"/>
          <a:srcRect l="751" t="56922" r="-215" b="8462"/>
          <a:stretch>
            <a:fillRect/>
          </a:stretch>
        </p:blipFill>
        <p:spPr>
          <a:xfrm>
            <a:off x="640080" y="3868420"/>
            <a:ext cx="10004425" cy="26911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sym typeface="+mn-ea"/>
              </a:rPr>
              <a:t>DETECTING LABEL NOISE FROM LOSS CURVES</a:t>
            </a:r>
            <a:endParaRPr lang="en-US" sz="3200">
              <a:sym typeface="+mn-ea"/>
            </a:endParaRPr>
          </a:p>
        </p:txBody>
      </p:sp>
      <p:pic>
        <p:nvPicPr>
          <p:cNvPr id="4" name="Content Placeholder 3" descr="Screenshot from 2020-11-02 21-41-32"/>
          <p:cNvPicPr>
            <a:picLocks noChangeAspect="1"/>
          </p:cNvPicPr>
          <p:nvPr>
            <p:ph idx="1"/>
          </p:nvPr>
        </p:nvPicPr>
        <p:blipFill>
          <a:blip r:embed="rId1"/>
          <a:stretch>
            <a:fillRect/>
          </a:stretch>
        </p:blipFill>
        <p:spPr>
          <a:xfrm>
            <a:off x="1139825" y="1825625"/>
            <a:ext cx="9911080"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Abstract</a:t>
            </a:r>
            <a:endParaRPr lang="x-none" altLang="en-US"/>
          </a:p>
        </p:txBody>
      </p:sp>
      <p:sp>
        <p:nvSpPr>
          <p:cNvPr id="3" name="Content Placeholder 2"/>
          <p:cNvSpPr>
            <a:spLocks noGrp="1"/>
          </p:cNvSpPr>
          <p:nvPr>
            <p:ph idx="1"/>
          </p:nvPr>
        </p:nvSpPr>
        <p:spPr/>
        <p:txBody>
          <a:bodyPr>
            <a:normAutofit/>
          </a:bodyPr>
          <a:p>
            <a:pPr marL="0" indent="0" fontAlgn="auto">
              <a:lnSpc>
                <a:spcPct val="150000"/>
              </a:lnSpc>
              <a:buNone/>
            </a:pPr>
            <a:r>
              <a:rPr lang="en-US" sz="2400"/>
              <a:t>We employ </a:t>
            </a:r>
            <a:r>
              <a:rPr lang="en-US" sz="2400">
                <a:solidFill>
                  <a:srgbClr val="FF0000"/>
                </a:solidFill>
              </a:rPr>
              <a:t>a bi-level optimization model</a:t>
            </a:r>
            <a:r>
              <a:rPr lang="en-US" sz="2400"/>
              <a:t> to accurately match the labels of the trusted items and to minimize the training loss.</a:t>
            </a:r>
            <a:endParaRPr lang="en-US" sz="2400"/>
          </a:p>
          <a:p>
            <a:pPr marL="0" indent="0" fontAlgn="auto">
              <a:lnSpc>
                <a:spcPct val="150000"/>
              </a:lnSpc>
              <a:buNone/>
            </a:pPr>
            <a:r>
              <a:rPr lang="en-US" sz="2400"/>
              <a:t>Based on this model, </a:t>
            </a:r>
            <a:r>
              <a:rPr lang="en-US" sz="2400">
                <a:solidFill>
                  <a:srgbClr val="FF0000"/>
                </a:solidFill>
              </a:rPr>
              <a:t>a scalable data correction algorithm</a:t>
            </a:r>
            <a:r>
              <a:rPr lang="en-US" sz="2400"/>
              <a:t> is devel-oped to handle tens of thousands of labeled data efficiently. </a:t>
            </a:r>
            <a:r>
              <a:rPr lang="en-US" sz="2400">
                <a:solidFill>
                  <a:srgbClr val="FF0000"/>
                </a:solidFill>
              </a:rPr>
              <a:t>The selection of the trusted items</a:t>
            </a:r>
            <a:r>
              <a:rPr lang="en-US" sz="2400"/>
              <a:t> is facilitated by an incremental tSNE with improved computational efficiency and layout stability to ensure a smooth transition between different levels.</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DataDebugger</a:t>
            </a:r>
            <a:endParaRPr lang="en-US"/>
          </a:p>
        </p:txBody>
      </p:sp>
      <p:pic>
        <p:nvPicPr>
          <p:cNvPr id="4" name="Content Placeholder 3"/>
          <p:cNvPicPr>
            <a:picLocks noChangeAspect="1"/>
          </p:cNvPicPr>
          <p:nvPr>
            <p:ph idx="1"/>
          </p:nvPr>
        </p:nvPicPr>
        <p:blipFill>
          <a:blip r:embed="rId1"/>
          <a:stretch>
            <a:fillRect/>
          </a:stretch>
        </p:blipFill>
        <p:spPr>
          <a:xfrm>
            <a:off x="1078865" y="1691005"/>
            <a:ext cx="9230995" cy="44983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C</a:t>
            </a:r>
            <a:r>
              <a:rPr lang="en-US"/>
              <a:t>ontributions</a:t>
            </a:r>
            <a:endParaRPr lang="en-US"/>
          </a:p>
        </p:txBody>
      </p:sp>
      <p:sp>
        <p:nvSpPr>
          <p:cNvPr id="3" name="Content Placeholder 2"/>
          <p:cNvSpPr>
            <a:spLocks noGrp="1"/>
          </p:cNvSpPr>
          <p:nvPr>
            <p:ph idx="1"/>
          </p:nvPr>
        </p:nvSpPr>
        <p:spPr/>
        <p:txBody>
          <a:bodyPr>
            <a:normAutofit fontScale="70000"/>
          </a:bodyPr>
          <a:p>
            <a:pPr fontAlgn="auto">
              <a:lnSpc>
                <a:spcPct val="150000"/>
              </a:lnSpc>
            </a:pPr>
            <a:r>
              <a:rPr lang="en-US"/>
              <a:t>We develop </a:t>
            </a:r>
            <a:r>
              <a:rPr lang="en-US">
                <a:solidFill>
                  <a:srgbClr val="FF0000"/>
                </a:solidFill>
              </a:rPr>
              <a:t>a hierarchical visualization,</a:t>
            </a:r>
            <a:r>
              <a:rPr lang="en-US"/>
              <a:t> supported by an i</a:t>
            </a:r>
            <a:r>
              <a:rPr lang="x-none" altLang="en-US"/>
              <a:t>n</a:t>
            </a:r>
            <a:r>
              <a:rPr lang="en-US"/>
              <a:t>cremental tSNE and an outlier biased sampling, for exploration of large scale datasets with improved stability and facilitating the identification of label errors.</a:t>
            </a:r>
            <a:endParaRPr lang="en-US"/>
          </a:p>
          <a:p>
            <a:pPr fontAlgn="auto">
              <a:lnSpc>
                <a:spcPct val="150000"/>
              </a:lnSpc>
            </a:pPr>
            <a:r>
              <a:rPr lang="en-US"/>
              <a:t>We develop </a:t>
            </a:r>
            <a:r>
              <a:rPr lang="en-US">
                <a:solidFill>
                  <a:srgbClr val="FF0000"/>
                </a:solidFill>
              </a:rPr>
              <a:t>a scalable data correction algorithm</a:t>
            </a:r>
            <a:r>
              <a:rPr lang="en-US"/>
              <a:t> that is applicable to data of multiple classes and of large scales and provide a visual solution for choosing trusted items.</a:t>
            </a:r>
            <a:endParaRPr lang="en-US"/>
          </a:p>
          <a:p>
            <a:pPr fontAlgn="auto">
              <a:lnSpc>
                <a:spcPct val="150000"/>
              </a:lnSpc>
            </a:pPr>
            <a:r>
              <a:rPr lang="en-US"/>
              <a:t>We integrate the above techniques into a visual analysis tool that provides experts </a:t>
            </a:r>
            <a:r>
              <a:rPr lang="en-US">
                <a:solidFill>
                  <a:srgbClr val="FF0000"/>
                </a:solidFill>
              </a:rPr>
              <a:t>a practical way to debug and correct label errors in training data iteratively.</a:t>
            </a:r>
            <a:endParaRPr lang="en-US">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t>System Pipeline</a:t>
            </a:r>
          </a:p>
        </p:txBody>
      </p:sp>
      <p:sp>
        <p:nvSpPr>
          <p:cNvPr id="3" name="Content Placeholder 2"/>
          <p:cNvSpPr>
            <a:spLocks noGrp="1"/>
          </p:cNvSpPr>
          <p:nvPr>
            <p:ph idx="1"/>
          </p:nvPr>
        </p:nvSpPr>
        <p:spPr>
          <a:xfrm>
            <a:off x="838200" y="1825625"/>
            <a:ext cx="5372735" cy="4351655"/>
          </a:xfrm>
        </p:spPr>
        <p:txBody>
          <a:bodyPr>
            <a:normAutofit fontScale="90000"/>
          </a:bodyPr>
          <a:p>
            <a:pPr marL="0" indent="0" fontAlgn="auto">
              <a:lnSpc>
                <a:spcPct val="150000"/>
              </a:lnSpc>
              <a:buNone/>
            </a:pPr>
            <a:r>
              <a:rPr lang="x-none" altLang="en-US" sz="2400">
                <a:sym typeface="+mn-ea"/>
              </a:rPr>
              <a:t>C</a:t>
            </a:r>
            <a:r>
              <a:rPr lang="en-US" sz="2400">
                <a:sym typeface="+mn-ea"/>
              </a:rPr>
              <a:t>hallenges </a:t>
            </a:r>
            <a:r>
              <a:rPr lang="x-none" altLang="en-US" sz="2400">
                <a:sym typeface="+mn-ea"/>
              </a:rPr>
              <a:t>:</a:t>
            </a:r>
            <a:endParaRPr lang="en-US" sz="2400"/>
          </a:p>
          <a:p>
            <a:pPr marL="0" indent="0" fontAlgn="auto">
              <a:lnSpc>
                <a:spcPct val="150000"/>
              </a:lnSpc>
              <a:buNone/>
            </a:pPr>
            <a:r>
              <a:rPr lang="en-US" sz="2400"/>
              <a:t>R1. Handling large-scale data.</a:t>
            </a:r>
            <a:endParaRPr lang="en-US" sz="2400"/>
          </a:p>
          <a:p>
            <a:pPr marL="0" indent="0" fontAlgn="auto">
              <a:lnSpc>
                <a:spcPct val="150000"/>
              </a:lnSpc>
              <a:buNone/>
            </a:pPr>
            <a:r>
              <a:rPr lang="en-US" sz="2400"/>
              <a:t>R2. Examining unusual distribution for identifying labeling errors.</a:t>
            </a:r>
            <a:endParaRPr lang="en-US" sz="2400"/>
          </a:p>
          <a:p>
            <a:pPr marL="0" indent="0" fontAlgn="auto">
              <a:lnSpc>
                <a:spcPct val="150000"/>
              </a:lnSpc>
              <a:buNone/>
            </a:pPr>
            <a:r>
              <a:rPr lang="en-US" sz="2400"/>
              <a:t>R3. Recommending and verifying trusted items.</a:t>
            </a:r>
            <a:endParaRPr lang="en-US" sz="2400"/>
          </a:p>
          <a:p>
            <a:pPr marL="0" indent="0" fontAlgn="auto">
              <a:lnSpc>
                <a:spcPct val="150000"/>
              </a:lnSpc>
              <a:buNone/>
            </a:pPr>
            <a:r>
              <a:rPr lang="en-US" sz="2400"/>
              <a:t>R4. Exploring the details.</a:t>
            </a:r>
            <a:endParaRPr lang="en-US" sz="2400"/>
          </a:p>
        </p:txBody>
      </p:sp>
      <p:pic>
        <p:nvPicPr>
          <p:cNvPr id="4" name="Content Placeholder 3"/>
          <p:cNvPicPr>
            <a:picLocks noChangeAspect="1"/>
          </p:cNvPicPr>
          <p:nvPr/>
        </p:nvPicPr>
        <p:blipFill>
          <a:blip r:embed="rId1"/>
          <a:stretch>
            <a:fillRect/>
          </a:stretch>
        </p:blipFill>
        <p:spPr>
          <a:xfrm>
            <a:off x="6463030" y="2153920"/>
            <a:ext cx="5238750" cy="3695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DUTI</a:t>
            </a:r>
            <a:endParaRPr lang="x-none" altLang="en-US"/>
          </a:p>
        </p:txBody>
      </p:sp>
      <p:sp>
        <p:nvSpPr>
          <p:cNvPr id="3" name="Content Placeholder 2"/>
          <p:cNvSpPr>
            <a:spLocks noGrp="1"/>
          </p:cNvSpPr>
          <p:nvPr>
            <p:ph idx="1"/>
          </p:nvPr>
        </p:nvSpPr>
        <p:spPr>
          <a:xfrm>
            <a:off x="619125" y="1594485"/>
            <a:ext cx="5900420" cy="4351655"/>
          </a:xfrm>
        </p:spPr>
        <p:txBody>
          <a:bodyPr>
            <a:normAutofit fontScale="90000" lnSpcReduction="10000"/>
          </a:bodyPr>
          <a:p>
            <a:pPr marL="0" indent="0" fontAlgn="auto">
              <a:lnSpc>
                <a:spcPct val="150000"/>
              </a:lnSpc>
              <a:buNone/>
            </a:pPr>
            <a:r>
              <a:rPr lang="en-US" sz="2000"/>
              <a:t>We propose a novel algorithm DUTI (Debugging Using Trusted Items) which can </a:t>
            </a:r>
            <a:r>
              <a:rPr lang="en-US" sz="2000">
                <a:solidFill>
                  <a:srgbClr val="FF0000"/>
                </a:solidFill>
              </a:rPr>
              <a:t>detect both outlier and systematic training set bugs</a:t>
            </a:r>
            <a:r>
              <a:rPr lang="en-US" sz="2000"/>
              <a:t>. In addition, it can propose fixes, </a:t>
            </a:r>
            <a:r>
              <a:rPr lang="en-US" sz="2000">
                <a:solidFill>
                  <a:srgbClr val="FF0000"/>
                </a:solidFill>
              </a:rPr>
              <a:t>namely the corrected label for the bugs</a:t>
            </a:r>
            <a:r>
              <a:rPr lang="en-US" sz="2000"/>
              <a:t>. To do so, DUTI utilizes the knowledge of the machine learning algorithm and a small set of additional </a:t>
            </a:r>
            <a:r>
              <a:rPr lang="en-US" sz="2000">
                <a:solidFill>
                  <a:srgbClr val="FF0000"/>
                </a:solidFill>
              </a:rPr>
              <a:t>“trusted items”</a:t>
            </a:r>
            <a:r>
              <a:rPr lang="en-US" sz="2000"/>
              <a:t>. At its core, DUTI finds </a:t>
            </a:r>
            <a:r>
              <a:rPr lang="en-US" sz="2000">
                <a:solidFill>
                  <a:srgbClr val="FF0000"/>
                </a:solidFill>
              </a:rPr>
              <a:t>the smallest changes</a:t>
            </a:r>
            <a:r>
              <a:rPr lang="en-US" sz="2000"/>
              <a:t> to the training set such that, when trained on the changed training set, the learned model agrees with the trusted items. The changes are then shown to a domain expert as suggested bug fixes</a:t>
            </a:r>
            <a:r>
              <a:rPr lang="x-none" altLang="en-US" sz="2000"/>
              <a:t>.</a:t>
            </a:r>
            <a:endParaRPr lang="x-none" altLang="en-US" sz="2000"/>
          </a:p>
        </p:txBody>
      </p:sp>
      <p:pic>
        <p:nvPicPr>
          <p:cNvPr id="4" name="Picture 3" descr="Screenshot from 2020-11-02 10-29-51"/>
          <p:cNvPicPr>
            <a:picLocks noChangeAspect="1"/>
          </p:cNvPicPr>
          <p:nvPr/>
        </p:nvPicPr>
        <p:blipFill>
          <a:blip r:embed="rId1"/>
          <a:stretch>
            <a:fillRect/>
          </a:stretch>
        </p:blipFill>
        <p:spPr>
          <a:xfrm>
            <a:off x="6958965" y="1731010"/>
            <a:ext cx="4825365" cy="40786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1850"/>
          </a:xfrm>
        </p:spPr>
        <p:txBody>
          <a:bodyPr/>
          <a:p>
            <a:r>
              <a:rPr lang="x-none" altLang="en-US"/>
              <a:t>DUTI</a:t>
            </a:r>
            <a:endParaRPr lang="x-none" altLang="en-US"/>
          </a:p>
        </p:txBody>
      </p:sp>
      <p:sp>
        <p:nvSpPr>
          <p:cNvPr id="5" name="Content Placeholder 4"/>
          <p:cNvSpPr/>
          <p:nvPr>
            <p:ph idx="1"/>
          </p:nvPr>
        </p:nvSpPr>
        <p:spPr>
          <a:xfrm>
            <a:off x="838200" y="1196975"/>
            <a:ext cx="10515600" cy="4980305"/>
          </a:xfrm>
        </p:spPr>
        <p:txBody>
          <a:bodyPr/>
          <a:p>
            <a:pPr fontAlgn="auto">
              <a:lnSpc>
                <a:spcPct val="150000"/>
              </a:lnSpc>
            </a:pPr>
            <a:r>
              <a:rPr lang="en-US" sz="2000"/>
              <a:t>通过传播一小组受信任项中的标签来自动检测并修复训练集中的潜在标签错误。其目的是对训练集的标签进行最小的更改，以使学习的分类模型正确地预测可信任项目的标签并修改其余项目的标签。</a:t>
            </a:r>
            <a:endParaRPr lang="en-US" sz="2000"/>
          </a:p>
          <a:p>
            <a:endParaRPr lang="en-US" sz="2000"/>
          </a:p>
        </p:txBody>
      </p:sp>
      <p:pic>
        <p:nvPicPr>
          <p:cNvPr id="6" name="Picture 5"/>
          <p:cNvPicPr>
            <a:picLocks noChangeAspect="1"/>
          </p:cNvPicPr>
          <p:nvPr/>
        </p:nvPicPr>
        <p:blipFill>
          <a:blip r:embed="rId1"/>
          <a:stretch>
            <a:fillRect/>
          </a:stretch>
        </p:blipFill>
        <p:spPr>
          <a:xfrm>
            <a:off x="2830830" y="2662555"/>
            <a:ext cx="5752465" cy="3094990"/>
          </a:xfrm>
          <a:prstGeom prst="rect">
            <a:avLst/>
          </a:prstGeom>
        </p:spPr>
      </p:pic>
      <p:sp>
        <p:nvSpPr>
          <p:cNvPr id="7" name="Text Box 6"/>
          <p:cNvSpPr txBox="1"/>
          <p:nvPr/>
        </p:nvSpPr>
        <p:spPr>
          <a:xfrm>
            <a:off x="640080" y="5855970"/>
            <a:ext cx="10507345" cy="645160"/>
          </a:xfrm>
          <a:prstGeom prst="rect">
            <a:avLst/>
          </a:prstGeom>
          <a:noFill/>
        </p:spPr>
        <p:txBody>
          <a:bodyPr wrap="square" rtlCol="0" anchor="t">
            <a:spAutoFit/>
          </a:bodyPr>
          <a:p>
            <a:r>
              <a:rPr lang="en-US"/>
              <a:t>where δ i is a k-dimensional vector with its j-th element δ i j denoting the probability of the sample x i belong to class y j , and Ω(β ) is a regularizer to control the complexity of the classification model β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LabelInspect</a:t>
            </a:r>
            <a:endParaRPr lang="x-none" altLang="en-US"/>
          </a:p>
        </p:txBody>
      </p:sp>
      <p:pic>
        <p:nvPicPr>
          <p:cNvPr id="4" name="Content Placeholder 3"/>
          <p:cNvPicPr>
            <a:picLocks noChangeAspect="1"/>
          </p:cNvPicPr>
          <p:nvPr>
            <p:ph idx="1"/>
          </p:nvPr>
        </p:nvPicPr>
        <p:blipFill>
          <a:blip r:embed="rId1"/>
          <a:stretch>
            <a:fillRect/>
          </a:stretch>
        </p:blipFill>
        <p:spPr>
          <a:xfrm>
            <a:off x="379095" y="2041525"/>
            <a:ext cx="5975350" cy="3414395"/>
          </a:xfrm>
          <a:prstGeom prst="rect">
            <a:avLst/>
          </a:prstGeom>
        </p:spPr>
      </p:pic>
      <p:sp>
        <p:nvSpPr>
          <p:cNvPr id="5" name="Text Box 4"/>
          <p:cNvSpPr txBox="1"/>
          <p:nvPr/>
        </p:nvSpPr>
        <p:spPr>
          <a:xfrm>
            <a:off x="6266180" y="474980"/>
            <a:ext cx="5945505" cy="5908040"/>
          </a:xfrm>
          <a:prstGeom prst="rect">
            <a:avLst/>
          </a:prstGeom>
          <a:noFill/>
        </p:spPr>
        <p:txBody>
          <a:bodyPr wrap="square" rtlCol="0" anchor="t">
            <a:spAutoFit/>
          </a:bodyPr>
          <a:p>
            <a:pPr indent="0" fontAlgn="auto">
              <a:lnSpc>
                <a:spcPct val="150000"/>
              </a:lnSpc>
            </a:pPr>
            <a:r>
              <a:rPr lang="x-none" altLang="en-US"/>
              <a:t>T</a:t>
            </a:r>
            <a:r>
              <a:rPr lang="en-US"/>
              <a:t>he main contributions of our work are:</a:t>
            </a:r>
            <a:endParaRPr lang="en-US"/>
          </a:p>
          <a:p>
            <a:pPr indent="0" fontAlgn="auto">
              <a:lnSpc>
                <a:spcPct val="150000"/>
              </a:lnSpc>
            </a:pPr>
            <a:endParaRPr lang="en-US"/>
          </a:p>
          <a:p>
            <a:pPr marL="571500" indent="-285750" fontAlgn="auto">
              <a:lnSpc>
                <a:spcPct val="150000"/>
              </a:lnSpc>
              <a:buFont typeface="Arial" panose="020B0604020202020204" pitchFamily="34" charset="0"/>
              <a:buChar char="•"/>
            </a:pPr>
            <a:r>
              <a:rPr lang="en-US"/>
              <a:t>A visual analytics tool that allows data scientists to </a:t>
            </a:r>
            <a:r>
              <a:rPr lang="en-US">
                <a:solidFill>
                  <a:srgbClr val="FF0000"/>
                </a:solidFill>
              </a:rPr>
              <a:t>verify crowdsourced instance labels and unreliable workers in a convenient and fast manner.</a:t>
            </a:r>
            <a:endParaRPr lang="en-US">
              <a:solidFill>
                <a:srgbClr val="FF0000"/>
              </a:solidFill>
            </a:endParaRPr>
          </a:p>
          <a:p>
            <a:pPr marL="571500" indent="-285750" fontAlgn="auto">
              <a:lnSpc>
                <a:spcPct val="150000"/>
              </a:lnSpc>
              <a:buFont typeface="Arial" panose="020B0604020202020204" pitchFamily="34" charset="0"/>
              <a:buChar char="•"/>
            </a:pPr>
            <a:r>
              <a:rPr lang="en-US"/>
              <a:t>An iterative and progressive verification procedure </a:t>
            </a:r>
            <a:r>
              <a:rPr lang="en-US">
                <a:solidFill>
                  <a:srgbClr val="FF0000"/>
                </a:solidFill>
              </a:rPr>
              <a:t>that propagates the influence of expert validations on both instance labels and worker reliabilities to recommend the most informative ones</a:t>
            </a:r>
            <a:r>
              <a:rPr lang="en-US"/>
              <a:t> for further verification. </a:t>
            </a:r>
            <a:endParaRPr lang="en-US"/>
          </a:p>
          <a:p>
            <a:pPr marL="571500" indent="-285750" fontAlgn="auto">
              <a:lnSpc>
                <a:spcPct val="150000"/>
              </a:lnSpc>
              <a:buFont typeface="Arial" panose="020B0604020202020204" pitchFamily="34" charset="0"/>
              <a:buChar char="•"/>
            </a:pPr>
            <a:r>
              <a:rPr lang="en-US">
                <a:solidFill>
                  <a:srgbClr val="FF0000"/>
                </a:solidFill>
              </a:rPr>
              <a:t>A novel instance visualization based on a well-formulated constrained t-SNE,</a:t>
            </a:r>
            <a:r>
              <a:rPr lang="en-US"/>
              <a:t> a worker visualization conveying both global and partial spammer behaviors, and a confusion visualization.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x-none" altLang="en-US">
                <a:sym typeface="+mn-ea"/>
              </a:rPr>
              <a:t>LabelInspect</a:t>
            </a:r>
            <a:endParaRPr lang="en-US"/>
          </a:p>
        </p:txBody>
      </p:sp>
      <p:pic>
        <p:nvPicPr>
          <p:cNvPr id="4" name="Content Placeholder 3"/>
          <p:cNvPicPr>
            <a:picLocks noChangeAspect="1"/>
          </p:cNvPicPr>
          <p:nvPr>
            <p:ph idx="1"/>
          </p:nvPr>
        </p:nvPicPr>
        <p:blipFill>
          <a:blip r:embed="rId1"/>
          <a:stretch>
            <a:fillRect/>
          </a:stretch>
        </p:blipFill>
        <p:spPr>
          <a:xfrm>
            <a:off x="1190625" y="1982470"/>
            <a:ext cx="9810750" cy="2584450"/>
          </a:xfrm>
          <a:prstGeom prst="rect">
            <a:avLst/>
          </a:prstGeom>
        </p:spPr>
      </p:pic>
      <p:sp>
        <p:nvSpPr>
          <p:cNvPr id="5" name="Text Box 4"/>
          <p:cNvSpPr txBox="1"/>
          <p:nvPr/>
        </p:nvSpPr>
        <p:spPr>
          <a:xfrm>
            <a:off x="1190625" y="4994910"/>
            <a:ext cx="9810750" cy="1337945"/>
          </a:xfrm>
          <a:prstGeom prst="rect">
            <a:avLst/>
          </a:prstGeom>
          <a:noFill/>
        </p:spPr>
        <p:txBody>
          <a:bodyPr wrap="square" rtlCol="0" anchor="t">
            <a:spAutoFit/>
          </a:bodyPr>
          <a:p>
            <a:pPr fontAlgn="auto">
              <a:lnSpc>
                <a:spcPct val="150000"/>
              </a:lnSpc>
            </a:pPr>
            <a:r>
              <a:rPr lang="en-US"/>
              <a:t>LabelInspect overview: the data modeling module estimates correct labels from crowdsourced annotations and updates the labeling results based on expert validation; the visualization module allows analysts to interactively validate instance labels and spammer workers.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5174</Words>
  <Application>WPS Presentation</Application>
  <PresentationFormat>Widescreen</PresentationFormat>
  <Paragraphs>80</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宋体</vt:lpstr>
      <vt:lpstr>Wingdings</vt:lpstr>
      <vt:lpstr>宋体</vt:lpstr>
      <vt:lpstr>Arial Unicode MS</vt:lpstr>
      <vt:lpstr>Calibri Light</vt:lpstr>
      <vt:lpstr>Calibri</vt:lpstr>
      <vt:lpstr>微软雅黑</vt:lpstr>
      <vt:lpstr>WenQuanYi Micro Hei</vt:lpstr>
      <vt:lpstr>Webdings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DETECTING LABEL NOISE FROM LOSS CURVES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Correction of Mislabeled Training Data</dc:title>
  <dc:creator>xujingqin</dc:creator>
  <cp:lastModifiedBy>xujingqin</cp:lastModifiedBy>
  <cp:revision>4</cp:revision>
  <dcterms:created xsi:type="dcterms:W3CDTF">2020-11-02T13:50:07Z</dcterms:created>
  <dcterms:modified xsi:type="dcterms:W3CDTF">2020-11-02T13:50:07Z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