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6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D84AA-EA08-8441-8891-63A4DD4A3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A75C2E-24F1-1049-854C-A40DD1E75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BFA01-27CB-554F-9A06-C4CD160A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3E7-29E7-B740-B59A-D34C3C2EAF46}" type="datetimeFigureOut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6E892-396E-9545-8E30-21BB4D23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C6E5A-098A-2040-86A2-D1601AA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5BA1-B710-CE45-99A4-9E7A4152F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88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D489-41A7-1F4D-8B8B-1323DC5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BD8D3B-D297-2440-A668-D9C2BFAF6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F1EEE-7B5B-0342-B74F-C1F48BF9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3E7-29E7-B740-B59A-D34C3C2EAF46}" type="datetimeFigureOut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E7C89-699E-F44B-A500-76AAA152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33A99-F572-B942-AF8C-4DC5FE9C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5BA1-B710-CE45-99A4-9E7A4152F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7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F95850-1E62-7D47-BB56-66CEA247D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91059B-BFE0-8A46-B7F3-A148FC078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C6444-1AF0-1242-BFA1-EDF37826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3E7-29E7-B740-B59A-D34C3C2EAF46}" type="datetimeFigureOut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419E8-839F-C143-B0BB-A3113AA1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3E494-811A-D84A-82F6-7F6BF1DC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5BA1-B710-CE45-99A4-9E7A4152F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14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2008E-04BE-A54E-9425-7282E496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35888-76A6-094F-81FE-A2E347CD3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1CCBC-805F-A143-991B-45367444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3E7-29E7-B740-B59A-D34C3C2EAF46}" type="datetimeFigureOut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A70F8-E7EF-F44B-9145-5983D58F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0B889-6215-374E-BC02-C381DBF3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5BA1-B710-CE45-99A4-9E7A4152F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155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D7801-21F6-D148-882C-589B2FD1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131E-79A2-684C-AEE9-05E15A788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EFBAD-6CC6-744F-A734-A843ED8F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3E7-29E7-B740-B59A-D34C3C2EAF46}" type="datetimeFigureOut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ACCED-CAA4-814A-A916-405C2902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61B00-572E-5D47-B215-536084E9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5BA1-B710-CE45-99A4-9E7A4152F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8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84DAE-7C1E-E84E-8F63-05115E8A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E454D-C4CB-8B42-BE9F-D182E494B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5A1A6-548E-194B-84E0-7BE63C014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3AA33-4713-B048-910C-DCE07CFB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3E7-29E7-B740-B59A-D34C3C2EAF46}" type="datetimeFigureOut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A81BB-74C2-0A48-838F-BC168ADF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5FEBE-FCFF-C040-9A02-23799948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5BA1-B710-CE45-99A4-9E7A4152F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03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95F87-96FB-2D4B-B9B2-CAE72A7F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F6E44-CDB1-D949-9294-C16378BD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BF953-A544-A249-A829-5CB400C93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0D1EC0-CCEB-7D4B-9C1B-18EC45470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98899-0D40-6C46-B92D-848CD4462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5AE278-7DE9-1445-A556-C8A6E440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3E7-29E7-B740-B59A-D34C3C2EAF46}" type="datetimeFigureOut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F34D93-6212-3E41-8994-DD947B00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18B363-32BA-7F44-9676-8E58CA9A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5BA1-B710-CE45-99A4-9E7A4152F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20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7B1DD-B09E-324B-A6B3-5A618CAE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E4C8CA-31AD-E141-967C-1A05D3B3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3E7-29E7-B740-B59A-D34C3C2EAF46}" type="datetimeFigureOut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7A49BF-ECC8-DA48-9DE2-4E606ED0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D12E26-62DA-A949-ADC8-80729FED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5BA1-B710-CE45-99A4-9E7A4152F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82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D22E30-5951-ED45-9F6E-47031F2C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3E7-29E7-B740-B59A-D34C3C2EAF46}" type="datetimeFigureOut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24761-5443-F740-8F2E-3C4A6E1C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155F2-4674-2D4E-817E-60D0120F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5BA1-B710-CE45-99A4-9E7A4152F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7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4BA54-2032-F142-80DB-F8F5F68D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BC247-FE51-4A49-8458-A1E346983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FAFB0-585E-6B4D-B609-D2B60C28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64EFE-CBB9-F145-8CA9-0FE98877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3E7-29E7-B740-B59A-D34C3C2EAF46}" type="datetimeFigureOut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B3789-4BFC-474B-88F5-E3F9173D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AD0F7-484D-B340-A1B4-48C7EEC8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5BA1-B710-CE45-99A4-9E7A4152F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90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9BA01-9504-F341-9C6A-B8EA9169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FBC65B-281B-094E-83E0-89C1C5051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C8A59B-5F7D-CF4E-97AF-6F2A89EDD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B30403-CE17-3E4B-AE67-0E73F653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3E7-29E7-B740-B59A-D34C3C2EAF46}" type="datetimeFigureOut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309A8-4974-C142-A6ED-47BB4B9B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274A45-7F07-3548-A5E9-6F4BF633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5BA1-B710-CE45-99A4-9E7A4152F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08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0E7908-4DE5-0345-AA61-3562B02B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795E7-51BD-454A-8F57-C6FB2C0A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09618-D5BB-8D48-8AE5-0A71353AA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D3E7-29E7-B740-B59A-D34C3C2EAF46}" type="datetimeFigureOut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BDE8B-8308-804F-86AA-752C532D0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2ABFC-6332-1C40-BF48-ACCB6BFF3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5BA1-B710-CE45-99A4-9E7A4152F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91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006.07733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2D70-4994-2E4B-B272-CD5A35848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Bootstrap Your Own Latent</a:t>
            </a:r>
            <a:br>
              <a:rPr lang="en" altLang="zh-CN" dirty="0"/>
            </a:br>
            <a:r>
              <a:rPr lang="en" altLang="zh-CN" dirty="0"/>
              <a:t>A New Approach to Self-Supervised Learning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DAEE6C-9DCC-0041-86AC-977F2B34F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Xiaoyu</a:t>
            </a:r>
            <a:r>
              <a:rPr kumimoji="1" lang="en-US" altLang="zh-CN" dirty="0"/>
              <a:t> Li</a:t>
            </a:r>
          </a:p>
          <a:p>
            <a:r>
              <a:rPr kumimoji="1" lang="en-US" altLang="zh-CN" dirty="0"/>
              <a:t>2020.11.6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42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00C56-12F9-9041-AC15-93F20F00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BE5C6F-68BE-D14E-9527-EB1CABFA0082}"/>
              </a:ext>
            </a:extLst>
          </p:cNvPr>
          <p:cNvSpPr/>
          <p:nvPr/>
        </p:nvSpPr>
        <p:spPr>
          <a:xfrm>
            <a:off x="2069432" y="2382253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211028-1F51-2043-ADEB-1876D0DE4A73}"/>
              </a:ext>
            </a:extLst>
          </p:cNvPr>
          <p:cNvSpPr/>
          <p:nvPr/>
        </p:nvSpPr>
        <p:spPr>
          <a:xfrm>
            <a:off x="3832259" y="2371843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Projector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08BDBE6-4408-F547-AACA-520A4B2B2072}"/>
              </a:ext>
            </a:extLst>
          </p:cNvPr>
          <p:cNvGrpSpPr/>
          <p:nvPr/>
        </p:nvGrpSpPr>
        <p:grpSpPr>
          <a:xfrm>
            <a:off x="5647800" y="2436394"/>
            <a:ext cx="745959" cy="252664"/>
            <a:chOff x="5847347" y="2382252"/>
            <a:chExt cx="745959" cy="252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E551A7-0926-8048-84EF-0798C0B2C1BA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8375CA6-6984-B343-AF79-1926CBC71CAA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B18F80-168A-8349-82E4-698E9A426E22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B28A127-25D3-1944-B1DD-9334AE400C45}"/>
              </a:ext>
            </a:extLst>
          </p:cNvPr>
          <p:cNvSpPr txBox="1"/>
          <p:nvPr/>
        </p:nvSpPr>
        <p:spPr>
          <a:xfrm>
            <a:off x="1157809" y="242418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9F91A7F-D0E7-3645-A2C2-B2394F804582}"/>
              </a:ext>
            </a:extLst>
          </p:cNvPr>
          <p:cNvCxnSpPr>
            <a:cxnSpLocks/>
          </p:cNvCxnSpPr>
          <p:nvPr/>
        </p:nvCxnSpPr>
        <p:spPr>
          <a:xfrm>
            <a:off x="1465850" y="2608846"/>
            <a:ext cx="4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87DA37B-926D-6D4D-BD43-0A9904677479}"/>
              </a:ext>
            </a:extLst>
          </p:cNvPr>
          <p:cNvCxnSpPr>
            <a:cxnSpLocks/>
          </p:cNvCxnSpPr>
          <p:nvPr/>
        </p:nvCxnSpPr>
        <p:spPr>
          <a:xfrm>
            <a:off x="3260307" y="2586790"/>
            <a:ext cx="49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44A09DF-4004-3F40-B5FA-F1E47444D37C}"/>
              </a:ext>
            </a:extLst>
          </p:cNvPr>
          <p:cNvCxnSpPr>
            <a:cxnSpLocks/>
          </p:cNvCxnSpPr>
          <p:nvPr/>
        </p:nvCxnSpPr>
        <p:spPr>
          <a:xfrm>
            <a:off x="5011353" y="2564819"/>
            <a:ext cx="47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3162184-6730-834B-88B9-121737AA05BE}"/>
              </a:ext>
            </a:extLst>
          </p:cNvPr>
          <p:cNvSpPr txBox="1"/>
          <p:nvPr/>
        </p:nvSpPr>
        <p:spPr>
          <a:xfrm>
            <a:off x="5176566" y="2333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4C3AD41-36BC-1D48-8D62-9C70E8725FBF}"/>
              </a:ext>
            </a:extLst>
          </p:cNvPr>
          <p:cNvGrpSpPr/>
          <p:nvPr/>
        </p:nvGrpSpPr>
        <p:grpSpPr>
          <a:xfrm>
            <a:off x="5647800" y="3228889"/>
            <a:ext cx="745959" cy="252664"/>
            <a:chOff x="5847347" y="2382252"/>
            <a:chExt cx="745959" cy="25266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14EFD1-99E9-EF4E-8013-DF298A7201CE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CF0DE7-66AA-D945-AA0D-20647AC9B970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B068A8E-EF7F-384B-84CC-41779E1B1C69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8FDB95C-7123-2F44-9683-E32A936B1CD2}"/>
              </a:ext>
            </a:extLst>
          </p:cNvPr>
          <p:cNvSpPr txBox="1"/>
          <p:nvPr/>
        </p:nvSpPr>
        <p:spPr>
          <a:xfrm>
            <a:off x="354330" y="28054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0E93BCA-1781-6E4B-BFE6-9480581D881C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639986" y="2608846"/>
            <a:ext cx="517823" cy="38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71289B7-5962-4640-9E5E-6A866B7CBF90}"/>
              </a:ext>
            </a:extLst>
          </p:cNvPr>
          <p:cNvSpPr txBox="1"/>
          <p:nvPr/>
        </p:nvSpPr>
        <p:spPr>
          <a:xfrm>
            <a:off x="660097" y="254156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BF32434-1D1F-0C45-9AD0-4EC4C4CAC4E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020779" y="2702416"/>
            <a:ext cx="1" cy="52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73C6F55-90D5-1A4A-9263-325F8F698F08}"/>
              </a:ext>
            </a:extLst>
          </p:cNvPr>
          <p:cNvSpPr txBox="1"/>
          <p:nvPr/>
        </p:nvSpPr>
        <p:spPr>
          <a:xfrm>
            <a:off x="6095401" y="277723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Prediction?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773212-BBCF-6A4D-B49D-4E880E149BDA}"/>
              </a:ext>
            </a:extLst>
          </p:cNvPr>
          <p:cNvSpPr txBox="1"/>
          <p:nvPr/>
        </p:nvSpPr>
        <p:spPr>
          <a:xfrm>
            <a:off x="828709" y="4516069"/>
            <a:ext cx="903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 a given target representation, we can train a new potentially enhanced representation.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251535-7D8D-4949-8CF6-1539A04C0094}"/>
              </a:ext>
            </a:extLst>
          </p:cNvPr>
          <p:cNvSpPr txBox="1"/>
          <p:nvPr/>
        </p:nvSpPr>
        <p:spPr>
          <a:xfrm>
            <a:off x="1157809" y="321667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v’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DE55AFF-D34F-7C4F-83D1-B51A277C9542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39986" y="2990082"/>
            <a:ext cx="517823" cy="4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29AB0A1-864F-C64C-9FDB-051088719E0F}"/>
              </a:ext>
            </a:extLst>
          </p:cNvPr>
          <p:cNvSpPr txBox="1"/>
          <p:nvPr/>
        </p:nvSpPr>
        <p:spPr>
          <a:xfrm>
            <a:off x="651767" y="312563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033AE5D-3015-3543-A258-2F8BC682EBEB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465850" y="3434765"/>
            <a:ext cx="1204910" cy="3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1A307249-A884-D84F-8143-9E592645D593}"/>
              </a:ext>
            </a:extLst>
          </p:cNvPr>
          <p:cNvSpPr/>
          <p:nvPr/>
        </p:nvSpPr>
        <p:spPr>
          <a:xfrm>
            <a:off x="2670760" y="3254291"/>
            <a:ext cx="1631212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Fix Mapping</a:t>
            </a:r>
            <a:endParaRPr kumimoji="1" lang="zh-CN" altLang="en-US" dirty="0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1088C27-71C0-2248-ADF2-864175763218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4301972" y="3358579"/>
            <a:ext cx="1324744" cy="7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9B87D19-50E1-444D-BA1C-5E4D36D94261}"/>
              </a:ext>
            </a:extLst>
          </p:cNvPr>
          <p:cNvSpPr txBox="1"/>
          <p:nvPr/>
        </p:nvSpPr>
        <p:spPr>
          <a:xfrm>
            <a:off x="5394960" y="3703320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Target representation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D68D47F-F9B8-894A-A143-4BB8F5CB2B52}"/>
              </a:ext>
            </a:extLst>
          </p:cNvPr>
          <p:cNvSpPr txBox="1"/>
          <p:nvPr/>
        </p:nvSpPr>
        <p:spPr>
          <a:xfrm>
            <a:off x="5534350" y="1908352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Better representation to learn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D0320A6-BAFF-5E47-98F6-D03AADAA6262}"/>
              </a:ext>
            </a:extLst>
          </p:cNvPr>
          <p:cNvSpPr txBox="1"/>
          <p:nvPr/>
        </p:nvSpPr>
        <p:spPr>
          <a:xfrm>
            <a:off x="3017520" y="1897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54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00C56-12F9-9041-AC15-93F20F00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BE5C6F-68BE-D14E-9527-EB1CABFA0082}"/>
              </a:ext>
            </a:extLst>
          </p:cNvPr>
          <p:cNvSpPr/>
          <p:nvPr/>
        </p:nvSpPr>
        <p:spPr>
          <a:xfrm>
            <a:off x="2069432" y="2382253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211028-1F51-2043-ADEB-1876D0DE4A73}"/>
              </a:ext>
            </a:extLst>
          </p:cNvPr>
          <p:cNvSpPr/>
          <p:nvPr/>
        </p:nvSpPr>
        <p:spPr>
          <a:xfrm>
            <a:off x="3832259" y="2371843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Projector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08BDBE6-4408-F547-AACA-520A4B2B2072}"/>
              </a:ext>
            </a:extLst>
          </p:cNvPr>
          <p:cNvGrpSpPr/>
          <p:nvPr/>
        </p:nvGrpSpPr>
        <p:grpSpPr>
          <a:xfrm>
            <a:off x="5647800" y="2436394"/>
            <a:ext cx="745959" cy="252664"/>
            <a:chOff x="5847347" y="2382252"/>
            <a:chExt cx="745959" cy="252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E551A7-0926-8048-84EF-0798C0B2C1BA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8375CA6-6984-B343-AF79-1926CBC71CAA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B18F80-168A-8349-82E4-698E9A426E22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B28A127-25D3-1944-B1DD-9334AE400C45}"/>
              </a:ext>
            </a:extLst>
          </p:cNvPr>
          <p:cNvSpPr txBox="1"/>
          <p:nvPr/>
        </p:nvSpPr>
        <p:spPr>
          <a:xfrm>
            <a:off x="1157809" y="242418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9F91A7F-D0E7-3645-A2C2-B2394F804582}"/>
              </a:ext>
            </a:extLst>
          </p:cNvPr>
          <p:cNvCxnSpPr>
            <a:cxnSpLocks/>
          </p:cNvCxnSpPr>
          <p:nvPr/>
        </p:nvCxnSpPr>
        <p:spPr>
          <a:xfrm>
            <a:off x="1465850" y="2608846"/>
            <a:ext cx="4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87DA37B-926D-6D4D-BD43-0A9904677479}"/>
              </a:ext>
            </a:extLst>
          </p:cNvPr>
          <p:cNvCxnSpPr>
            <a:cxnSpLocks/>
          </p:cNvCxnSpPr>
          <p:nvPr/>
        </p:nvCxnSpPr>
        <p:spPr>
          <a:xfrm>
            <a:off x="3260307" y="2586790"/>
            <a:ext cx="49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44A09DF-4004-3F40-B5FA-F1E47444D37C}"/>
              </a:ext>
            </a:extLst>
          </p:cNvPr>
          <p:cNvCxnSpPr>
            <a:cxnSpLocks/>
          </p:cNvCxnSpPr>
          <p:nvPr/>
        </p:nvCxnSpPr>
        <p:spPr>
          <a:xfrm>
            <a:off x="5011353" y="2564819"/>
            <a:ext cx="47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3162184-6730-834B-88B9-121737AA05BE}"/>
              </a:ext>
            </a:extLst>
          </p:cNvPr>
          <p:cNvSpPr txBox="1"/>
          <p:nvPr/>
        </p:nvSpPr>
        <p:spPr>
          <a:xfrm>
            <a:off x="5176566" y="2333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4C3AD41-36BC-1D48-8D62-9C70E8725FBF}"/>
              </a:ext>
            </a:extLst>
          </p:cNvPr>
          <p:cNvGrpSpPr/>
          <p:nvPr/>
        </p:nvGrpSpPr>
        <p:grpSpPr>
          <a:xfrm>
            <a:off x="5647800" y="3228889"/>
            <a:ext cx="745959" cy="252664"/>
            <a:chOff x="5847347" y="2382252"/>
            <a:chExt cx="745959" cy="25266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14EFD1-99E9-EF4E-8013-DF298A7201CE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CF0DE7-66AA-D945-AA0D-20647AC9B970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B068A8E-EF7F-384B-84CC-41779E1B1C69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8FDB95C-7123-2F44-9683-E32A936B1CD2}"/>
              </a:ext>
            </a:extLst>
          </p:cNvPr>
          <p:cNvSpPr txBox="1"/>
          <p:nvPr/>
        </p:nvSpPr>
        <p:spPr>
          <a:xfrm>
            <a:off x="354330" y="28054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0E93BCA-1781-6E4B-BFE6-9480581D881C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639986" y="2608846"/>
            <a:ext cx="517823" cy="38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71289B7-5962-4640-9E5E-6A866B7CBF90}"/>
              </a:ext>
            </a:extLst>
          </p:cNvPr>
          <p:cNvSpPr txBox="1"/>
          <p:nvPr/>
        </p:nvSpPr>
        <p:spPr>
          <a:xfrm>
            <a:off x="660097" y="254156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BF32434-1D1F-0C45-9AD0-4EC4C4CAC4E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020779" y="2702416"/>
            <a:ext cx="1" cy="52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73C6F55-90D5-1A4A-9263-325F8F698F08}"/>
              </a:ext>
            </a:extLst>
          </p:cNvPr>
          <p:cNvSpPr txBox="1"/>
          <p:nvPr/>
        </p:nvSpPr>
        <p:spPr>
          <a:xfrm>
            <a:off x="6095401" y="277723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Prediction?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773212-BBCF-6A4D-B49D-4E880E149BDA}"/>
              </a:ext>
            </a:extLst>
          </p:cNvPr>
          <p:cNvSpPr txBox="1"/>
          <p:nvPr/>
        </p:nvSpPr>
        <p:spPr>
          <a:xfrm>
            <a:off x="828709" y="4516069"/>
            <a:ext cx="903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 a given target representation, we can train a new potentially enhanced representation.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251535-7D8D-4949-8CF6-1539A04C0094}"/>
              </a:ext>
            </a:extLst>
          </p:cNvPr>
          <p:cNvSpPr txBox="1"/>
          <p:nvPr/>
        </p:nvSpPr>
        <p:spPr>
          <a:xfrm>
            <a:off x="1157809" y="321667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v’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DE55AFF-D34F-7C4F-83D1-B51A277C9542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39986" y="2990082"/>
            <a:ext cx="517823" cy="4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29AB0A1-864F-C64C-9FDB-051088719E0F}"/>
              </a:ext>
            </a:extLst>
          </p:cNvPr>
          <p:cNvSpPr txBox="1"/>
          <p:nvPr/>
        </p:nvSpPr>
        <p:spPr>
          <a:xfrm>
            <a:off x="651767" y="312563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033AE5D-3015-3543-A258-2F8BC682EBEB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465850" y="3434765"/>
            <a:ext cx="1204910" cy="3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1A307249-A884-D84F-8143-9E592645D593}"/>
              </a:ext>
            </a:extLst>
          </p:cNvPr>
          <p:cNvSpPr/>
          <p:nvPr/>
        </p:nvSpPr>
        <p:spPr>
          <a:xfrm>
            <a:off x="2670760" y="3254291"/>
            <a:ext cx="1861406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Fixed Mapping</a:t>
            </a:r>
            <a:endParaRPr kumimoji="1" lang="zh-CN" altLang="en-US" dirty="0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1088C27-71C0-2248-ADF2-864175763218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4532166" y="3358579"/>
            <a:ext cx="1094550" cy="7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9B87D19-50E1-444D-BA1C-5E4D36D94261}"/>
              </a:ext>
            </a:extLst>
          </p:cNvPr>
          <p:cNvSpPr txBox="1"/>
          <p:nvPr/>
        </p:nvSpPr>
        <p:spPr>
          <a:xfrm>
            <a:off x="5394960" y="3703320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Target representation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D68D47F-F9B8-894A-A143-4BB8F5CB2B52}"/>
              </a:ext>
            </a:extLst>
          </p:cNvPr>
          <p:cNvSpPr txBox="1"/>
          <p:nvPr/>
        </p:nvSpPr>
        <p:spPr>
          <a:xfrm>
            <a:off x="5534350" y="1908352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Better representation to learn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D0320A6-BAFF-5E47-98F6-D03AADAA6262}"/>
              </a:ext>
            </a:extLst>
          </p:cNvPr>
          <p:cNvSpPr txBox="1"/>
          <p:nvPr/>
        </p:nvSpPr>
        <p:spPr>
          <a:xfrm>
            <a:off x="2745989" y="1861737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BP to update params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2DD0858-CAC3-5F40-879E-89BD9E6EFF44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2658979" y="2743200"/>
            <a:ext cx="942484" cy="51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E0AE51C7-367F-2E4B-8048-36025190412C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 flipH="1">
            <a:off x="3601463" y="2732790"/>
            <a:ext cx="820343" cy="52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84C2C43-0AC9-E34C-9A9C-857F758B1C90}"/>
              </a:ext>
            </a:extLst>
          </p:cNvPr>
          <p:cNvSpPr txBox="1"/>
          <p:nvPr/>
        </p:nvSpPr>
        <p:spPr>
          <a:xfrm>
            <a:off x="2375469" y="2837140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Update fixed mapping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2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00C56-12F9-9041-AC15-93F20F00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6585E8D-87F2-2940-A5C5-37FDB0F20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1499571"/>
            <a:ext cx="8091056" cy="273934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FEE4A9E-60EB-F247-B7BE-454D9291F109}"/>
              </a:ext>
            </a:extLst>
          </p:cNvPr>
          <p:cNvSpPr txBox="1"/>
          <p:nvPr/>
        </p:nvSpPr>
        <p:spPr>
          <a:xfrm>
            <a:off x="918210" y="4701302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f: encoder, g: projector, q: predictor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3B6EE2-A27C-074B-AB03-30FE0E9B5DEB}"/>
              </a:ext>
            </a:extLst>
          </p:cNvPr>
          <p:cNvSpPr txBox="1"/>
          <p:nvPr/>
        </p:nvSpPr>
        <p:spPr>
          <a:xfrm>
            <a:off x="6446520" y="433197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sg: stop gradient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34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00C56-12F9-9041-AC15-93F20F00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6585E8D-87F2-2940-A5C5-37FDB0F20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1499571"/>
            <a:ext cx="8091056" cy="273934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FEE4A9E-60EB-F247-B7BE-454D9291F109}"/>
              </a:ext>
            </a:extLst>
          </p:cNvPr>
          <p:cNvSpPr txBox="1"/>
          <p:nvPr/>
        </p:nvSpPr>
        <p:spPr>
          <a:xfrm>
            <a:off x="918210" y="4701302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f: encoder, g: projector, q: predictor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3B6EE2-A27C-074B-AB03-30FE0E9B5DEB}"/>
              </a:ext>
            </a:extLst>
          </p:cNvPr>
          <p:cNvSpPr txBox="1"/>
          <p:nvPr/>
        </p:nvSpPr>
        <p:spPr>
          <a:xfrm>
            <a:off x="6446520" y="433197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sg: stop gradient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476362-78EC-FB4C-BEE5-72776E156A49}"/>
              </a:ext>
            </a:extLst>
          </p:cNvPr>
          <p:cNvSpPr txBox="1"/>
          <p:nvPr/>
        </p:nvSpPr>
        <p:spPr>
          <a:xfrm>
            <a:off x="8723879" y="1130239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BP to update params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AEC8E7-9F7E-FB4D-B186-3050DBE50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296545"/>
            <a:ext cx="5524500" cy="8636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D50D403-6998-614B-B0CC-7EC1B04D051C}"/>
              </a:ext>
            </a:extLst>
          </p:cNvPr>
          <p:cNvSpPr/>
          <p:nvPr/>
        </p:nvSpPr>
        <p:spPr>
          <a:xfrm>
            <a:off x="838200" y="5348350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Update fixed mapping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35ABCA-9DD4-E342-9E4E-5FBCD576E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407" y="5303662"/>
            <a:ext cx="1993900" cy="482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280121-DE08-1C45-8D5E-5DC74A5938AE}"/>
              </a:ext>
            </a:extLst>
          </p:cNvPr>
          <p:cNvSpPr txBox="1"/>
          <p:nvPr/>
        </p:nvSpPr>
        <p:spPr>
          <a:xfrm>
            <a:off x="918210" y="5879312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Additional component: predictor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FE4882-0D57-1442-8CF6-EF9899676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436" y="980039"/>
            <a:ext cx="1460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9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5A105-8437-284C-A27F-954988CF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06F68-1E6C-194E-B65C-2CBFB7DA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307ED5-A9F1-D045-AB90-1C5D987E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1499571"/>
            <a:ext cx="8091056" cy="27393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A28927-696D-9149-B82D-02B5139DE509}"/>
              </a:ext>
            </a:extLst>
          </p:cNvPr>
          <p:cNvSpPr/>
          <p:nvPr/>
        </p:nvSpPr>
        <p:spPr>
          <a:xfrm>
            <a:off x="1037943" y="4838609"/>
            <a:ext cx="823655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t: Resize, random horizontal flip, color distortion …</a:t>
            </a:r>
          </a:p>
          <a:p>
            <a:r>
              <a:rPr kumimoji="1" lang="en-US" altLang="zh-CN" dirty="0"/>
              <a:t>f: </a:t>
            </a:r>
            <a:r>
              <a:rPr kumimoji="1" lang="en-US" altLang="zh-CN" dirty="0" err="1"/>
              <a:t>ResNet</a:t>
            </a:r>
            <a:r>
              <a:rPr kumimoji="1" lang="en-US" altLang="zh-CN" dirty="0"/>
              <a:t>-(50,101,152,200)(1X, 4X</a:t>
            </a:r>
          </a:p>
          <a:p>
            <a:r>
              <a:rPr kumimoji="1" lang="en-US" altLang="zh-CN" dirty="0" err="1"/>
              <a:t>g,q</a:t>
            </a:r>
            <a:r>
              <a:rPr kumimoji="1" lang="en-US" altLang="zh-CN" dirty="0"/>
              <a:t>: MLP, </a:t>
            </a:r>
            <a:r>
              <a:rPr kumimoji="1" lang="en-US" altLang="zh-CN" dirty="0" err="1"/>
              <a:t>Dense+BN+ReLU+Dense</a:t>
            </a:r>
            <a:endParaRPr kumimoji="1" lang="en-US" altLang="zh-CN" dirty="0"/>
          </a:p>
          <a:p>
            <a:r>
              <a:rPr kumimoji="1" lang="en-US" altLang="zh-CN" dirty="0"/>
              <a:t>Optimization: LARS optimizer, </a:t>
            </a:r>
            <a:r>
              <a:rPr lang="en" altLang="zh-CN" dirty="0"/>
              <a:t>cosine decay learning rate, </a:t>
            </a:r>
            <a:r>
              <a:rPr lang="el-GR" altLang="zh-CN" dirty="0"/>
              <a:t>τ </a:t>
            </a:r>
            <a:r>
              <a:rPr lang="en" altLang="zh-CN" dirty="0"/>
              <a:t>starts from 0.996 to 1,</a:t>
            </a:r>
          </a:p>
          <a:p>
            <a:r>
              <a:rPr lang="en" altLang="zh-CN" dirty="0"/>
              <a:t>	batch size 4096, 1000 epochs, 512 Cloud TPU v3, 8h for ResNet-50(1X)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838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7467F-7443-8B42-88F0-D49019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" altLang="zh-CN" dirty="0"/>
            </a:br>
            <a:r>
              <a:rPr kumimoji="1" lang="en" altLang="zh-CN" dirty="0"/>
              <a:t>Linear evaluation on ImageNet</a:t>
            </a:r>
            <a:br>
              <a:rPr kumimoji="1" lang="en" altLang="zh-CN" dirty="0"/>
            </a:b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682BB2-C34D-324C-A9E4-3ACF86D1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43" y="2273618"/>
            <a:ext cx="10743957" cy="31670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646841-7EEB-EF42-A7F1-CC70A98F35C0}"/>
              </a:ext>
            </a:extLst>
          </p:cNvPr>
          <p:cNvSpPr txBox="1"/>
          <p:nvPr/>
        </p:nvSpPr>
        <p:spPr>
          <a:xfrm>
            <a:off x="5452110" y="552069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ResNet-50 (4X) supervised baseline: 78.9%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3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0DA6A-AFFF-FC4D-9A44-1029034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" altLang="zh-CN" dirty="0"/>
            </a:br>
            <a:r>
              <a:rPr kumimoji="1" lang="en" altLang="zh-CN" dirty="0"/>
              <a:t>Semi-supervised training on ImageNet</a:t>
            </a:r>
            <a:br>
              <a:rPr kumimoji="1" lang="en" altLang="zh-CN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4B5F14-2BA3-5B47-873F-B759BFF4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46" y="1825624"/>
            <a:ext cx="11454307" cy="29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7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C0DC8-B375-7B49-A61D-379AB160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Transfer to other classification tasks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4BF8E-08E0-984D-B008-C3A5242AE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61F741-02DC-C449-A816-F73F1E26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063750"/>
            <a:ext cx="110236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66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D1DFB-9438-C64F-A6D4-4DE0D007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 study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1DD8B-7763-7B40-A43E-557CE781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3F0019-8AE7-3F44-8DAE-F690B2238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825625"/>
            <a:ext cx="9145270" cy="39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D3F91-8963-804A-B05B-FDF9DEF5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044CD9-220D-7446-A02C-659CD493F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860" y="4556284"/>
            <a:ext cx="7597140" cy="9550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4FE5DE-AFB3-3047-8E6A-86CE78AC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1245076"/>
            <a:ext cx="109728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8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94FDA-D315-4849-9AD2-09733D27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BYOL: Bootstrap Your Own Latent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7263F-9954-904C-A3EB-1D7FE0C6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098" name="Picture 2" descr="SimCLR architecture">
            <a:extLst>
              <a:ext uri="{FF2B5EF4-FFF2-40B4-BE49-F238E27FC236}">
                <a16:creationId xmlns:a16="http://schemas.microsoft.com/office/drawing/2014/main" id="{12059FCA-E993-514F-875E-3671970B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932670" cy="216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YOL architecture">
            <a:extLst>
              <a:ext uri="{FF2B5EF4-FFF2-40B4-BE49-F238E27FC236}">
                <a16:creationId xmlns:a16="http://schemas.microsoft.com/office/drawing/2014/main" id="{26D0F616-B7CB-4D45-84D2-1AAB42F2B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4406"/>
            <a:ext cx="10415466" cy="224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DD3120-BF08-EC4E-8EFE-76A1E180C5A8}"/>
              </a:ext>
            </a:extLst>
          </p:cNvPr>
          <p:cNvSpPr txBox="1"/>
          <p:nvPr/>
        </p:nvSpPr>
        <p:spPr>
          <a:xfrm>
            <a:off x="838200" y="6211669"/>
            <a:ext cx="8629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hlinkClick r:id="rId4"/>
              </a:rPr>
              <a:t>https://arxiv.org/pdf/2006.07733.pdf</a:t>
            </a:r>
            <a:endParaRPr kumimoji="1" lang="en" altLang="zh-CN" dirty="0"/>
          </a:p>
          <a:p>
            <a:r>
              <a:rPr kumimoji="1" lang="en" altLang="zh-CN" dirty="0"/>
              <a:t>https://untitled-</a:t>
            </a:r>
            <a:r>
              <a:rPr kumimoji="1" lang="en" altLang="zh-CN" dirty="0" err="1"/>
              <a:t>ai.github.io</a:t>
            </a:r>
            <a:r>
              <a:rPr kumimoji="1" lang="en" altLang="zh-CN" dirty="0"/>
              <a:t>/understanding-self-supervised-contrastive-</a:t>
            </a:r>
            <a:r>
              <a:rPr kumimoji="1" lang="en" altLang="zh-CN" dirty="0" err="1"/>
              <a:t>learning.html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47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F5A88-DF00-624D-B541-E6EB024A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15484-33C8-2544-B218-2B358677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Thanks.</a:t>
            </a:r>
          </a:p>
          <a:p>
            <a:pPr marL="0" indent="0">
              <a:buNone/>
            </a:pPr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14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E53A5-7864-364A-80C3-B4A3462C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7A5F0-2513-9A4D-9D78-D5406B31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NIPS 2020 oral</a:t>
            </a:r>
          </a:p>
          <a:p>
            <a:r>
              <a:rPr kumimoji="1" lang="en-US" altLang="zh-CN" dirty="0"/>
              <a:t>DeepMind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E0C9DA-FBDD-0541-9DC2-4D27A178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160" y="1429284"/>
            <a:ext cx="5698490" cy="49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1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5A830-67CD-D84D-A1C5-08838F77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Pseudo Label as target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587FEB-71FF-DA46-BD04-2E455BB2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3" y="1825625"/>
            <a:ext cx="3232001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021A628-8034-6141-91AE-6C926218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201" y="2798897"/>
            <a:ext cx="7936914" cy="27103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8CF58C-3A1A-824E-8F3F-B8DB6CD7886D}"/>
              </a:ext>
            </a:extLst>
          </p:cNvPr>
          <p:cNvSpPr txBox="1"/>
          <p:nvPr/>
        </p:nvSpPr>
        <p:spPr>
          <a:xfrm>
            <a:off x="7052310" y="561213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DeepCluster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13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ED028-493D-1147-9903-86A31DE3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Bootstrap the representations directly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D22FC-CC8A-D446-96F9-03D7B5C4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F9153B-93E6-6944-B996-6371F0BF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622902"/>
            <a:ext cx="111506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0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00C56-12F9-9041-AC15-93F20F00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BE5C6F-68BE-D14E-9527-EB1CABFA0082}"/>
              </a:ext>
            </a:extLst>
          </p:cNvPr>
          <p:cNvSpPr/>
          <p:nvPr/>
        </p:nvSpPr>
        <p:spPr>
          <a:xfrm>
            <a:off x="2069432" y="2382253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211028-1F51-2043-ADEB-1876D0DE4A73}"/>
              </a:ext>
            </a:extLst>
          </p:cNvPr>
          <p:cNvSpPr/>
          <p:nvPr/>
        </p:nvSpPr>
        <p:spPr>
          <a:xfrm>
            <a:off x="3832259" y="2371843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Projector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08BDBE6-4408-F547-AACA-520A4B2B2072}"/>
              </a:ext>
            </a:extLst>
          </p:cNvPr>
          <p:cNvGrpSpPr/>
          <p:nvPr/>
        </p:nvGrpSpPr>
        <p:grpSpPr>
          <a:xfrm>
            <a:off x="5647800" y="2436394"/>
            <a:ext cx="745959" cy="252664"/>
            <a:chOff x="5847347" y="2382252"/>
            <a:chExt cx="745959" cy="252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E551A7-0926-8048-84EF-0798C0B2C1BA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8375CA6-6984-B343-AF79-1926CBC71CAA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B18F80-168A-8349-82E4-698E9A426E22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B28A127-25D3-1944-B1DD-9334AE400C45}"/>
              </a:ext>
            </a:extLst>
          </p:cNvPr>
          <p:cNvSpPr txBox="1"/>
          <p:nvPr/>
        </p:nvSpPr>
        <p:spPr>
          <a:xfrm>
            <a:off x="1157809" y="242418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9F91A7F-D0E7-3645-A2C2-B2394F804582}"/>
              </a:ext>
            </a:extLst>
          </p:cNvPr>
          <p:cNvCxnSpPr>
            <a:cxnSpLocks/>
          </p:cNvCxnSpPr>
          <p:nvPr/>
        </p:nvCxnSpPr>
        <p:spPr>
          <a:xfrm>
            <a:off x="1465850" y="2608846"/>
            <a:ext cx="4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87DA37B-926D-6D4D-BD43-0A9904677479}"/>
              </a:ext>
            </a:extLst>
          </p:cNvPr>
          <p:cNvCxnSpPr>
            <a:cxnSpLocks/>
          </p:cNvCxnSpPr>
          <p:nvPr/>
        </p:nvCxnSpPr>
        <p:spPr>
          <a:xfrm>
            <a:off x="3260307" y="2586790"/>
            <a:ext cx="49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44A09DF-4004-3F40-B5FA-F1E47444D37C}"/>
              </a:ext>
            </a:extLst>
          </p:cNvPr>
          <p:cNvCxnSpPr>
            <a:cxnSpLocks/>
          </p:cNvCxnSpPr>
          <p:nvPr/>
        </p:nvCxnSpPr>
        <p:spPr>
          <a:xfrm>
            <a:off x="5011353" y="2564819"/>
            <a:ext cx="47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3162184-6730-834B-88B9-121737AA05BE}"/>
              </a:ext>
            </a:extLst>
          </p:cNvPr>
          <p:cNvSpPr txBox="1"/>
          <p:nvPr/>
        </p:nvSpPr>
        <p:spPr>
          <a:xfrm>
            <a:off x="5176566" y="2333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A20C45-8DB4-4547-BD90-55BFD684FF97}"/>
              </a:ext>
            </a:extLst>
          </p:cNvPr>
          <p:cNvSpPr/>
          <p:nvPr/>
        </p:nvSpPr>
        <p:spPr>
          <a:xfrm>
            <a:off x="2069432" y="3174748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Network2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7A2C75-E5AC-4C44-9C83-0202EF79062C}"/>
              </a:ext>
            </a:extLst>
          </p:cNvPr>
          <p:cNvSpPr/>
          <p:nvPr/>
        </p:nvSpPr>
        <p:spPr>
          <a:xfrm>
            <a:off x="3832259" y="3164338"/>
            <a:ext cx="1269686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Projector2</a:t>
            </a:r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4C3AD41-36BC-1D48-8D62-9C70E8725FBF}"/>
              </a:ext>
            </a:extLst>
          </p:cNvPr>
          <p:cNvGrpSpPr/>
          <p:nvPr/>
        </p:nvGrpSpPr>
        <p:grpSpPr>
          <a:xfrm>
            <a:off x="5647800" y="3228889"/>
            <a:ext cx="745959" cy="252664"/>
            <a:chOff x="5847347" y="2382252"/>
            <a:chExt cx="745959" cy="25266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14EFD1-99E9-EF4E-8013-DF298A7201CE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CF0DE7-66AA-D945-AA0D-20647AC9B970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B068A8E-EF7F-384B-84CC-41779E1B1C69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CE9460D-175F-D842-BD43-AD8020C5DC9E}"/>
              </a:ext>
            </a:extLst>
          </p:cNvPr>
          <p:cNvSpPr txBox="1"/>
          <p:nvPr/>
        </p:nvSpPr>
        <p:spPr>
          <a:xfrm>
            <a:off x="1157809" y="321667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v’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97885CD-9C95-5343-8138-58F1A0BB9295}"/>
              </a:ext>
            </a:extLst>
          </p:cNvPr>
          <p:cNvCxnSpPr>
            <a:cxnSpLocks/>
          </p:cNvCxnSpPr>
          <p:nvPr/>
        </p:nvCxnSpPr>
        <p:spPr>
          <a:xfrm>
            <a:off x="1465850" y="3401341"/>
            <a:ext cx="4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C620F9F-67B7-A947-B13D-E4A67F221819}"/>
              </a:ext>
            </a:extLst>
          </p:cNvPr>
          <p:cNvCxnSpPr>
            <a:cxnSpLocks/>
          </p:cNvCxnSpPr>
          <p:nvPr/>
        </p:nvCxnSpPr>
        <p:spPr>
          <a:xfrm>
            <a:off x="3260307" y="3379285"/>
            <a:ext cx="49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130A575-2905-6D49-8013-1B1580A1C6FD}"/>
              </a:ext>
            </a:extLst>
          </p:cNvPr>
          <p:cNvCxnSpPr>
            <a:cxnSpLocks/>
          </p:cNvCxnSpPr>
          <p:nvPr/>
        </p:nvCxnSpPr>
        <p:spPr>
          <a:xfrm>
            <a:off x="5011353" y="3357314"/>
            <a:ext cx="47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CD61207-60B7-5F40-BD4C-CA0D55FB2AE3}"/>
              </a:ext>
            </a:extLst>
          </p:cNvPr>
          <p:cNvSpPr txBox="1"/>
          <p:nvPr/>
        </p:nvSpPr>
        <p:spPr>
          <a:xfrm>
            <a:off x="5176566" y="31255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FDB95C-7123-2F44-9683-E32A936B1CD2}"/>
              </a:ext>
            </a:extLst>
          </p:cNvPr>
          <p:cNvSpPr txBox="1"/>
          <p:nvPr/>
        </p:nvSpPr>
        <p:spPr>
          <a:xfrm>
            <a:off x="354330" y="28054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0E93BCA-1781-6E4B-BFE6-9480581D881C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639986" y="2608846"/>
            <a:ext cx="517823" cy="38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71289B7-5962-4640-9E5E-6A866B7CBF90}"/>
              </a:ext>
            </a:extLst>
          </p:cNvPr>
          <p:cNvSpPr txBox="1"/>
          <p:nvPr/>
        </p:nvSpPr>
        <p:spPr>
          <a:xfrm>
            <a:off x="660097" y="254156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B33BE6F-8D58-1D4C-BA8D-E10F9349091B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639986" y="2990082"/>
            <a:ext cx="517823" cy="4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FF4AF21-4495-9D4F-9D6F-14961346EDB4}"/>
              </a:ext>
            </a:extLst>
          </p:cNvPr>
          <p:cNvSpPr txBox="1"/>
          <p:nvPr/>
        </p:nvSpPr>
        <p:spPr>
          <a:xfrm>
            <a:off x="651767" y="312563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BF32434-1D1F-0C45-9AD0-4EC4C4CAC4E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020779" y="2702416"/>
            <a:ext cx="1" cy="52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73C6F55-90D5-1A4A-9263-325F8F698F08}"/>
              </a:ext>
            </a:extLst>
          </p:cNvPr>
          <p:cNvSpPr txBox="1"/>
          <p:nvPr/>
        </p:nvSpPr>
        <p:spPr>
          <a:xfrm>
            <a:off x="6095401" y="277723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Prediction?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87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00C56-12F9-9041-AC15-93F20F00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BE5C6F-68BE-D14E-9527-EB1CABFA0082}"/>
              </a:ext>
            </a:extLst>
          </p:cNvPr>
          <p:cNvSpPr/>
          <p:nvPr/>
        </p:nvSpPr>
        <p:spPr>
          <a:xfrm>
            <a:off x="2069432" y="2382253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211028-1F51-2043-ADEB-1876D0DE4A73}"/>
              </a:ext>
            </a:extLst>
          </p:cNvPr>
          <p:cNvSpPr/>
          <p:nvPr/>
        </p:nvSpPr>
        <p:spPr>
          <a:xfrm>
            <a:off x="3832259" y="2371843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Projector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08BDBE6-4408-F547-AACA-520A4B2B2072}"/>
              </a:ext>
            </a:extLst>
          </p:cNvPr>
          <p:cNvGrpSpPr/>
          <p:nvPr/>
        </p:nvGrpSpPr>
        <p:grpSpPr>
          <a:xfrm>
            <a:off x="5647800" y="2436394"/>
            <a:ext cx="745959" cy="252664"/>
            <a:chOff x="5847347" y="2382252"/>
            <a:chExt cx="745959" cy="252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E551A7-0926-8048-84EF-0798C0B2C1BA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8375CA6-6984-B343-AF79-1926CBC71CAA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B18F80-168A-8349-82E4-698E9A426E22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B28A127-25D3-1944-B1DD-9334AE400C45}"/>
              </a:ext>
            </a:extLst>
          </p:cNvPr>
          <p:cNvSpPr txBox="1"/>
          <p:nvPr/>
        </p:nvSpPr>
        <p:spPr>
          <a:xfrm>
            <a:off x="1157809" y="242418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9F91A7F-D0E7-3645-A2C2-B2394F804582}"/>
              </a:ext>
            </a:extLst>
          </p:cNvPr>
          <p:cNvCxnSpPr>
            <a:cxnSpLocks/>
          </p:cNvCxnSpPr>
          <p:nvPr/>
        </p:nvCxnSpPr>
        <p:spPr>
          <a:xfrm>
            <a:off x="1465850" y="2608846"/>
            <a:ext cx="4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87DA37B-926D-6D4D-BD43-0A9904677479}"/>
              </a:ext>
            </a:extLst>
          </p:cNvPr>
          <p:cNvCxnSpPr>
            <a:cxnSpLocks/>
          </p:cNvCxnSpPr>
          <p:nvPr/>
        </p:nvCxnSpPr>
        <p:spPr>
          <a:xfrm>
            <a:off x="3260307" y="2586790"/>
            <a:ext cx="49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44A09DF-4004-3F40-B5FA-F1E47444D37C}"/>
              </a:ext>
            </a:extLst>
          </p:cNvPr>
          <p:cNvCxnSpPr>
            <a:cxnSpLocks/>
          </p:cNvCxnSpPr>
          <p:nvPr/>
        </p:nvCxnSpPr>
        <p:spPr>
          <a:xfrm>
            <a:off x="5011353" y="2564819"/>
            <a:ext cx="47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3162184-6730-834B-88B9-121737AA05BE}"/>
              </a:ext>
            </a:extLst>
          </p:cNvPr>
          <p:cNvSpPr txBox="1"/>
          <p:nvPr/>
        </p:nvSpPr>
        <p:spPr>
          <a:xfrm>
            <a:off x="5176566" y="2333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A20C45-8DB4-4547-BD90-55BFD684FF97}"/>
              </a:ext>
            </a:extLst>
          </p:cNvPr>
          <p:cNvSpPr/>
          <p:nvPr/>
        </p:nvSpPr>
        <p:spPr>
          <a:xfrm>
            <a:off x="2069432" y="3174748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Network2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7A2C75-E5AC-4C44-9C83-0202EF79062C}"/>
              </a:ext>
            </a:extLst>
          </p:cNvPr>
          <p:cNvSpPr/>
          <p:nvPr/>
        </p:nvSpPr>
        <p:spPr>
          <a:xfrm>
            <a:off x="3832259" y="3164338"/>
            <a:ext cx="1269686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Projector2</a:t>
            </a:r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4C3AD41-36BC-1D48-8D62-9C70E8725FBF}"/>
              </a:ext>
            </a:extLst>
          </p:cNvPr>
          <p:cNvGrpSpPr/>
          <p:nvPr/>
        </p:nvGrpSpPr>
        <p:grpSpPr>
          <a:xfrm>
            <a:off x="5647800" y="3228889"/>
            <a:ext cx="745959" cy="252664"/>
            <a:chOff x="5847347" y="2382252"/>
            <a:chExt cx="745959" cy="25266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14EFD1-99E9-EF4E-8013-DF298A7201CE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CF0DE7-66AA-D945-AA0D-20647AC9B970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B068A8E-EF7F-384B-84CC-41779E1B1C69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CE9460D-175F-D842-BD43-AD8020C5DC9E}"/>
              </a:ext>
            </a:extLst>
          </p:cNvPr>
          <p:cNvSpPr txBox="1"/>
          <p:nvPr/>
        </p:nvSpPr>
        <p:spPr>
          <a:xfrm>
            <a:off x="1157809" y="321667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v’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97885CD-9C95-5343-8138-58F1A0BB9295}"/>
              </a:ext>
            </a:extLst>
          </p:cNvPr>
          <p:cNvCxnSpPr>
            <a:cxnSpLocks/>
          </p:cNvCxnSpPr>
          <p:nvPr/>
        </p:nvCxnSpPr>
        <p:spPr>
          <a:xfrm>
            <a:off x="1465850" y="3401341"/>
            <a:ext cx="4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C620F9F-67B7-A947-B13D-E4A67F221819}"/>
              </a:ext>
            </a:extLst>
          </p:cNvPr>
          <p:cNvCxnSpPr>
            <a:cxnSpLocks/>
          </p:cNvCxnSpPr>
          <p:nvPr/>
        </p:nvCxnSpPr>
        <p:spPr>
          <a:xfrm>
            <a:off x="3260307" y="3379285"/>
            <a:ext cx="49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130A575-2905-6D49-8013-1B1580A1C6FD}"/>
              </a:ext>
            </a:extLst>
          </p:cNvPr>
          <p:cNvCxnSpPr>
            <a:cxnSpLocks/>
          </p:cNvCxnSpPr>
          <p:nvPr/>
        </p:nvCxnSpPr>
        <p:spPr>
          <a:xfrm>
            <a:off x="5011353" y="3357314"/>
            <a:ext cx="47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CD61207-60B7-5F40-BD4C-CA0D55FB2AE3}"/>
              </a:ext>
            </a:extLst>
          </p:cNvPr>
          <p:cNvSpPr txBox="1"/>
          <p:nvPr/>
        </p:nvSpPr>
        <p:spPr>
          <a:xfrm>
            <a:off x="5176566" y="31255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FDB95C-7123-2F44-9683-E32A936B1CD2}"/>
              </a:ext>
            </a:extLst>
          </p:cNvPr>
          <p:cNvSpPr txBox="1"/>
          <p:nvPr/>
        </p:nvSpPr>
        <p:spPr>
          <a:xfrm>
            <a:off x="354330" y="28054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0E93BCA-1781-6E4B-BFE6-9480581D881C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639986" y="2608846"/>
            <a:ext cx="517823" cy="38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71289B7-5962-4640-9E5E-6A866B7CBF90}"/>
              </a:ext>
            </a:extLst>
          </p:cNvPr>
          <p:cNvSpPr txBox="1"/>
          <p:nvPr/>
        </p:nvSpPr>
        <p:spPr>
          <a:xfrm>
            <a:off x="660097" y="254156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B33BE6F-8D58-1D4C-BA8D-E10F9349091B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639986" y="2990082"/>
            <a:ext cx="517823" cy="4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FF4AF21-4495-9D4F-9D6F-14961346EDB4}"/>
              </a:ext>
            </a:extLst>
          </p:cNvPr>
          <p:cNvSpPr txBox="1"/>
          <p:nvPr/>
        </p:nvSpPr>
        <p:spPr>
          <a:xfrm>
            <a:off x="651767" y="312563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BF32434-1D1F-0C45-9AD0-4EC4C4CAC4E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020779" y="2702416"/>
            <a:ext cx="1" cy="52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73C6F55-90D5-1A4A-9263-325F8F698F08}"/>
              </a:ext>
            </a:extLst>
          </p:cNvPr>
          <p:cNvSpPr txBox="1"/>
          <p:nvPr/>
        </p:nvSpPr>
        <p:spPr>
          <a:xfrm>
            <a:off x="6095401" y="277723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Prediction -&gt; Mode collapse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5858E2-7613-3549-9203-CAB26515BF1C}"/>
              </a:ext>
            </a:extLst>
          </p:cNvPr>
          <p:cNvSpPr txBox="1"/>
          <p:nvPr/>
        </p:nvSpPr>
        <p:spPr>
          <a:xfrm>
            <a:off x="5598672" y="19809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0,0,0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F959BF-DC01-0447-B262-A68797F9E1C8}"/>
              </a:ext>
            </a:extLst>
          </p:cNvPr>
          <p:cNvSpPr txBox="1"/>
          <p:nvPr/>
        </p:nvSpPr>
        <p:spPr>
          <a:xfrm>
            <a:off x="5595086" y="34801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0,0,0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87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22C6C2-C81E-8C45-9D25-ED9C65746A4B}"/>
              </a:ext>
            </a:extLst>
          </p:cNvPr>
          <p:cNvSpPr/>
          <p:nvPr/>
        </p:nvSpPr>
        <p:spPr>
          <a:xfrm>
            <a:off x="1949116" y="2990082"/>
            <a:ext cx="3412181" cy="918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000C56-12F9-9041-AC15-93F20F00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BE5C6F-68BE-D14E-9527-EB1CABFA0082}"/>
              </a:ext>
            </a:extLst>
          </p:cNvPr>
          <p:cNvSpPr/>
          <p:nvPr/>
        </p:nvSpPr>
        <p:spPr>
          <a:xfrm>
            <a:off x="2069432" y="2382253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211028-1F51-2043-ADEB-1876D0DE4A73}"/>
              </a:ext>
            </a:extLst>
          </p:cNvPr>
          <p:cNvSpPr/>
          <p:nvPr/>
        </p:nvSpPr>
        <p:spPr>
          <a:xfrm>
            <a:off x="3832259" y="2371843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Projector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08BDBE6-4408-F547-AACA-520A4B2B2072}"/>
              </a:ext>
            </a:extLst>
          </p:cNvPr>
          <p:cNvGrpSpPr/>
          <p:nvPr/>
        </p:nvGrpSpPr>
        <p:grpSpPr>
          <a:xfrm>
            <a:off x="5647800" y="2436394"/>
            <a:ext cx="745959" cy="252664"/>
            <a:chOff x="5847347" y="2382252"/>
            <a:chExt cx="745959" cy="252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E551A7-0926-8048-84EF-0798C0B2C1BA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8375CA6-6984-B343-AF79-1926CBC71CAA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B18F80-168A-8349-82E4-698E9A426E22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B28A127-25D3-1944-B1DD-9334AE400C45}"/>
              </a:ext>
            </a:extLst>
          </p:cNvPr>
          <p:cNvSpPr txBox="1"/>
          <p:nvPr/>
        </p:nvSpPr>
        <p:spPr>
          <a:xfrm>
            <a:off x="1157809" y="242418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9F91A7F-D0E7-3645-A2C2-B2394F804582}"/>
              </a:ext>
            </a:extLst>
          </p:cNvPr>
          <p:cNvCxnSpPr>
            <a:cxnSpLocks/>
          </p:cNvCxnSpPr>
          <p:nvPr/>
        </p:nvCxnSpPr>
        <p:spPr>
          <a:xfrm>
            <a:off x="1465850" y="2608846"/>
            <a:ext cx="4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87DA37B-926D-6D4D-BD43-0A9904677479}"/>
              </a:ext>
            </a:extLst>
          </p:cNvPr>
          <p:cNvCxnSpPr>
            <a:cxnSpLocks/>
          </p:cNvCxnSpPr>
          <p:nvPr/>
        </p:nvCxnSpPr>
        <p:spPr>
          <a:xfrm>
            <a:off x="3260307" y="2586790"/>
            <a:ext cx="49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44A09DF-4004-3F40-B5FA-F1E47444D37C}"/>
              </a:ext>
            </a:extLst>
          </p:cNvPr>
          <p:cNvCxnSpPr>
            <a:cxnSpLocks/>
          </p:cNvCxnSpPr>
          <p:nvPr/>
        </p:nvCxnSpPr>
        <p:spPr>
          <a:xfrm>
            <a:off x="5011353" y="2564819"/>
            <a:ext cx="47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3162184-6730-834B-88B9-121737AA05BE}"/>
              </a:ext>
            </a:extLst>
          </p:cNvPr>
          <p:cNvSpPr txBox="1"/>
          <p:nvPr/>
        </p:nvSpPr>
        <p:spPr>
          <a:xfrm>
            <a:off x="5176566" y="2333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A20C45-8DB4-4547-BD90-55BFD684FF97}"/>
              </a:ext>
            </a:extLst>
          </p:cNvPr>
          <p:cNvSpPr/>
          <p:nvPr/>
        </p:nvSpPr>
        <p:spPr>
          <a:xfrm>
            <a:off x="2069432" y="3174748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Network2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7A2C75-E5AC-4C44-9C83-0202EF79062C}"/>
              </a:ext>
            </a:extLst>
          </p:cNvPr>
          <p:cNvSpPr/>
          <p:nvPr/>
        </p:nvSpPr>
        <p:spPr>
          <a:xfrm>
            <a:off x="3832259" y="3164338"/>
            <a:ext cx="1269686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Projector2</a:t>
            </a:r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4C3AD41-36BC-1D48-8D62-9C70E8725FBF}"/>
              </a:ext>
            </a:extLst>
          </p:cNvPr>
          <p:cNvGrpSpPr/>
          <p:nvPr/>
        </p:nvGrpSpPr>
        <p:grpSpPr>
          <a:xfrm>
            <a:off x="5647800" y="3228889"/>
            <a:ext cx="745959" cy="252664"/>
            <a:chOff x="5847347" y="2382252"/>
            <a:chExt cx="745959" cy="25266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14EFD1-99E9-EF4E-8013-DF298A7201CE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CF0DE7-66AA-D945-AA0D-20647AC9B970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B068A8E-EF7F-384B-84CC-41779E1B1C69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CE9460D-175F-D842-BD43-AD8020C5DC9E}"/>
              </a:ext>
            </a:extLst>
          </p:cNvPr>
          <p:cNvSpPr txBox="1"/>
          <p:nvPr/>
        </p:nvSpPr>
        <p:spPr>
          <a:xfrm>
            <a:off x="1157809" y="321667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v’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97885CD-9C95-5343-8138-58F1A0BB9295}"/>
              </a:ext>
            </a:extLst>
          </p:cNvPr>
          <p:cNvCxnSpPr>
            <a:cxnSpLocks/>
          </p:cNvCxnSpPr>
          <p:nvPr/>
        </p:nvCxnSpPr>
        <p:spPr>
          <a:xfrm>
            <a:off x="1465850" y="3401341"/>
            <a:ext cx="4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C620F9F-67B7-A947-B13D-E4A67F221819}"/>
              </a:ext>
            </a:extLst>
          </p:cNvPr>
          <p:cNvCxnSpPr>
            <a:cxnSpLocks/>
          </p:cNvCxnSpPr>
          <p:nvPr/>
        </p:nvCxnSpPr>
        <p:spPr>
          <a:xfrm>
            <a:off x="3260307" y="3379285"/>
            <a:ext cx="49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130A575-2905-6D49-8013-1B1580A1C6FD}"/>
              </a:ext>
            </a:extLst>
          </p:cNvPr>
          <p:cNvCxnSpPr>
            <a:cxnSpLocks/>
          </p:cNvCxnSpPr>
          <p:nvPr/>
        </p:nvCxnSpPr>
        <p:spPr>
          <a:xfrm>
            <a:off x="5011353" y="3357314"/>
            <a:ext cx="47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CD61207-60B7-5F40-BD4C-CA0D55FB2AE3}"/>
              </a:ext>
            </a:extLst>
          </p:cNvPr>
          <p:cNvSpPr txBox="1"/>
          <p:nvPr/>
        </p:nvSpPr>
        <p:spPr>
          <a:xfrm>
            <a:off x="5176566" y="31255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FDB95C-7123-2F44-9683-E32A936B1CD2}"/>
              </a:ext>
            </a:extLst>
          </p:cNvPr>
          <p:cNvSpPr txBox="1"/>
          <p:nvPr/>
        </p:nvSpPr>
        <p:spPr>
          <a:xfrm>
            <a:off x="354330" y="28054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0E93BCA-1781-6E4B-BFE6-9480581D881C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639986" y="2608846"/>
            <a:ext cx="517823" cy="38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71289B7-5962-4640-9E5E-6A866B7CBF90}"/>
              </a:ext>
            </a:extLst>
          </p:cNvPr>
          <p:cNvSpPr txBox="1"/>
          <p:nvPr/>
        </p:nvSpPr>
        <p:spPr>
          <a:xfrm>
            <a:off x="660097" y="254156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B33BE6F-8D58-1D4C-BA8D-E10F9349091B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639986" y="2990082"/>
            <a:ext cx="517823" cy="4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FF4AF21-4495-9D4F-9D6F-14961346EDB4}"/>
              </a:ext>
            </a:extLst>
          </p:cNvPr>
          <p:cNvSpPr txBox="1"/>
          <p:nvPr/>
        </p:nvSpPr>
        <p:spPr>
          <a:xfrm>
            <a:off x="651767" y="312563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BF32434-1D1F-0C45-9AD0-4EC4C4CAC4E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020779" y="2702416"/>
            <a:ext cx="1" cy="52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73C6F55-90D5-1A4A-9263-325F8F698F08}"/>
              </a:ext>
            </a:extLst>
          </p:cNvPr>
          <p:cNvSpPr txBox="1"/>
          <p:nvPr/>
        </p:nvSpPr>
        <p:spPr>
          <a:xfrm>
            <a:off x="6095401" y="277723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Prediction?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6B0A82-CA60-A941-A731-20F98B59301F}"/>
              </a:ext>
            </a:extLst>
          </p:cNvPr>
          <p:cNvSpPr txBox="1"/>
          <p:nvPr/>
        </p:nvSpPr>
        <p:spPr>
          <a:xfrm>
            <a:off x="2251485" y="3561852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Randomly initialized. Fixed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33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22C6C2-C81E-8C45-9D25-ED9C65746A4B}"/>
              </a:ext>
            </a:extLst>
          </p:cNvPr>
          <p:cNvSpPr/>
          <p:nvPr/>
        </p:nvSpPr>
        <p:spPr>
          <a:xfrm>
            <a:off x="1949116" y="2990082"/>
            <a:ext cx="3412181" cy="918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000C56-12F9-9041-AC15-93F20F00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BE5C6F-68BE-D14E-9527-EB1CABFA0082}"/>
              </a:ext>
            </a:extLst>
          </p:cNvPr>
          <p:cNvSpPr/>
          <p:nvPr/>
        </p:nvSpPr>
        <p:spPr>
          <a:xfrm>
            <a:off x="2069432" y="2382253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211028-1F51-2043-ADEB-1876D0DE4A73}"/>
              </a:ext>
            </a:extLst>
          </p:cNvPr>
          <p:cNvSpPr/>
          <p:nvPr/>
        </p:nvSpPr>
        <p:spPr>
          <a:xfrm>
            <a:off x="3832259" y="2371843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Projector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08BDBE6-4408-F547-AACA-520A4B2B2072}"/>
              </a:ext>
            </a:extLst>
          </p:cNvPr>
          <p:cNvGrpSpPr/>
          <p:nvPr/>
        </p:nvGrpSpPr>
        <p:grpSpPr>
          <a:xfrm>
            <a:off x="5647800" y="2436394"/>
            <a:ext cx="745959" cy="252664"/>
            <a:chOff x="5847347" y="2382252"/>
            <a:chExt cx="745959" cy="252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E551A7-0926-8048-84EF-0798C0B2C1BA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8375CA6-6984-B343-AF79-1926CBC71CAA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B18F80-168A-8349-82E4-698E9A426E22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B28A127-25D3-1944-B1DD-9334AE400C45}"/>
              </a:ext>
            </a:extLst>
          </p:cNvPr>
          <p:cNvSpPr txBox="1"/>
          <p:nvPr/>
        </p:nvSpPr>
        <p:spPr>
          <a:xfrm>
            <a:off x="1157809" y="242418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9F91A7F-D0E7-3645-A2C2-B2394F804582}"/>
              </a:ext>
            </a:extLst>
          </p:cNvPr>
          <p:cNvCxnSpPr>
            <a:cxnSpLocks/>
          </p:cNvCxnSpPr>
          <p:nvPr/>
        </p:nvCxnSpPr>
        <p:spPr>
          <a:xfrm>
            <a:off x="1465850" y="2608846"/>
            <a:ext cx="4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87DA37B-926D-6D4D-BD43-0A9904677479}"/>
              </a:ext>
            </a:extLst>
          </p:cNvPr>
          <p:cNvCxnSpPr>
            <a:cxnSpLocks/>
          </p:cNvCxnSpPr>
          <p:nvPr/>
        </p:nvCxnSpPr>
        <p:spPr>
          <a:xfrm>
            <a:off x="3260307" y="2586790"/>
            <a:ext cx="49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44A09DF-4004-3F40-B5FA-F1E47444D37C}"/>
              </a:ext>
            </a:extLst>
          </p:cNvPr>
          <p:cNvCxnSpPr>
            <a:cxnSpLocks/>
          </p:cNvCxnSpPr>
          <p:nvPr/>
        </p:nvCxnSpPr>
        <p:spPr>
          <a:xfrm>
            <a:off x="5011353" y="2564819"/>
            <a:ext cx="47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3162184-6730-834B-88B9-121737AA05BE}"/>
              </a:ext>
            </a:extLst>
          </p:cNvPr>
          <p:cNvSpPr txBox="1"/>
          <p:nvPr/>
        </p:nvSpPr>
        <p:spPr>
          <a:xfrm>
            <a:off x="5176566" y="2333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A20C45-8DB4-4547-BD90-55BFD684FF97}"/>
              </a:ext>
            </a:extLst>
          </p:cNvPr>
          <p:cNvSpPr/>
          <p:nvPr/>
        </p:nvSpPr>
        <p:spPr>
          <a:xfrm>
            <a:off x="2069432" y="3174748"/>
            <a:ext cx="117909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Network2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7A2C75-E5AC-4C44-9C83-0202EF79062C}"/>
              </a:ext>
            </a:extLst>
          </p:cNvPr>
          <p:cNvSpPr/>
          <p:nvPr/>
        </p:nvSpPr>
        <p:spPr>
          <a:xfrm>
            <a:off x="3832259" y="3164338"/>
            <a:ext cx="1269686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Projector2</a:t>
            </a:r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4C3AD41-36BC-1D48-8D62-9C70E8725FBF}"/>
              </a:ext>
            </a:extLst>
          </p:cNvPr>
          <p:cNvGrpSpPr/>
          <p:nvPr/>
        </p:nvGrpSpPr>
        <p:grpSpPr>
          <a:xfrm>
            <a:off x="5647800" y="3228889"/>
            <a:ext cx="745959" cy="252664"/>
            <a:chOff x="5847347" y="2382252"/>
            <a:chExt cx="745959" cy="25266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14EFD1-99E9-EF4E-8013-DF298A7201CE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CF0DE7-66AA-D945-AA0D-20647AC9B970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B068A8E-EF7F-384B-84CC-41779E1B1C69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CE9460D-175F-D842-BD43-AD8020C5DC9E}"/>
              </a:ext>
            </a:extLst>
          </p:cNvPr>
          <p:cNvSpPr txBox="1"/>
          <p:nvPr/>
        </p:nvSpPr>
        <p:spPr>
          <a:xfrm>
            <a:off x="1157809" y="321667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v’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97885CD-9C95-5343-8138-58F1A0BB9295}"/>
              </a:ext>
            </a:extLst>
          </p:cNvPr>
          <p:cNvCxnSpPr>
            <a:cxnSpLocks/>
          </p:cNvCxnSpPr>
          <p:nvPr/>
        </p:nvCxnSpPr>
        <p:spPr>
          <a:xfrm>
            <a:off x="1465850" y="3401341"/>
            <a:ext cx="4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C620F9F-67B7-A947-B13D-E4A67F221819}"/>
              </a:ext>
            </a:extLst>
          </p:cNvPr>
          <p:cNvCxnSpPr>
            <a:cxnSpLocks/>
          </p:cNvCxnSpPr>
          <p:nvPr/>
        </p:nvCxnSpPr>
        <p:spPr>
          <a:xfrm>
            <a:off x="3260307" y="3379285"/>
            <a:ext cx="49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130A575-2905-6D49-8013-1B1580A1C6FD}"/>
              </a:ext>
            </a:extLst>
          </p:cNvPr>
          <p:cNvCxnSpPr>
            <a:cxnSpLocks/>
          </p:cNvCxnSpPr>
          <p:nvPr/>
        </p:nvCxnSpPr>
        <p:spPr>
          <a:xfrm>
            <a:off x="5011353" y="3357314"/>
            <a:ext cx="47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CD61207-60B7-5F40-BD4C-CA0D55FB2AE3}"/>
              </a:ext>
            </a:extLst>
          </p:cNvPr>
          <p:cNvSpPr txBox="1"/>
          <p:nvPr/>
        </p:nvSpPr>
        <p:spPr>
          <a:xfrm>
            <a:off x="5176566" y="31255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FDB95C-7123-2F44-9683-E32A936B1CD2}"/>
              </a:ext>
            </a:extLst>
          </p:cNvPr>
          <p:cNvSpPr txBox="1"/>
          <p:nvPr/>
        </p:nvSpPr>
        <p:spPr>
          <a:xfrm>
            <a:off x="354330" y="28054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0E93BCA-1781-6E4B-BFE6-9480581D881C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639986" y="2608846"/>
            <a:ext cx="517823" cy="38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71289B7-5962-4640-9E5E-6A866B7CBF90}"/>
              </a:ext>
            </a:extLst>
          </p:cNvPr>
          <p:cNvSpPr txBox="1"/>
          <p:nvPr/>
        </p:nvSpPr>
        <p:spPr>
          <a:xfrm>
            <a:off x="660097" y="254156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B33BE6F-8D58-1D4C-BA8D-E10F9349091B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639986" y="2990082"/>
            <a:ext cx="517823" cy="4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FF4AF21-4495-9D4F-9D6F-14961346EDB4}"/>
              </a:ext>
            </a:extLst>
          </p:cNvPr>
          <p:cNvSpPr txBox="1"/>
          <p:nvPr/>
        </p:nvSpPr>
        <p:spPr>
          <a:xfrm>
            <a:off x="651767" y="312563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BF32434-1D1F-0C45-9AD0-4EC4C4CAC4E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020779" y="2702416"/>
            <a:ext cx="1" cy="52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73C6F55-90D5-1A4A-9263-325F8F698F08}"/>
              </a:ext>
            </a:extLst>
          </p:cNvPr>
          <p:cNvSpPr txBox="1"/>
          <p:nvPr/>
        </p:nvSpPr>
        <p:spPr>
          <a:xfrm>
            <a:off x="6095401" y="277723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Prediction?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6B0A82-CA60-A941-A731-20F98B59301F}"/>
              </a:ext>
            </a:extLst>
          </p:cNvPr>
          <p:cNvSpPr txBox="1"/>
          <p:nvPr/>
        </p:nvSpPr>
        <p:spPr>
          <a:xfrm>
            <a:off x="2251485" y="3561852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Randomly initialized. Fixed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CDE4DCF-DBDD-F844-BAC3-F5B9CBF8EEA9}"/>
              </a:ext>
            </a:extLst>
          </p:cNvPr>
          <p:cNvSpPr txBox="1"/>
          <p:nvPr/>
        </p:nvSpPr>
        <p:spPr>
          <a:xfrm>
            <a:off x="7760970" y="1642554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Linear evaluation protocol on ImageNet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529A72C-39B3-0344-8DB2-14B6B387FC40}"/>
              </a:ext>
            </a:extLst>
          </p:cNvPr>
          <p:cNvSpPr txBox="1"/>
          <p:nvPr/>
        </p:nvSpPr>
        <p:spPr>
          <a:xfrm>
            <a:off x="7760970" y="227037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18.8%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51ACCB-2BD1-FD41-870B-E57B564061B9}"/>
              </a:ext>
            </a:extLst>
          </p:cNvPr>
          <p:cNvSpPr txBox="1"/>
          <p:nvPr/>
        </p:nvSpPr>
        <p:spPr>
          <a:xfrm>
            <a:off x="7775118" y="3059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1.4%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62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348</Words>
  <Application>Microsoft Macintosh PowerPoint</Application>
  <PresentationFormat>宽屏</PresentationFormat>
  <Paragraphs>113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Bootstrap Your Own Latent A New Approach to Self-Supervised Learning</vt:lpstr>
      <vt:lpstr>BYOL: Bootstrap Your Own Latent</vt:lpstr>
      <vt:lpstr>Overview</vt:lpstr>
      <vt:lpstr>Pseudo Label as target</vt:lpstr>
      <vt:lpstr>Bootstrap the representations directly</vt:lpstr>
      <vt:lpstr>Motivation</vt:lpstr>
      <vt:lpstr>Motivation</vt:lpstr>
      <vt:lpstr>Motivation</vt:lpstr>
      <vt:lpstr>Motivation</vt:lpstr>
      <vt:lpstr>Motivation</vt:lpstr>
      <vt:lpstr>Method</vt:lpstr>
      <vt:lpstr>Method</vt:lpstr>
      <vt:lpstr>Method</vt:lpstr>
      <vt:lpstr>Implementation</vt:lpstr>
      <vt:lpstr> Linear evaluation on ImageNet </vt:lpstr>
      <vt:lpstr> Semi-supervised training on ImageNet </vt:lpstr>
      <vt:lpstr>Transfer to other classification tasks</vt:lpstr>
      <vt:lpstr>Ablation study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Your Own Latent A New Approach to Self-Supervised Learning</dc:title>
  <dc:creator>李 晓宇</dc:creator>
  <cp:lastModifiedBy>李 晓宇</cp:lastModifiedBy>
  <cp:revision>15</cp:revision>
  <dcterms:created xsi:type="dcterms:W3CDTF">2020-11-05T14:11:43Z</dcterms:created>
  <dcterms:modified xsi:type="dcterms:W3CDTF">2020-11-05T15:39:06Z</dcterms:modified>
</cp:coreProperties>
</file>