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4" r:id="rId3"/>
    <p:sldId id="260" r:id="rId4"/>
    <p:sldId id="259" r:id="rId5"/>
    <p:sldId id="261" r:id="rId6"/>
    <p:sldId id="262" r:id="rId7"/>
    <p:sldId id="263" r:id="rId8"/>
    <p:sldId id="265" r:id="rId9"/>
    <p:sldId id="266" r:id="rId10"/>
    <p:sldId id="267" r:id="rId11"/>
    <p:sldId id="268" r:id="rId12"/>
    <p:sldId id="269" r:id="rId13"/>
    <p:sldId id="271" r:id="rId14"/>
    <p:sldId id="273"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1" autoAdjust="0"/>
    <p:restoredTop sz="89313" autoAdjust="0"/>
  </p:normalViewPr>
  <p:slideViewPr>
    <p:cSldViewPr snapToGrid="0">
      <p:cViewPr>
        <p:scale>
          <a:sx n="75" d="100"/>
          <a:sy n="75"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1C838-E5B0-4410-96C0-38CEF031634B}" type="datetimeFigureOut">
              <a:rPr lang="zh-CN" altLang="en-US" smtClean="0"/>
              <a:t>2020/11/25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2A079-BCA8-4CDD-851F-93FE41BBCD05}" type="slidenum">
              <a:rPr lang="zh-CN" altLang="en-US" smtClean="0"/>
              <a:t>‹#›</a:t>
            </a:fld>
            <a:endParaRPr lang="zh-CN" altLang="en-US"/>
          </a:p>
        </p:txBody>
      </p:sp>
    </p:spTree>
    <p:extLst>
      <p:ext uri="{BB962C8B-B14F-4D97-AF65-F5344CB8AC3E}">
        <p14:creationId xmlns:p14="http://schemas.microsoft.com/office/powerpoint/2010/main" val="4170229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1</a:t>
            </a:fld>
            <a:endParaRPr lang="zh-CN" altLang="en-US"/>
          </a:p>
        </p:txBody>
      </p:sp>
    </p:spTree>
    <p:extLst>
      <p:ext uri="{BB962C8B-B14F-4D97-AF65-F5344CB8AC3E}">
        <p14:creationId xmlns:p14="http://schemas.microsoft.com/office/powerpoint/2010/main" val="1054730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12</a:t>
            </a:fld>
            <a:endParaRPr lang="zh-CN" altLang="en-US"/>
          </a:p>
        </p:txBody>
      </p:sp>
    </p:spTree>
    <p:extLst>
      <p:ext uri="{BB962C8B-B14F-4D97-AF65-F5344CB8AC3E}">
        <p14:creationId xmlns:p14="http://schemas.microsoft.com/office/powerpoint/2010/main" val="3097918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13</a:t>
            </a:fld>
            <a:endParaRPr lang="zh-CN" altLang="en-US"/>
          </a:p>
        </p:txBody>
      </p:sp>
    </p:spTree>
    <p:extLst>
      <p:ext uri="{BB962C8B-B14F-4D97-AF65-F5344CB8AC3E}">
        <p14:creationId xmlns:p14="http://schemas.microsoft.com/office/powerpoint/2010/main" val="518839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14</a:t>
            </a:fld>
            <a:endParaRPr lang="zh-CN" altLang="en-US"/>
          </a:p>
        </p:txBody>
      </p:sp>
    </p:spTree>
    <p:extLst>
      <p:ext uri="{BB962C8B-B14F-4D97-AF65-F5344CB8AC3E}">
        <p14:creationId xmlns:p14="http://schemas.microsoft.com/office/powerpoint/2010/main" val="1125774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15</a:t>
            </a:fld>
            <a:endParaRPr lang="zh-CN" altLang="en-US"/>
          </a:p>
        </p:txBody>
      </p:sp>
    </p:spTree>
    <p:extLst>
      <p:ext uri="{BB962C8B-B14F-4D97-AF65-F5344CB8AC3E}">
        <p14:creationId xmlns:p14="http://schemas.microsoft.com/office/powerpoint/2010/main" val="794410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3</a:t>
            </a:fld>
            <a:endParaRPr lang="zh-CN" altLang="en-US"/>
          </a:p>
        </p:txBody>
      </p:sp>
    </p:spTree>
    <p:extLst>
      <p:ext uri="{BB962C8B-B14F-4D97-AF65-F5344CB8AC3E}">
        <p14:creationId xmlns:p14="http://schemas.microsoft.com/office/powerpoint/2010/main" val="1565425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5</a:t>
            </a:fld>
            <a:endParaRPr lang="zh-CN" altLang="en-US"/>
          </a:p>
        </p:txBody>
      </p:sp>
    </p:spTree>
    <p:extLst>
      <p:ext uri="{BB962C8B-B14F-4D97-AF65-F5344CB8AC3E}">
        <p14:creationId xmlns:p14="http://schemas.microsoft.com/office/powerpoint/2010/main" val="107405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6</a:t>
            </a:fld>
            <a:endParaRPr lang="zh-CN" altLang="en-US"/>
          </a:p>
        </p:txBody>
      </p:sp>
    </p:spTree>
    <p:extLst>
      <p:ext uri="{BB962C8B-B14F-4D97-AF65-F5344CB8AC3E}">
        <p14:creationId xmlns:p14="http://schemas.microsoft.com/office/powerpoint/2010/main" val="1301937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7</a:t>
            </a:fld>
            <a:endParaRPr lang="zh-CN" altLang="en-US"/>
          </a:p>
        </p:txBody>
      </p:sp>
    </p:spTree>
    <p:extLst>
      <p:ext uri="{BB962C8B-B14F-4D97-AF65-F5344CB8AC3E}">
        <p14:creationId xmlns:p14="http://schemas.microsoft.com/office/powerpoint/2010/main" val="307747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首先考虑第一个问题。使用奇异值分解（</a:t>
            </a:r>
            <a:r>
              <a:rPr lang="en-US" altLang="zh-CN" dirty="0" smtClean="0"/>
              <a:t>SVD</a:t>
            </a:r>
            <a:r>
              <a:rPr lang="zh-CN" altLang="en-US" dirty="0" smtClean="0"/>
              <a:t>）分别得到源域特征和目标域特征的奇异值和对应的特征向量。</a:t>
            </a:r>
            <a:endParaRPr lang="en-US" altLang="zh-CN" dirty="0" smtClean="0"/>
          </a:p>
          <a:p>
            <a:endParaRPr lang="en-US" altLang="zh-CN" dirty="0" smtClean="0"/>
          </a:p>
          <a:p>
            <a:r>
              <a:rPr lang="zh-CN" altLang="en-US" dirty="0" smtClean="0"/>
              <a:t>从图中可以看出，</a:t>
            </a:r>
            <a:r>
              <a:rPr lang="en-US" altLang="zh-CN" dirty="0" smtClean="0"/>
              <a:t>DANN</a:t>
            </a:r>
            <a:r>
              <a:rPr lang="zh-CN" altLang="en-US" dirty="0" smtClean="0"/>
              <a:t>提取的特征矩阵的最大的奇异值比其它的大很多，曲线下降迅速；而</a:t>
            </a:r>
            <a:r>
              <a:rPr lang="en-US" altLang="zh-CN" dirty="0" err="1" smtClean="0"/>
              <a:t>ResNet</a:t>
            </a:r>
            <a:r>
              <a:rPr lang="zh-CN" altLang="en-US" dirty="0" smtClean="0"/>
              <a:t>的曲线平缓很多。 于是可得这种奇异值过大的差异性表征了差的可区分性。</a:t>
            </a:r>
            <a:r>
              <a:rPr lang="en-US" altLang="zh-CN" dirty="0" smtClean="0"/>
              <a:t>(PS. </a:t>
            </a:r>
            <a:r>
              <a:rPr lang="zh-CN" altLang="en-US" dirty="0" smtClean="0"/>
              <a:t>这里作者考虑了</a:t>
            </a:r>
            <a:r>
              <a:rPr lang="en-US" altLang="zh-CN" dirty="0" smtClean="0"/>
              <a:t>PCA</a:t>
            </a:r>
            <a:r>
              <a:rPr lang="zh-CN" altLang="en-US" dirty="0" smtClean="0"/>
              <a:t>和</a:t>
            </a:r>
            <a:r>
              <a:rPr lang="en-US" altLang="zh-CN" dirty="0" smtClean="0"/>
              <a:t>SVD</a:t>
            </a:r>
            <a:r>
              <a:rPr lang="zh-CN" altLang="en-US" dirty="0" smtClean="0"/>
              <a:t>的奇异值和特征向量的含义，最大的奇异值代表最主要的成分，所以在做</a:t>
            </a:r>
            <a:r>
              <a:rPr lang="en-US" altLang="zh-CN" dirty="0" smtClean="0"/>
              <a:t>domain adaptation</a:t>
            </a:r>
            <a:r>
              <a:rPr lang="zh-CN" altLang="en-US" dirty="0" smtClean="0"/>
              <a:t>时，我们是希望源域和目标域两者的最主要成分相近，然而分类情况是复杂的，它不仅仅依赖于这个最大的奇异值，而是依赖于多个奇异值，但是从图</a:t>
            </a:r>
            <a:r>
              <a:rPr lang="en-US" altLang="zh-CN" dirty="0" smtClean="0"/>
              <a:t>2-(a)</a:t>
            </a:r>
            <a:r>
              <a:rPr lang="zh-CN" altLang="en-US" dirty="0" smtClean="0"/>
              <a:t>中可以明显的看到，</a:t>
            </a:r>
            <a:r>
              <a:rPr lang="en-US" altLang="zh-CN" dirty="0" smtClean="0"/>
              <a:t>domain adaptation</a:t>
            </a:r>
            <a:r>
              <a:rPr lang="zh-CN" altLang="en-US" dirty="0" smtClean="0"/>
              <a:t>对其它较小的奇异值做了过度的“惩罚”，由此影响了可区分性。然而作者的这种假设或者说这种对应关系是否成立呢？对于不同的网络，不同的迁移任务下都是这样吗？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8</a:t>
            </a:fld>
            <a:endParaRPr lang="zh-CN" altLang="en-US"/>
          </a:p>
        </p:txBody>
      </p:sp>
    </p:spTree>
    <p:extLst>
      <p:ext uri="{BB962C8B-B14F-4D97-AF65-F5344CB8AC3E}">
        <p14:creationId xmlns:p14="http://schemas.microsoft.com/office/powerpoint/2010/main" val="758579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首先，应该充分利用对应于较大奇异值的特征向量来增强可转移性，因为这些特征向量通常抑制域变化。</a:t>
            </a:r>
            <a:endParaRPr lang="en-US" altLang="zh-CN" dirty="0" smtClean="0"/>
          </a:p>
          <a:p>
            <a:endParaRPr lang="en-US" altLang="zh-CN" dirty="0" smtClean="0"/>
          </a:p>
          <a:p>
            <a:r>
              <a:rPr lang="zh-CN" altLang="en-US" dirty="0" smtClean="0"/>
              <a:t>其次，与相对较小的奇异值相对应的特征向量也应该被利用来传达更丰富的结构，这对于辨别是至关重要的。</a:t>
            </a:r>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9</a:t>
            </a:fld>
            <a:endParaRPr lang="zh-CN" altLang="en-US"/>
          </a:p>
        </p:txBody>
      </p:sp>
    </p:spTree>
    <p:extLst>
      <p:ext uri="{BB962C8B-B14F-4D97-AF65-F5344CB8AC3E}">
        <p14:creationId xmlns:p14="http://schemas.microsoft.com/office/powerpoint/2010/main" val="327239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10</a:t>
            </a:fld>
            <a:endParaRPr lang="zh-CN" altLang="en-US"/>
          </a:p>
        </p:txBody>
      </p:sp>
    </p:spTree>
    <p:extLst>
      <p:ext uri="{BB962C8B-B14F-4D97-AF65-F5344CB8AC3E}">
        <p14:creationId xmlns:p14="http://schemas.microsoft.com/office/powerpoint/2010/main" val="4002757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32A079-BCA8-4CDD-851F-93FE41BBCD05}" type="slidenum">
              <a:rPr lang="zh-CN" altLang="en-US" smtClean="0"/>
              <a:t>11</a:t>
            </a:fld>
            <a:endParaRPr lang="zh-CN" altLang="en-US"/>
          </a:p>
        </p:txBody>
      </p:sp>
    </p:spTree>
    <p:extLst>
      <p:ext uri="{BB962C8B-B14F-4D97-AF65-F5344CB8AC3E}">
        <p14:creationId xmlns:p14="http://schemas.microsoft.com/office/powerpoint/2010/main" val="258622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404415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336818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333182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98996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169833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134717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2390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118800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168344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211164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D6229A-0816-4562-893A-37239EF1541A}" type="datetimeFigureOut">
              <a:rPr lang="zh-CN" altLang="en-US" smtClean="0"/>
              <a:t>2020/11/25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77990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6229A-0816-4562-893A-37239EF1541A}" type="datetimeFigureOut">
              <a:rPr lang="zh-CN" altLang="en-US" smtClean="0"/>
              <a:t>2020/11/25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28211-F2FD-4559-87A9-0FF5BC5B363E}" type="slidenum">
              <a:rPr lang="zh-CN" altLang="en-US" smtClean="0"/>
              <a:t>‹#›</a:t>
            </a:fld>
            <a:endParaRPr lang="zh-CN" altLang="en-US"/>
          </a:p>
        </p:txBody>
      </p:sp>
    </p:spTree>
    <p:extLst>
      <p:ext uri="{BB962C8B-B14F-4D97-AF65-F5344CB8AC3E}">
        <p14:creationId xmlns:p14="http://schemas.microsoft.com/office/powerpoint/2010/main" val="76564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2235" y="946923"/>
            <a:ext cx="9618689" cy="1696153"/>
          </a:xfrm>
        </p:spPr>
        <p:txBody>
          <a:bodyPr>
            <a:normAutofit/>
          </a:bodyPr>
          <a:lstStyle/>
          <a:p>
            <a:r>
              <a:rPr lang="en-US" altLang="zh-CN" sz="5400" dirty="0" smtClean="0"/>
              <a:t>Transferability vs. Discriminability</a:t>
            </a:r>
            <a:endParaRPr lang="zh-CN" altLang="en-US" sz="5400" dirty="0"/>
          </a:p>
        </p:txBody>
      </p:sp>
      <p:sp>
        <p:nvSpPr>
          <p:cNvPr id="3" name="副标题 2"/>
          <p:cNvSpPr>
            <a:spLocks noGrp="1"/>
          </p:cNvSpPr>
          <p:nvPr>
            <p:ph type="subTitle" idx="1"/>
          </p:nvPr>
        </p:nvSpPr>
        <p:spPr>
          <a:xfrm>
            <a:off x="1523997" y="4538197"/>
            <a:ext cx="9144000" cy="1655762"/>
          </a:xfrm>
        </p:spPr>
        <p:txBody>
          <a:bodyPr/>
          <a:lstStyle/>
          <a:p>
            <a:r>
              <a:rPr lang="zh-CN" altLang="en-US" dirty="0" smtClean="0"/>
              <a:t>魏煜华 </a:t>
            </a:r>
            <a:endParaRPr lang="en-US" altLang="zh-CN" dirty="0" smtClean="0"/>
          </a:p>
          <a:p>
            <a:r>
              <a:rPr lang="en-US" altLang="zh-CN" dirty="0" smtClean="0"/>
              <a:t>2020.11.24</a:t>
            </a:r>
            <a:endParaRPr lang="zh-CN" altLang="en-US" dirty="0"/>
          </a:p>
        </p:txBody>
      </p:sp>
      <p:sp>
        <p:nvSpPr>
          <p:cNvPr id="4" name="矩形 3"/>
          <p:cNvSpPr/>
          <p:nvPr/>
        </p:nvSpPr>
        <p:spPr>
          <a:xfrm>
            <a:off x="1667159" y="3401445"/>
            <a:ext cx="9508840" cy="861774"/>
          </a:xfrm>
          <a:prstGeom prst="rect">
            <a:avLst/>
          </a:prstGeom>
        </p:spPr>
        <p:txBody>
          <a:bodyPr wrap="square">
            <a:spAutoFit/>
          </a:bodyPr>
          <a:lstStyle/>
          <a:p>
            <a:r>
              <a:rPr lang="en-US" altLang="zh-CN" dirty="0" smtClean="0"/>
              <a:t>Chen, Xinyang, et al. "Transferability vs. discriminability: Batch spectral penalization for </a:t>
            </a:r>
            <a:r>
              <a:rPr lang="en-US" altLang="zh-CN" dirty="0" smtClean="0">
                <a:solidFill>
                  <a:srgbClr val="FF0000"/>
                </a:solidFill>
              </a:rPr>
              <a:t>adversarial domain adaptation</a:t>
            </a:r>
            <a:r>
              <a:rPr lang="en-US" altLang="zh-CN" dirty="0" smtClean="0"/>
              <a:t>." International Conference on Machine Learning. 2019. </a:t>
            </a:r>
            <a:r>
              <a:rPr lang="en-US" altLang="zh-CN" sz="1400" dirty="0" smtClean="0"/>
              <a:t> (School of Software, </a:t>
            </a:r>
            <a:r>
              <a:rPr lang="en-US" altLang="zh-CN" sz="1400" dirty="0" err="1" smtClean="0"/>
              <a:t>BNRist</a:t>
            </a:r>
            <a:r>
              <a:rPr lang="en-US" altLang="zh-CN" sz="1400" dirty="0" smtClean="0"/>
              <a:t>, Research Center for Big Data, Tsinghua University.</a:t>
            </a:r>
            <a:endParaRPr lang="zh-CN" altLang="en-US" sz="1400" dirty="0"/>
          </a:p>
        </p:txBody>
      </p:sp>
    </p:spTree>
    <p:extLst>
      <p:ext uri="{BB962C8B-B14F-4D97-AF65-F5344CB8AC3E}">
        <p14:creationId xmlns:p14="http://schemas.microsoft.com/office/powerpoint/2010/main" val="2199737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763" y="124980"/>
            <a:ext cx="10374745" cy="1112693"/>
          </a:xfrm>
        </p:spPr>
        <p:txBody>
          <a:bodyPr/>
          <a:lstStyle/>
          <a:p>
            <a:r>
              <a:rPr lang="en-US" altLang="zh-CN" dirty="0" smtClean="0"/>
              <a:t>Batch Spectral Penalization</a:t>
            </a:r>
            <a:endParaRPr lang="zh-CN" altLang="en-US" dirty="0"/>
          </a:p>
        </p:txBody>
      </p:sp>
      <p:pic>
        <p:nvPicPr>
          <p:cNvPr id="4" name="图片 3"/>
          <p:cNvPicPr>
            <a:picLocks noChangeAspect="1"/>
          </p:cNvPicPr>
          <p:nvPr/>
        </p:nvPicPr>
        <p:blipFill>
          <a:blip r:embed="rId3"/>
          <a:stretch>
            <a:fillRect/>
          </a:stretch>
        </p:blipFill>
        <p:spPr>
          <a:xfrm>
            <a:off x="2126902" y="2419110"/>
            <a:ext cx="6808754" cy="4208854"/>
          </a:xfrm>
          <a:prstGeom prst="rect">
            <a:avLst/>
          </a:prstGeom>
        </p:spPr>
      </p:pic>
      <p:sp>
        <p:nvSpPr>
          <p:cNvPr id="7" name="内容占位符 6"/>
          <p:cNvSpPr>
            <a:spLocks noGrp="1"/>
          </p:cNvSpPr>
          <p:nvPr>
            <p:ph idx="1"/>
          </p:nvPr>
        </p:nvSpPr>
        <p:spPr>
          <a:xfrm>
            <a:off x="803476" y="1489959"/>
            <a:ext cx="10515600" cy="4351338"/>
          </a:xfrm>
        </p:spPr>
        <p:txBody>
          <a:bodyPr>
            <a:normAutofit/>
          </a:bodyPr>
          <a:lstStyle/>
          <a:p>
            <a:r>
              <a:rPr lang="zh-CN" altLang="en-US" sz="2000" dirty="0"/>
              <a:t>首先对源域特征</a:t>
            </a:r>
            <a:r>
              <a:rPr lang="zh-CN" altLang="en-US" sz="2000" dirty="0" smtClean="0"/>
              <a:t>矩阵</a:t>
            </a:r>
            <a:r>
              <a:rPr lang="en-US" altLang="zh-CN" sz="2000" dirty="0" smtClean="0"/>
              <a:t>​</a:t>
            </a:r>
            <a:r>
              <a:rPr lang="zh-CN" altLang="en-US" sz="2000" dirty="0"/>
              <a:t>和目标域特征</a:t>
            </a:r>
            <a:r>
              <a:rPr lang="zh-CN" altLang="en-US" sz="2000" dirty="0" smtClean="0"/>
              <a:t>矩阵使用</a:t>
            </a:r>
            <a:r>
              <a:rPr lang="en-US" altLang="zh-CN" sz="2000" dirty="0"/>
              <a:t>SVD,</a:t>
            </a:r>
            <a:r>
              <a:rPr lang="zh-CN" altLang="en-US" sz="2000" dirty="0"/>
              <a:t>得到</a:t>
            </a:r>
            <a:r>
              <a:rPr lang="en-US" altLang="zh-CN" sz="2000" dirty="0"/>
              <a:t>k</a:t>
            </a:r>
            <a:r>
              <a:rPr lang="zh-CN" altLang="en-US" sz="2000" dirty="0"/>
              <a:t>个最大的奇异值；</a:t>
            </a:r>
          </a:p>
          <a:p>
            <a:r>
              <a:rPr lang="zh-CN" altLang="en-US" sz="2000" dirty="0"/>
              <a:t>提出</a:t>
            </a:r>
            <a:r>
              <a:rPr lang="en-US" altLang="zh-CN" sz="2000" dirty="0"/>
              <a:t>Batch Spectral Penalization (BSP)</a:t>
            </a:r>
            <a:r>
              <a:rPr lang="zh-CN" altLang="en-US" sz="2000" dirty="0"/>
              <a:t>这个正则项对这</a:t>
            </a:r>
            <a:r>
              <a:rPr lang="en-US" altLang="zh-CN" sz="2000" dirty="0"/>
              <a:t>k</a:t>
            </a:r>
            <a:r>
              <a:rPr lang="zh-CN" altLang="en-US" sz="2000" dirty="0"/>
              <a:t>个最大的奇异值做惩罚：</a:t>
            </a:r>
          </a:p>
        </p:txBody>
      </p:sp>
    </p:spTree>
    <p:extLst>
      <p:ext uri="{BB962C8B-B14F-4D97-AF65-F5344CB8AC3E}">
        <p14:creationId xmlns:p14="http://schemas.microsoft.com/office/powerpoint/2010/main" val="2729346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763" y="124980"/>
            <a:ext cx="10374745" cy="1112693"/>
          </a:xfrm>
        </p:spPr>
        <p:txBody>
          <a:bodyPr/>
          <a:lstStyle/>
          <a:p>
            <a:r>
              <a:rPr lang="en-US" altLang="zh-CN" dirty="0" smtClean="0"/>
              <a:t>Models with Batch Spectral Penalization</a:t>
            </a:r>
            <a:endParaRPr lang="zh-CN" altLang="en-US" dirty="0"/>
          </a:p>
        </p:txBody>
      </p:sp>
      <p:sp>
        <p:nvSpPr>
          <p:cNvPr id="3" name="内容占位符 2"/>
          <p:cNvSpPr>
            <a:spLocks noGrp="1"/>
          </p:cNvSpPr>
          <p:nvPr>
            <p:ph idx="1"/>
          </p:nvPr>
        </p:nvSpPr>
        <p:spPr>
          <a:xfrm>
            <a:off x="625764" y="1237673"/>
            <a:ext cx="11067472" cy="5246254"/>
          </a:xfrm>
        </p:spPr>
        <p:txBody>
          <a:bodyPr>
            <a:normAutofit/>
          </a:bodyPr>
          <a:lstStyle/>
          <a:p>
            <a:endParaRPr lang="en-US" altLang="zh-CN" sz="2400" dirty="0" smtClean="0"/>
          </a:p>
        </p:txBody>
      </p:sp>
      <p:pic>
        <p:nvPicPr>
          <p:cNvPr id="5" name="图片 4"/>
          <p:cNvPicPr>
            <a:picLocks noChangeAspect="1"/>
          </p:cNvPicPr>
          <p:nvPr/>
        </p:nvPicPr>
        <p:blipFill>
          <a:blip r:embed="rId3"/>
          <a:stretch>
            <a:fillRect/>
          </a:stretch>
        </p:blipFill>
        <p:spPr>
          <a:xfrm>
            <a:off x="184727" y="1620536"/>
            <a:ext cx="7658957" cy="3727318"/>
          </a:xfrm>
          <a:prstGeom prst="rect">
            <a:avLst/>
          </a:prstGeom>
        </p:spPr>
      </p:pic>
      <p:pic>
        <p:nvPicPr>
          <p:cNvPr id="6" name="图片 5"/>
          <p:cNvPicPr>
            <a:picLocks noChangeAspect="1"/>
          </p:cNvPicPr>
          <p:nvPr/>
        </p:nvPicPr>
        <p:blipFill>
          <a:blip r:embed="rId4"/>
          <a:stretch>
            <a:fillRect/>
          </a:stretch>
        </p:blipFill>
        <p:spPr>
          <a:xfrm>
            <a:off x="7133764" y="2350366"/>
            <a:ext cx="4895637" cy="2222361"/>
          </a:xfrm>
          <a:prstGeom prst="rect">
            <a:avLst/>
          </a:prstGeom>
        </p:spPr>
      </p:pic>
    </p:spTree>
    <p:extLst>
      <p:ext uri="{BB962C8B-B14F-4D97-AF65-F5344CB8AC3E}">
        <p14:creationId xmlns:p14="http://schemas.microsoft.com/office/powerpoint/2010/main" val="1383379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763" y="124980"/>
            <a:ext cx="10374745" cy="1112693"/>
          </a:xfrm>
        </p:spPr>
        <p:txBody>
          <a:bodyPr/>
          <a:lstStyle/>
          <a:p>
            <a:r>
              <a:rPr lang="en-US" altLang="zh-CN" dirty="0" smtClean="0"/>
              <a:t>Experiments</a:t>
            </a:r>
            <a:endParaRPr lang="zh-CN" altLang="en-US" dirty="0"/>
          </a:p>
        </p:txBody>
      </p:sp>
      <p:sp>
        <p:nvSpPr>
          <p:cNvPr id="3" name="内容占位符 2"/>
          <p:cNvSpPr>
            <a:spLocks noGrp="1"/>
          </p:cNvSpPr>
          <p:nvPr>
            <p:ph idx="1"/>
          </p:nvPr>
        </p:nvSpPr>
        <p:spPr>
          <a:xfrm>
            <a:off x="480291" y="1237673"/>
            <a:ext cx="11212945" cy="5246254"/>
          </a:xfrm>
        </p:spPr>
        <p:txBody>
          <a:bodyPr>
            <a:normAutofit/>
          </a:bodyPr>
          <a:lstStyle/>
          <a:p>
            <a:r>
              <a:rPr lang="en-US" altLang="zh-CN" sz="2400" dirty="0" smtClean="0"/>
              <a:t>Setup</a:t>
            </a:r>
          </a:p>
          <a:p>
            <a:pPr marL="0" indent="0">
              <a:buNone/>
            </a:pPr>
            <a:endParaRPr lang="en-US" altLang="zh-CN" sz="2400" dirty="0" smtClean="0"/>
          </a:p>
        </p:txBody>
      </p:sp>
      <p:pic>
        <p:nvPicPr>
          <p:cNvPr id="4" name="图片 3"/>
          <p:cNvPicPr>
            <a:picLocks noChangeAspect="1"/>
          </p:cNvPicPr>
          <p:nvPr/>
        </p:nvPicPr>
        <p:blipFill>
          <a:blip r:embed="rId3"/>
          <a:stretch>
            <a:fillRect/>
          </a:stretch>
        </p:blipFill>
        <p:spPr>
          <a:xfrm>
            <a:off x="1728090" y="1083607"/>
            <a:ext cx="5289753" cy="4833888"/>
          </a:xfrm>
          <a:prstGeom prst="rect">
            <a:avLst/>
          </a:prstGeom>
        </p:spPr>
      </p:pic>
      <p:pic>
        <p:nvPicPr>
          <p:cNvPr id="7" name="图片 6"/>
          <p:cNvPicPr>
            <a:picLocks noChangeAspect="1"/>
          </p:cNvPicPr>
          <p:nvPr/>
        </p:nvPicPr>
        <p:blipFill>
          <a:blip r:embed="rId4"/>
          <a:stretch>
            <a:fillRect/>
          </a:stretch>
        </p:blipFill>
        <p:spPr>
          <a:xfrm>
            <a:off x="1673944" y="5917495"/>
            <a:ext cx="5198427" cy="940505"/>
          </a:xfrm>
          <a:prstGeom prst="rect">
            <a:avLst/>
          </a:prstGeom>
        </p:spPr>
      </p:pic>
      <p:pic>
        <p:nvPicPr>
          <p:cNvPr id="8" name="图片 7"/>
          <p:cNvPicPr>
            <a:picLocks noChangeAspect="1"/>
          </p:cNvPicPr>
          <p:nvPr/>
        </p:nvPicPr>
        <p:blipFill>
          <a:blip r:embed="rId5"/>
          <a:stretch>
            <a:fillRect/>
          </a:stretch>
        </p:blipFill>
        <p:spPr>
          <a:xfrm>
            <a:off x="7071989" y="1962726"/>
            <a:ext cx="4701947" cy="3680779"/>
          </a:xfrm>
          <a:prstGeom prst="rect">
            <a:avLst/>
          </a:prstGeom>
        </p:spPr>
      </p:pic>
    </p:spTree>
    <p:extLst>
      <p:ext uri="{BB962C8B-B14F-4D97-AF65-F5344CB8AC3E}">
        <p14:creationId xmlns:p14="http://schemas.microsoft.com/office/powerpoint/2010/main" val="2456817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3209" y="124980"/>
            <a:ext cx="10374745" cy="1112693"/>
          </a:xfrm>
        </p:spPr>
        <p:txBody>
          <a:bodyPr/>
          <a:lstStyle/>
          <a:p>
            <a:r>
              <a:rPr lang="en-US" altLang="zh-CN" dirty="0" smtClean="0"/>
              <a:t>Experiments</a:t>
            </a:r>
            <a:endParaRPr lang="zh-CN" altLang="en-US" dirty="0"/>
          </a:p>
        </p:txBody>
      </p:sp>
      <p:sp>
        <p:nvSpPr>
          <p:cNvPr id="3" name="内容占位符 2"/>
          <p:cNvSpPr>
            <a:spLocks noGrp="1"/>
          </p:cNvSpPr>
          <p:nvPr>
            <p:ph idx="1"/>
          </p:nvPr>
        </p:nvSpPr>
        <p:spPr>
          <a:xfrm>
            <a:off x="403209" y="997633"/>
            <a:ext cx="11212945" cy="5246254"/>
          </a:xfrm>
        </p:spPr>
        <p:txBody>
          <a:bodyPr>
            <a:normAutofit/>
          </a:bodyPr>
          <a:lstStyle/>
          <a:p>
            <a:r>
              <a:rPr lang="en-US" altLang="zh-CN" sz="2400" dirty="0" smtClean="0"/>
              <a:t>Results</a:t>
            </a:r>
          </a:p>
          <a:p>
            <a:pPr lvl="1"/>
            <a:r>
              <a:rPr lang="en-US" altLang="zh-CN" sz="1800" dirty="0" smtClean="0"/>
              <a:t>On office-31, our method significantly improves the performance of domain adversarial networks and achieves state of the art results. </a:t>
            </a:r>
          </a:p>
          <a:p>
            <a:pPr marL="0" indent="0">
              <a:buNone/>
            </a:pPr>
            <a:endParaRPr lang="en-US" altLang="zh-CN" sz="2400" dirty="0" smtClean="0"/>
          </a:p>
        </p:txBody>
      </p:sp>
      <p:pic>
        <p:nvPicPr>
          <p:cNvPr id="5" name="图片 4"/>
          <p:cNvPicPr>
            <a:picLocks noChangeAspect="1"/>
          </p:cNvPicPr>
          <p:nvPr/>
        </p:nvPicPr>
        <p:blipFill>
          <a:blip r:embed="rId3"/>
          <a:stretch>
            <a:fillRect/>
          </a:stretch>
        </p:blipFill>
        <p:spPr>
          <a:xfrm>
            <a:off x="344999" y="2110326"/>
            <a:ext cx="8283340" cy="2211571"/>
          </a:xfrm>
          <a:prstGeom prst="rect">
            <a:avLst/>
          </a:prstGeom>
        </p:spPr>
      </p:pic>
      <p:pic>
        <p:nvPicPr>
          <p:cNvPr id="6" name="图片 5"/>
          <p:cNvPicPr>
            <a:picLocks noChangeAspect="1"/>
          </p:cNvPicPr>
          <p:nvPr/>
        </p:nvPicPr>
        <p:blipFill>
          <a:blip r:embed="rId4"/>
          <a:stretch>
            <a:fillRect/>
          </a:stretch>
        </p:blipFill>
        <p:spPr>
          <a:xfrm>
            <a:off x="217266" y="4557979"/>
            <a:ext cx="8538807" cy="2061777"/>
          </a:xfrm>
          <a:prstGeom prst="rect">
            <a:avLst/>
          </a:prstGeom>
        </p:spPr>
      </p:pic>
      <p:pic>
        <p:nvPicPr>
          <p:cNvPr id="7" name="图片 6"/>
          <p:cNvPicPr>
            <a:picLocks noChangeAspect="1"/>
          </p:cNvPicPr>
          <p:nvPr/>
        </p:nvPicPr>
        <p:blipFill>
          <a:blip r:embed="rId5"/>
          <a:stretch>
            <a:fillRect/>
          </a:stretch>
        </p:blipFill>
        <p:spPr>
          <a:xfrm>
            <a:off x="8469382" y="3620760"/>
            <a:ext cx="3722618" cy="2133495"/>
          </a:xfrm>
          <a:prstGeom prst="rect">
            <a:avLst/>
          </a:prstGeom>
        </p:spPr>
      </p:pic>
    </p:spTree>
    <p:extLst>
      <p:ext uri="{BB962C8B-B14F-4D97-AF65-F5344CB8AC3E}">
        <p14:creationId xmlns:p14="http://schemas.microsoft.com/office/powerpoint/2010/main" val="4230351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763" y="124980"/>
            <a:ext cx="10374745" cy="1112693"/>
          </a:xfrm>
        </p:spPr>
        <p:txBody>
          <a:bodyPr/>
          <a:lstStyle/>
          <a:p>
            <a:r>
              <a:rPr lang="en-US" altLang="zh-CN" dirty="0" smtClean="0"/>
              <a:t>Analysis</a:t>
            </a:r>
            <a:endParaRPr lang="zh-CN" altLang="en-US" dirty="0"/>
          </a:p>
        </p:txBody>
      </p:sp>
      <p:pic>
        <p:nvPicPr>
          <p:cNvPr id="4" name="内容占位符 3"/>
          <p:cNvPicPr>
            <a:picLocks noGrp="1" noChangeAspect="1"/>
          </p:cNvPicPr>
          <p:nvPr>
            <p:ph idx="1"/>
          </p:nvPr>
        </p:nvPicPr>
        <p:blipFill>
          <a:blip r:embed="rId3"/>
          <a:stretch>
            <a:fillRect/>
          </a:stretch>
        </p:blipFill>
        <p:spPr>
          <a:xfrm>
            <a:off x="2689397" y="1115753"/>
            <a:ext cx="6505403" cy="5521802"/>
          </a:xfrm>
          <a:prstGeom prst="rect">
            <a:avLst/>
          </a:prstGeom>
        </p:spPr>
      </p:pic>
    </p:spTree>
    <p:extLst>
      <p:ext uri="{BB962C8B-B14F-4D97-AF65-F5344CB8AC3E}">
        <p14:creationId xmlns:p14="http://schemas.microsoft.com/office/powerpoint/2010/main" val="3101085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763" y="124980"/>
            <a:ext cx="10374745" cy="1112693"/>
          </a:xfrm>
        </p:spPr>
        <p:txBody>
          <a:bodyPr/>
          <a:lstStyle/>
          <a:p>
            <a:r>
              <a:rPr lang="en-US" altLang="zh-CN" dirty="0" smtClean="0"/>
              <a:t>Conclusion</a:t>
            </a:r>
            <a:endParaRPr lang="zh-CN" altLang="en-US" dirty="0"/>
          </a:p>
        </p:txBody>
      </p:sp>
      <p:sp>
        <p:nvSpPr>
          <p:cNvPr id="3" name="内容占位符 2"/>
          <p:cNvSpPr>
            <a:spLocks noGrp="1"/>
          </p:cNvSpPr>
          <p:nvPr>
            <p:ph idx="1"/>
          </p:nvPr>
        </p:nvSpPr>
        <p:spPr>
          <a:xfrm>
            <a:off x="480291" y="1237673"/>
            <a:ext cx="11212945" cy="5246254"/>
          </a:xfrm>
        </p:spPr>
        <p:txBody>
          <a:bodyPr>
            <a:normAutofit/>
          </a:bodyPr>
          <a:lstStyle/>
          <a:p>
            <a:r>
              <a:rPr lang="en-US" altLang="zh-CN" sz="2400" dirty="0"/>
              <a:t>I</a:t>
            </a:r>
            <a:r>
              <a:rPr lang="en-US" altLang="zh-CN" sz="2400" dirty="0" smtClean="0"/>
              <a:t>nvestigate how to learn feature representations that are both transferable and discriminative for deep domain adaptation.</a:t>
            </a:r>
          </a:p>
          <a:p>
            <a:endParaRPr lang="en-US" altLang="zh-CN" sz="2400" dirty="0"/>
          </a:p>
          <a:p>
            <a:r>
              <a:rPr lang="en-US" altLang="zh-CN" sz="2400" dirty="0"/>
              <a:t>P</a:t>
            </a:r>
            <a:r>
              <a:rPr lang="en-US" altLang="zh-CN" sz="2400" dirty="0" smtClean="0"/>
              <a:t>revious works mainly focus on the transferability, we find that existing adversarial domain adaptation methods may inevitably deteriorate the discriminability.</a:t>
            </a:r>
          </a:p>
          <a:p>
            <a:endParaRPr lang="en-US" altLang="zh-CN" sz="2400" dirty="0"/>
          </a:p>
          <a:p>
            <a:r>
              <a:rPr lang="en-US" altLang="zh-CN" sz="2400" dirty="0"/>
              <a:t>P</a:t>
            </a:r>
            <a:r>
              <a:rPr lang="en-US" altLang="zh-CN" sz="2400" dirty="0" smtClean="0"/>
              <a:t>ropose a regularization approach based on spectral analysis of the feature representations, which is general and pluggable into any adversarial domain adaptation networks to yield significant performance gains.</a:t>
            </a:r>
          </a:p>
          <a:p>
            <a:endParaRPr lang="en-US" altLang="zh-CN" sz="2400" dirty="0" smtClean="0"/>
          </a:p>
        </p:txBody>
      </p:sp>
    </p:spTree>
    <p:extLst>
      <p:ext uri="{BB962C8B-B14F-4D97-AF65-F5344CB8AC3E}">
        <p14:creationId xmlns:p14="http://schemas.microsoft.com/office/powerpoint/2010/main" val="1779209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335016" cy="1062842"/>
          </a:xfrm>
        </p:spPr>
        <p:txBody>
          <a:bodyPr/>
          <a:lstStyle/>
          <a:p>
            <a:r>
              <a:rPr lang="en-US" altLang="zh-CN" dirty="0" smtClean="0"/>
              <a:t>Problems</a:t>
            </a:r>
            <a:endParaRPr lang="zh-CN" altLang="en-US" dirty="0"/>
          </a:p>
        </p:txBody>
      </p:sp>
      <p:sp>
        <p:nvSpPr>
          <p:cNvPr id="3" name="内容占位符 2"/>
          <p:cNvSpPr>
            <a:spLocks noGrp="1"/>
          </p:cNvSpPr>
          <p:nvPr>
            <p:ph idx="1"/>
          </p:nvPr>
        </p:nvSpPr>
        <p:spPr>
          <a:xfrm>
            <a:off x="838200" y="1427968"/>
            <a:ext cx="10515600" cy="4748995"/>
          </a:xfrm>
        </p:spPr>
        <p:txBody>
          <a:bodyPr/>
          <a:lstStyle/>
          <a:p>
            <a:r>
              <a:rPr lang="en-US" altLang="zh-CN" dirty="0"/>
              <a:t>While </a:t>
            </a:r>
            <a:r>
              <a:rPr lang="en-US" altLang="zh-CN" dirty="0" smtClean="0"/>
              <a:t>adversarial </a:t>
            </a:r>
            <a:r>
              <a:rPr lang="en-US" altLang="zh-CN" dirty="0"/>
              <a:t>learning strengthens the feature transferability, which part of the features are transferable remains unclear</a:t>
            </a:r>
            <a:r>
              <a:rPr lang="en-US" altLang="zh-CN" dirty="0" smtClean="0"/>
              <a:t>.</a:t>
            </a:r>
          </a:p>
          <a:p>
            <a:endParaRPr lang="en-US" altLang="zh-CN" dirty="0"/>
          </a:p>
          <a:p>
            <a:r>
              <a:rPr lang="en-US" altLang="zh-CN" dirty="0"/>
              <a:t>H</a:t>
            </a:r>
            <a:r>
              <a:rPr lang="en-US" altLang="zh-CN" dirty="0" smtClean="0"/>
              <a:t>ow </a:t>
            </a:r>
            <a:r>
              <a:rPr lang="en-US" altLang="zh-CN" dirty="0"/>
              <a:t>the feature discriminability will change in the process of learning transferable features has not been fully explored. </a:t>
            </a:r>
            <a:endParaRPr lang="en-US" altLang="zh-CN" dirty="0" smtClean="0"/>
          </a:p>
          <a:p>
            <a:endParaRPr lang="en-US" altLang="zh-CN" dirty="0"/>
          </a:p>
          <a:p>
            <a:r>
              <a:rPr lang="en-US" altLang="zh-CN" dirty="0" smtClean="0"/>
              <a:t>Experiments revealing a deterioration of the discriminability while learning transferable features </a:t>
            </a:r>
            <a:r>
              <a:rPr lang="en-US" altLang="zh-CN" dirty="0" err="1" smtClean="0"/>
              <a:t>adversarially</a:t>
            </a:r>
            <a:r>
              <a:rPr lang="en-US" altLang="zh-CN" dirty="0" smtClean="0"/>
              <a:t>.</a:t>
            </a:r>
            <a:endParaRPr lang="zh-CN" altLang="en-US" dirty="0"/>
          </a:p>
        </p:txBody>
      </p:sp>
    </p:spTree>
    <p:extLst>
      <p:ext uri="{BB962C8B-B14F-4D97-AF65-F5344CB8AC3E}">
        <p14:creationId xmlns:p14="http://schemas.microsoft.com/office/powerpoint/2010/main" val="270775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374745" cy="1112693"/>
          </a:xfrm>
        </p:spPr>
        <p:txBody>
          <a:bodyPr/>
          <a:lstStyle/>
          <a:p>
            <a:r>
              <a:rPr lang="en-US" altLang="zh-CN" dirty="0" smtClean="0"/>
              <a:t>Adversarial Domain Adaptation</a:t>
            </a:r>
            <a:endParaRPr lang="zh-CN" altLang="en-US" dirty="0"/>
          </a:p>
        </p:txBody>
      </p:sp>
      <p:sp>
        <p:nvSpPr>
          <p:cNvPr id="7" name="object 5"/>
          <p:cNvSpPr/>
          <p:nvPr/>
        </p:nvSpPr>
        <p:spPr>
          <a:xfrm>
            <a:off x="5738976" y="1965112"/>
            <a:ext cx="5791341" cy="2520946"/>
          </a:xfrm>
          <a:prstGeom prst="rect">
            <a:avLst/>
          </a:prstGeom>
          <a:blipFill>
            <a:blip r:embed="rId3" cstate="print"/>
            <a:stretch>
              <a:fillRect/>
            </a:stretch>
          </a:blipFill>
        </p:spPr>
        <p:txBody>
          <a:bodyPr wrap="square" lIns="0" tIns="0" rIns="0" bIns="0" rtlCol="0"/>
          <a:lstStyle/>
          <a:p>
            <a:pPr fontAlgn="auto">
              <a:spcBef>
                <a:spcPts val="0"/>
              </a:spcBef>
              <a:spcAft>
                <a:spcPts val="0"/>
              </a:spcAft>
            </a:pPr>
            <a:endParaRPr smtClean="0">
              <a:solidFill>
                <a:prstClr val="black"/>
              </a:solidFill>
              <a:latin typeface="Calibri"/>
              <a:ea typeface="+mn-ea"/>
            </a:endParaRPr>
          </a:p>
        </p:txBody>
      </p:sp>
      <p:pic>
        <p:nvPicPr>
          <p:cNvPr id="9" name="图片 8"/>
          <p:cNvPicPr>
            <a:picLocks noChangeAspect="1"/>
          </p:cNvPicPr>
          <p:nvPr/>
        </p:nvPicPr>
        <p:blipFill>
          <a:blip r:embed="rId4"/>
          <a:stretch>
            <a:fillRect/>
          </a:stretch>
        </p:blipFill>
        <p:spPr>
          <a:xfrm>
            <a:off x="641777" y="1624963"/>
            <a:ext cx="5097199" cy="3201245"/>
          </a:xfrm>
          <a:prstGeom prst="rect">
            <a:avLst/>
          </a:prstGeom>
        </p:spPr>
      </p:pic>
      <p:pic>
        <p:nvPicPr>
          <p:cNvPr id="3" name="图片 2"/>
          <p:cNvPicPr>
            <a:picLocks noChangeAspect="1"/>
          </p:cNvPicPr>
          <p:nvPr/>
        </p:nvPicPr>
        <p:blipFill>
          <a:blip r:embed="rId5"/>
          <a:stretch>
            <a:fillRect/>
          </a:stretch>
        </p:blipFill>
        <p:spPr>
          <a:xfrm>
            <a:off x="971714" y="5089464"/>
            <a:ext cx="10241231" cy="1185212"/>
          </a:xfrm>
          <a:prstGeom prst="rect">
            <a:avLst/>
          </a:prstGeom>
        </p:spPr>
      </p:pic>
    </p:spTree>
    <p:extLst>
      <p:ext uri="{BB962C8B-B14F-4D97-AF65-F5344CB8AC3E}">
        <p14:creationId xmlns:p14="http://schemas.microsoft.com/office/powerpoint/2010/main" val="956968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374745" cy="1112693"/>
          </a:xfrm>
        </p:spPr>
        <p:txBody>
          <a:bodyPr/>
          <a:lstStyle/>
          <a:p>
            <a:r>
              <a:rPr lang="en-US" altLang="zh-CN" dirty="0" smtClean="0"/>
              <a:t>Transferability vs. Discriminability</a:t>
            </a:r>
            <a:endParaRPr lang="zh-CN" altLang="en-US" dirty="0"/>
          </a:p>
        </p:txBody>
      </p:sp>
      <p:sp>
        <p:nvSpPr>
          <p:cNvPr id="3" name="内容占位符 2"/>
          <p:cNvSpPr>
            <a:spLocks noGrp="1"/>
          </p:cNvSpPr>
          <p:nvPr>
            <p:ph idx="1"/>
          </p:nvPr>
        </p:nvSpPr>
        <p:spPr>
          <a:xfrm>
            <a:off x="838200" y="1394691"/>
            <a:ext cx="10515600" cy="4782272"/>
          </a:xfrm>
        </p:spPr>
        <p:txBody>
          <a:bodyPr>
            <a:normAutofit lnSpcReduction="10000"/>
          </a:bodyPr>
          <a:lstStyle/>
          <a:p>
            <a:r>
              <a:rPr lang="en-US" altLang="zh-CN" dirty="0" smtClean="0"/>
              <a:t>There are two key criteria that characterize the goodness of feature representations to enable domain adaptation</a:t>
            </a:r>
          </a:p>
          <a:p>
            <a:pPr lvl="1"/>
            <a:endParaRPr lang="en-US" altLang="zh-CN" dirty="0" smtClean="0"/>
          </a:p>
          <a:p>
            <a:pPr lvl="1"/>
            <a:r>
              <a:rPr lang="en-US" altLang="zh-CN" b="1" dirty="0"/>
              <a:t>T</a:t>
            </a:r>
            <a:r>
              <a:rPr lang="en-US" altLang="zh-CN" b="1" dirty="0" smtClean="0"/>
              <a:t>ransferability</a:t>
            </a:r>
            <a:r>
              <a:rPr lang="en-US" altLang="zh-CN" dirty="0" smtClean="0"/>
              <a:t>, which indicates the ability of feature representations to bridge the discrepancy across domains. </a:t>
            </a:r>
          </a:p>
          <a:p>
            <a:pPr lvl="1"/>
            <a:endParaRPr lang="en-US" altLang="zh-CN" dirty="0"/>
          </a:p>
          <a:p>
            <a:pPr lvl="1"/>
            <a:r>
              <a:rPr lang="en-US" altLang="zh-CN" b="1" dirty="0"/>
              <a:t>D</a:t>
            </a:r>
            <a:r>
              <a:rPr lang="en-US" altLang="zh-CN" b="1" dirty="0" smtClean="0"/>
              <a:t>iscriminability</a:t>
            </a:r>
            <a:r>
              <a:rPr lang="en-US" altLang="zh-CN" dirty="0" smtClean="0"/>
              <a:t>, which refers to the easiness of separating different categories by a supervised classifier trained over the feature representations.</a:t>
            </a:r>
          </a:p>
          <a:p>
            <a:pPr lvl="1"/>
            <a:endParaRPr lang="en-US" altLang="zh-CN" dirty="0"/>
          </a:p>
          <a:p>
            <a:pPr lvl="1"/>
            <a:r>
              <a:rPr lang="en-US" altLang="zh-CN" sz="1800" dirty="0" smtClean="0"/>
              <a:t>Adversarial domain adaptation methods make remarkable advances in enhancing the transferability of representations, however, the discriminability of the learned representations has only been attempted via </a:t>
            </a:r>
            <a:r>
              <a:rPr lang="en-US" altLang="zh-CN" sz="1800" dirty="0" smtClean="0">
                <a:solidFill>
                  <a:srgbClr val="FF0000"/>
                </a:solidFill>
              </a:rPr>
              <a:t>minimizing the classification error </a:t>
            </a:r>
            <a:r>
              <a:rPr lang="en-US" altLang="zh-CN" sz="1800" dirty="0" smtClean="0"/>
              <a:t>on the source domain labeled data.</a:t>
            </a:r>
          </a:p>
          <a:p>
            <a:pPr lvl="1"/>
            <a:r>
              <a:rPr lang="en-US" altLang="zh-CN" b="1" dirty="0" smtClean="0"/>
              <a:t>This vanilla strategy is not good enough!!!</a:t>
            </a:r>
            <a:endParaRPr lang="zh-CN" altLang="en-US" b="1" dirty="0"/>
          </a:p>
        </p:txBody>
      </p:sp>
    </p:spTree>
    <p:extLst>
      <p:ext uri="{BB962C8B-B14F-4D97-AF65-F5344CB8AC3E}">
        <p14:creationId xmlns:p14="http://schemas.microsoft.com/office/powerpoint/2010/main" val="3169955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374745" cy="1112693"/>
          </a:xfrm>
        </p:spPr>
        <p:txBody>
          <a:bodyPr/>
          <a:lstStyle/>
          <a:p>
            <a:r>
              <a:rPr lang="en-US" altLang="zh-CN" dirty="0" smtClean="0"/>
              <a:t> Discriminability of Feature Representations</a:t>
            </a:r>
            <a:endParaRPr lang="zh-CN" altLang="en-US" dirty="0"/>
          </a:p>
        </p:txBody>
      </p:sp>
      <p:sp>
        <p:nvSpPr>
          <p:cNvPr id="3" name="内容占位符 2"/>
          <p:cNvSpPr>
            <a:spLocks noGrp="1"/>
          </p:cNvSpPr>
          <p:nvPr>
            <p:ph idx="1"/>
          </p:nvPr>
        </p:nvSpPr>
        <p:spPr>
          <a:xfrm>
            <a:off x="838201" y="1385454"/>
            <a:ext cx="5082308" cy="4569836"/>
          </a:xfrm>
        </p:spPr>
        <p:txBody>
          <a:bodyPr/>
          <a:lstStyle/>
          <a:p>
            <a:r>
              <a:rPr lang="en-US" altLang="zh-CN" sz="2000" dirty="0" smtClean="0"/>
              <a:t>An evaluation criterion inspired by LDA</a:t>
            </a:r>
          </a:p>
          <a:p>
            <a:r>
              <a:rPr lang="en-US" altLang="zh-CN" sz="2000" dirty="0" smtClean="0"/>
              <a:t>project the high-dimensional feature vectors into </a:t>
            </a:r>
            <a:r>
              <a:rPr lang="en-US" altLang="zh-CN" sz="2000" dirty="0" err="1" smtClean="0"/>
              <a:t>lowdimensional</a:t>
            </a:r>
            <a:r>
              <a:rPr lang="en-US" altLang="zh-CN" sz="2000" dirty="0" smtClean="0"/>
              <a:t> space and calculate the ratio of </a:t>
            </a:r>
            <a:r>
              <a:rPr lang="en-US" altLang="zh-CN" sz="2000" dirty="0" smtClean="0">
                <a:solidFill>
                  <a:srgbClr val="FF0000"/>
                </a:solidFill>
              </a:rPr>
              <a:t>between-class variance</a:t>
            </a:r>
            <a:r>
              <a:rPr lang="en-US" altLang="zh-CN" sz="2000" dirty="0" smtClean="0"/>
              <a:t> to </a:t>
            </a:r>
            <a:r>
              <a:rPr lang="en-US" altLang="zh-CN" sz="2000" dirty="0" smtClean="0">
                <a:solidFill>
                  <a:srgbClr val="FF0000"/>
                </a:solidFill>
              </a:rPr>
              <a:t>within-class variance</a:t>
            </a:r>
            <a:r>
              <a:rPr lang="en-US" altLang="zh-CN" sz="2000" dirty="0" smtClean="0"/>
              <a:t>.</a:t>
            </a:r>
            <a:endParaRPr lang="en-US" altLang="zh-CN" sz="2000" dirty="0"/>
          </a:p>
          <a:p>
            <a:r>
              <a:rPr lang="en-US" altLang="zh-CN" sz="2000" dirty="0" smtClean="0">
                <a:solidFill>
                  <a:srgbClr val="FF0000"/>
                </a:solidFill>
              </a:rPr>
              <a:t>larger</a:t>
            </a:r>
            <a:r>
              <a:rPr lang="en-US" altLang="zh-CN" sz="2000" dirty="0" smtClean="0"/>
              <a:t> ratio imply </a:t>
            </a:r>
            <a:r>
              <a:rPr lang="en-US" altLang="zh-CN" sz="2000" dirty="0" smtClean="0">
                <a:solidFill>
                  <a:srgbClr val="FF0000"/>
                </a:solidFill>
              </a:rPr>
              <a:t>stronger</a:t>
            </a:r>
            <a:r>
              <a:rPr lang="en-US" altLang="zh-CN" sz="2000" dirty="0" smtClean="0"/>
              <a:t> discriminability and vice versa.</a:t>
            </a:r>
          </a:p>
          <a:p>
            <a:endParaRPr lang="en-US" altLang="zh-CN" dirty="0"/>
          </a:p>
          <a:p>
            <a:endParaRPr lang="en-US" altLang="zh-CN" dirty="0" smtClean="0"/>
          </a:p>
          <a:p>
            <a:pPr marL="0" indent="0">
              <a:buNone/>
            </a:pPr>
            <a:endParaRPr lang="zh-CN" altLang="en-US" dirty="0"/>
          </a:p>
        </p:txBody>
      </p:sp>
      <p:pic>
        <p:nvPicPr>
          <p:cNvPr id="4" name="图片 3"/>
          <p:cNvPicPr>
            <a:picLocks noChangeAspect="1"/>
          </p:cNvPicPr>
          <p:nvPr/>
        </p:nvPicPr>
        <p:blipFill>
          <a:blip r:embed="rId3"/>
          <a:stretch>
            <a:fillRect/>
          </a:stretch>
        </p:blipFill>
        <p:spPr>
          <a:xfrm>
            <a:off x="5683470" y="1249521"/>
            <a:ext cx="6457036" cy="4934066"/>
          </a:xfrm>
          <a:prstGeom prst="rect">
            <a:avLst/>
          </a:prstGeom>
        </p:spPr>
      </p:pic>
      <p:pic>
        <p:nvPicPr>
          <p:cNvPr id="5" name="图片 4"/>
          <p:cNvPicPr>
            <a:picLocks noChangeAspect="1"/>
          </p:cNvPicPr>
          <p:nvPr/>
        </p:nvPicPr>
        <p:blipFill>
          <a:blip r:embed="rId4"/>
          <a:stretch>
            <a:fillRect/>
          </a:stretch>
        </p:blipFill>
        <p:spPr>
          <a:xfrm>
            <a:off x="738058" y="4246606"/>
            <a:ext cx="4845269" cy="2480836"/>
          </a:xfrm>
          <a:prstGeom prst="rect">
            <a:avLst/>
          </a:prstGeom>
        </p:spPr>
      </p:pic>
    </p:spTree>
    <p:extLst>
      <p:ext uri="{BB962C8B-B14F-4D97-AF65-F5344CB8AC3E}">
        <p14:creationId xmlns:p14="http://schemas.microsoft.com/office/powerpoint/2010/main" val="906336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374745" cy="1112693"/>
          </a:xfrm>
        </p:spPr>
        <p:txBody>
          <a:bodyPr/>
          <a:lstStyle/>
          <a:p>
            <a:r>
              <a:rPr lang="en-US" altLang="zh-CN" dirty="0" smtClean="0"/>
              <a:t> Discriminability of Feature Representations</a:t>
            </a:r>
            <a:endParaRPr lang="zh-CN" altLang="en-US" dirty="0"/>
          </a:p>
        </p:txBody>
      </p:sp>
      <p:sp>
        <p:nvSpPr>
          <p:cNvPr id="3" name="内容占位符 2"/>
          <p:cNvSpPr>
            <a:spLocks noGrp="1"/>
          </p:cNvSpPr>
          <p:nvPr>
            <p:ph idx="1"/>
          </p:nvPr>
        </p:nvSpPr>
        <p:spPr>
          <a:xfrm>
            <a:off x="838200" y="1385454"/>
            <a:ext cx="10845799" cy="4569836"/>
          </a:xfrm>
        </p:spPr>
        <p:txBody>
          <a:bodyPr/>
          <a:lstStyle/>
          <a:p>
            <a:endParaRPr lang="en-US" altLang="zh-CN" dirty="0" smtClean="0"/>
          </a:p>
          <a:p>
            <a:pPr marL="0" indent="0">
              <a:buNone/>
            </a:pPr>
            <a:endParaRPr lang="zh-CN" altLang="en-US" dirty="0"/>
          </a:p>
        </p:txBody>
      </p:sp>
      <p:pic>
        <p:nvPicPr>
          <p:cNvPr id="8" name="图片 7"/>
          <p:cNvPicPr>
            <a:picLocks noChangeAspect="1"/>
          </p:cNvPicPr>
          <p:nvPr/>
        </p:nvPicPr>
        <p:blipFill>
          <a:blip r:embed="rId3"/>
          <a:stretch>
            <a:fillRect/>
          </a:stretch>
        </p:blipFill>
        <p:spPr>
          <a:xfrm>
            <a:off x="535192" y="1764692"/>
            <a:ext cx="6049881" cy="3358003"/>
          </a:xfrm>
          <a:prstGeom prst="rect">
            <a:avLst/>
          </a:prstGeom>
        </p:spPr>
      </p:pic>
      <p:pic>
        <p:nvPicPr>
          <p:cNvPr id="10" name="图片 9"/>
          <p:cNvPicPr>
            <a:picLocks noChangeAspect="1"/>
          </p:cNvPicPr>
          <p:nvPr/>
        </p:nvPicPr>
        <p:blipFill>
          <a:blip r:embed="rId4"/>
          <a:stretch>
            <a:fillRect/>
          </a:stretch>
        </p:blipFill>
        <p:spPr>
          <a:xfrm>
            <a:off x="6487390" y="2178701"/>
            <a:ext cx="5499617" cy="2836645"/>
          </a:xfrm>
          <a:prstGeom prst="rect">
            <a:avLst/>
          </a:prstGeom>
        </p:spPr>
      </p:pic>
      <p:sp>
        <p:nvSpPr>
          <p:cNvPr id="4" name="矩形 3"/>
          <p:cNvSpPr/>
          <p:nvPr/>
        </p:nvSpPr>
        <p:spPr>
          <a:xfrm>
            <a:off x="664401" y="5448258"/>
            <a:ext cx="6096000" cy="923330"/>
          </a:xfrm>
          <a:prstGeom prst="rect">
            <a:avLst/>
          </a:prstGeom>
        </p:spPr>
        <p:txBody>
          <a:bodyPr>
            <a:spAutoFit/>
          </a:bodyPr>
          <a:lstStyle/>
          <a:p>
            <a:r>
              <a:rPr lang="en-US" altLang="zh-CN" dirty="0"/>
              <a:t>DANN</a:t>
            </a:r>
            <a:r>
              <a:rPr lang="zh-CN" altLang="en-US" dirty="0"/>
              <a:t>提取的特征的 </a:t>
            </a:r>
            <a:r>
              <a:rPr lang="en-US" altLang="zh-CN" dirty="0"/>
              <a:t>max ⁡ J ( w ) </a:t>
            </a:r>
            <a:r>
              <a:rPr lang="zh-CN" altLang="en-US" dirty="0" smtClean="0"/>
              <a:t>值</a:t>
            </a:r>
            <a:r>
              <a:rPr lang="zh-CN" altLang="en-US" dirty="0"/>
              <a:t>相比</a:t>
            </a:r>
            <a:r>
              <a:rPr lang="en-US" altLang="zh-CN" dirty="0"/>
              <a:t>ResNet-50</a:t>
            </a:r>
            <a:r>
              <a:rPr lang="zh-CN" altLang="en-US" dirty="0"/>
              <a:t>都很小，说明</a:t>
            </a:r>
            <a:r>
              <a:rPr lang="en-US" altLang="zh-CN" dirty="0"/>
              <a:t>DANN</a:t>
            </a:r>
            <a:r>
              <a:rPr lang="zh-CN" altLang="en-US" dirty="0"/>
              <a:t>提取的特征的可区分性更差，即迁移是以牺牲可区分性为代价的。</a:t>
            </a:r>
          </a:p>
        </p:txBody>
      </p:sp>
    </p:spTree>
    <p:extLst>
      <p:ext uri="{BB962C8B-B14F-4D97-AF65-F5344CB8AC3E}">
        <p14:creationId xmlns:p14="http://schemas.microsoft.com/office/powerpoint/2010/main" val="1460191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374745" cy="1112693"/>
          </a:xfrm>
        </p:spPr>
        <p:txBody>
          <a:bodyPr/>
          <a:lstStyle/>
          <a:p>
            <a:r>
              <a:rPr lang="en-US" altLang="zh-CN" dirty="0" smtClean="0"/>
              <a:t> Discriminability of Feature Representations</a:t>
            </a:r>
            <a:endParaRPr lang="zh-CN" altLang="en-US" dirty="0"/>
          </a:p>
        </p:txBody>
      </p:sp>
      <p:sp>
        <p:nvSpPr>
          <p:cNvPr id="3" name="内容占位符 2"/>
          <p:cNvSpPr>
            <a:spLocks noGrp="1"/>
          </p:cNvSpPr>
          <p:nvPr>
            <p:ph idx="1"/>
          </p:nvPr>
        </p:nvSpPr>
        <p:spPr>
          <a:xfrm>
            <a:off x="838200" y="1385454"/>
            <a:ext cx="10845799" cy="4569836"/>
          </a:xfrm>
        </p:spPr>
        <p:txBody>
          <a:bodyPr/>
          <a:lstStyle/>
          <a:p>
            <a:endParaRPr lang="en-US" altLang="zh-CN" dirty="0" smtClean="0"/>
          </a:p>
        </p:txBody>
      </p:sp>
      <p:pic>
        <p:nvPicPr>
          <p:cNvPr id="7" name="图片 6"/>
          <p:cNvPicPr>
            <a:picLocks noChangeAspect="1"/>
          </p:cNvPicPr>
          <p:nvPr/>
        </p:nvPicPr>
        <p:blipFill>
          <a:blip r:embed="rId3"/>
          <a:stretch>
            <a:fillRect/>
          </a:stretch>
        </p:blipFill>
        <p:spPr>
          <a:xfrm>
            <a:off x="6679773" y="1557267"/>
            <a:ext cx="5512227" cy="2797496"/>
          </a:xfrm>
          <a:prstGeom prst="rect">
            <a:avLst/>
          </a:prstGeom>
        </p:spPr>
      </p:pic>
      <p:pic>
        <p:nvPicPr>
          <p:cNvPr id="9" name="图片 8"/>
          <p:cNvPicPr>
            <a:picLocks noChangeAspect="1"/>
          </p:cNvPicPr>
          <p:nvPr/>
        </p:nvPicPr>
        <p:blipFill>
          <a:blip r:embed="rId4"/>
          <a:stretch>
            <a:fillRect/>
          </a:stretch>
        </p:blipFill>
        <p:spPr>
          <a:xfrm>
            <a:off x="0" y="1480651"/>
            <a:ext cx="6785629" cy="2801931"/>
          </a:xfrm>
          <a:prstGeom prst="rect">
            <a:avLst/>
          </a:prstGeom>
        </p:spPr>
      </p:pic>
      <p:sp>
        <p:nvSpPr>
          <p:cNvPr id="4" name="矩形 3"/>
          <p:cNvSpPr/>
          <p:nvPr/>
        </p:nvSpPr>
        <p:spPr>
          <a:xfrm>
            <a:off x="1023731" y="4870174"/>
            <a:ext cx="9367178" cy="1477328"/>
          </a:xfrm>
          <a:prstGeom prst="rect">
            <a:avLst/>
          </a:prstGeom>
        </p:spPr>
        <p:txBody>
          <a:bodyPr wrap="square">
            <a:spAutoFit/>
          </a:bodyPr>
          <a:lstStyle/>
          <a:p>
            <a:pPr marL="342900" indent="-342900">
              <a:buAutoNum type="alphaLcParenBoth"/>
            </a:pPr>
            <a:r>
              <a:rPr lang="zh-CN" altLang="en-US" dirty="0" smtClean="0"/>
              <a:t>Why features extracted by DANN present worse discriminability</a:t>
            </a:r>
            <a:r>
              <a:rPr lang="zh-CN" altLang="en-US" dirty="0" smtClean="0"/>
              <a:t>?</a:t>
            </a:r>
            <a:r>
              <a:rPr lang="en-US" altLang="zh-CN" dirty="0"/>
              <a:t> </a:t>
            </a:r>
            <a:r>
              <a:rPr lang="en-US" altLang="zh-CN" dirty="0" smtClean="0"/>
              <a:t> </a:t>
            </a:r>
          </a:p>
          <a:p>
            <a:r>
              <a:rPr lang="zh-CN" altLang="en-US" dirty="0" smtClean="0"/>
              <a:t>为什么</a:t>
            </a:r>
            <a:r>
              <a:rPr lang="en-US" altLang="zh-CN" dirty="0"/>
              <a:t>DANN</a:t>
            </a:r>
            <a:r>
              <a:rPr lang="zh-CN" altLang="en-US" dirty="0" smtClean="0"/>
              <a:t>提取到的</a:t>
            </a:r>
            <a:r>
              <a:rPr lang="zh-CN" altLang="en-US" dirty="0"/>
              <a:t>特征可区分性差呢</a:t>
            </a:r>
            <a:r>
              <a:rPr lang="zh-CN" altLang="en-US" dirty="0" smtClean="0"/>
              <a:t>？</a:t>
            </a:r>
            <a:endParaRPr lang="en-US" altLang="zh-CN" dirty="0" smtClean="0"/>
          </a:p>
          <a:p>
            <a:endParaRPr lang="en-US" altLang="zh-CN" dirty="0" smtClean="0"/>
          </a:p>
          <a:p>
            <a:r>
              <a:rPr lang="zh-CN" altLang="en-US" dirty="0" smtClean="0"/>
              <a:t>(b) How can we enhance the transferability while guaranteeing acceptable discriminability</a:t>
            </a:r>
            <a:r>
              <a:rPr lang="zh-CN" altLang="en-US" dirty="0" smtClean="0"/>
              <a:t>?     </a:t>
            </a:r>
            <a:r>
              <a:rPr lang="zh-CN" altLang="en-US" dirty="0" smtClean="0"/>
              <a:t>我们</a:t>
            </a:r>
            <a:r>
              <a:rPr lang="zh-CN" altLang="en-US" dirty="0"/>
              <a:t>如何在加强迁移性能的同时保证可区分性呢？</a:t>
            </a:r>
            <a:endParaRPr lang="zh-CN" altLang="en-US" dirty="0"/>
          </a:p>
        </p:txBody>
      </p:sp>
    </p:spTree>
    <p:extLst>
      <p:ext uri="{BB962C8B-B14F-4D97-AF65-F5344CB8AC3E}">
        <p14:creationId xmlns:p14="http://schemas.microsoft.com/office/powerpoint/2010/main" val="2169030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174" y="272761"/>
            <a:ext cx="10374745" cy="1112693"/>
          </a:xfrm>
        </p:spPr>
        <p:txBody>
          <a:bodyPr/>
          <a:lstStyle/>
          <a:p>
            <a:r>
              <a:rPr lang="en-US" altLang="zh-CN" dirty="0" smtClean="0"/>
              <a:t>Why Worse Discriminability?</a:t>
            </a:r>
            <a:endParaRPr lang="zh-CN" altLang="en-US" dirty="0"/>
          </a:p>
        </p:txBody>
      </p:sp>
      <p:pic>
        <p:nvPicPr>
          <p:cNvPr id="5" name="图片 4"/>
          <p:cNvPicPr>
            <a:picLocks noChangeAspect="1"/>
          </p:cNvPicPr>
          <p:nvPr/>
        </p:nvPicPr>
        <p:blipFill>
          <a:blip r:embed="rId3"/>
          <a:stretch>
            <a:fillRect/>
          </a:stretch>
        </p:blipFill>
        <p:spPr>
          <a:xfrm>
            <a:off x="616668" y="1385454"/>
            <a:ext cx="5180609" cy="3351697"/>
          </a:xfrm>
          <a:prstGeom prst="rect">
            <a:avLst/>
          </a:prstGeom>
        </p:spPr>
      </p:pic>
      <p:sp>
        <p:nvSpPr>
          <p:cNvPr id="4" name="内容占位符 3"/>
          <p:cNvSpPr>
            <a:spLocks noGrp="1"/>
          </p:cNvSpPr>
          <p:nvPr>
            <p:ph idx="1"/>
          </p:nvPr>
        </p:nvSpPr>
        <p:spPr>
          <a:xfrm>
            <a:off x="970280" y="1856105"/>
            <a:ext cx="10515600" cy="4351338"/>
          </a:xfrm>
        </p:spPr>
        <p:txBody>
          <a:bodyPr/>
          <a:lstStyle/>
          <a:p>
            <a:endParaRPr lang="zh-CN" altLang="en-US" dirty="0"/>
          </a:p>
        </p:txBody>
      </p:sp>
      <p:sp>
        <p:nvSpPr>
          <p:cNvPr id="7" name="矩形 6"/>
          <p:cNvSpPr/>
          <p:nvPr/>
        </p:nvSpPr>
        <p:spPr>
          <a:xfrm>
            <a:off x="787400" y="5213225"/>
            <a:ext cx="8434435" cy="1077218"/>
          </a:xfrm>
          <a:prstGeom prst="rect">
            <a:avLst/>
          </a:prstGeom>
        </p:spPr>
        <p:txBody>
          <a:bodyPr wrap="square">
            <a:spAutoFit/>
          </a:bodyPr>
          <a:lstStyle/>
          <a:p>
            <a:r>
              <a:rPr lang="zh-CN" altLang="en-US" sz="1600" dirty="0"/>
              <a:t>Intuitively, the feature transferability may mainly reside in the eigenvectors with top </a:t>
            </a:r>
            <a:r>
              <a:rPr lang="zh-CN" altLang="en-US" sz="1600" dirty="0" smtClean="0"/>
              <a:t>singular values</a:t>
            </a:r>
            <a:r>
              <a:rPr lang="zh-CN" altLang="en-US" sz="1600" dirty="0"/>
              <a:t>, since the eigenvectors with low singular values may embody domain variations </a:t>
            </a:r>
            <a:r>
              <a:rPr lang="zh-CN" altLang="en-US" sz="1600" dirty="0" smtClean="0"/>
              <a:t>and should </a:t>
            </a:r>
            <a:r>
              <a:rPr lang="zh-CN" altLang="en-US" sz="1600" dirty="0"/>
              <a:t>be discouraged. (直观地，特征可传递性可能主要存在于具有最高奇异值的</a:t>
            </a:r>
            <a:r>
              <a:rPr lang="zh-CN" altLang="en-US" sz="1600" dirty="0" smtClean="0"/>
              <a:t>特征向量中</a:t>
            </a:r>
            <a:r>
              <a:rPr lang="zh-CN" altLang="en-US" sz="1600" dirty="0"/>
              <a:t>，因为具有低奇异值的特征向量可能</a:t>
            </a:r>
            <a:r>
              <a:rPr lang="zh-CN" altLang="en-US" sz="1600" dirty="0" smtClean="0"/>
              <a:t>体现</a:t>
            </a:r>
            <a:r>
              <a:rPr lang="zh-CN" altLang="en-US" sz="1600" dirty="0"/>
              <a:t>domain </a:t>
            </a:r>
            <a:r>
              <a:rPr lang="zh-CN" altLang="en-US" sz="1600" dirty="0" smtClean="0"/>
              <a:t>variations，应该被</a:t>
            </a:r>
            <a:r>
              <a:rPr lang="en-US" altLang="zh-CN" sz="1600" dirty="0" smtClean="0"/>
              <a:t>discourage.</a:t>
            </a:r>
            <a:endParaRPr lang="zh-CN" altLang="en-US" sz="1600" dirty="0"/>
          </a:p>
        </p:txBody>
      </p:sp>
      <p:pic>
        <p:nvPicPr>
          <p:cNvPr id="9" name="图片 8"/>
          <p:cNvPicPr>
            <a:picLocks noChangeAspect="1"/>
          </p:cNvPicPr>
          <p:nvPr/>
        </p:nvPicPr>
        <p:blipFill>
          <a:blip r:embed="rId4"/>
          <a:stretch>
            <a:fillRect/>
          </a:stretch>
        </p:blipFill>
        <p:spPr>
          <a:xfrm>
            <a:off x="6088021" y="1826675"/>
            <a:ext cx="5705268" cy="3303550"/>
          </a:xfrm>
          <a:prstGeom prst="rect">
            <a:avLst/>
          </a:prstGeom>
        </p:spPr>
      </p:pic>
    </p:spTree>
    <p:extLst>
      <p:ext uri="{BB962C8B-B14F-4D97-AF65-F5344CB8AC3E}">
        <p14:creationId xmlns:p14="http://schemas.microsoft.com/office/powerpoint/2010/main" val="2939877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763" y="124980"/>
            <a:ext cx="10374745" cy="1112693"/>
          </a:xfrm>
        </p:spPr>
        <p:txBody>
          <a:bodyPr/>
          <a:lstStyle/>
          <a:p>
            <a:r>
              <a:rPr lang="en-US" altLang="zh-CN" dirty="0" smtClean="0"/>
              <a:t>Approach</a:t>
            </a:r>
            <a:endParaRPr lang="zh-CN" altLang="en-US" dirty="0"/>
          </a:p>
        </p:txBody>
      </p:sp>
      <p:sp>
        <p:nvSpPr>
          <p:cNvPr id="3" name="内容占位符 2"/>
          <p:cNvSpPr>
            <a:spLocks noGrp="1"/>
          </p:cNvSpPr>
          <p:nvPr>
            <p:ph idx="1"/>
          </p:nvPr>
        </p:nvSpPr>
        <p:spPr>
          <a:xfrm>
            <a:off x="625764" y="1237673"/>
            <a:ext cx="11067472" cy="5246254"/>
          </a:xfrm>
        </p:spPr>
        <p:txBody>
          <a:bodyPr>
            <a:normAutofit/>
          </a:bodyPr>
          <a:lstStyle/>
          <a:p>
            <a:r>
              <a:rPr lang="en-US" altLang="zh-CN" sz="2400" dirty="0"/>
              <a:t>T</a:t>
            </a:r>
            <a:r>
              <a:rPr lang="en-US" altLang="zh-CN" sz="2400" dirty="0" smtClean="0"/>
              <a:t>ransferability and discriminability are equally important for learning good representations in adversarial domain adaptation.</a:t>
            </a:r>
          </a:p>
          <a:p>
            <a:r>
              <a:rPr lang="en-US" altLang="zh-CN" sz="2400" dirty="0" smtClean="0"/>
              <a:t>How to enhance transferability while guaranteeing acceptable discriminability?</a:t>
            </a:r>
          </a:p>
          <a:p>
            <a:endParaRPr lang="en-US" altLang="zh-CN" sz="2400" dirty="0"/>
          </a:p>
          <a:p>
            <a:pPr lvl="1"/>
            <a:r>
              <a:rPr lang="en-US" altLang="zh-CN" sz="2000" dirty="0" smtClean="0"/>
              <a:t>Two-fold:</a:t>
            </a:r>
          </a:p>
          <a:p>
            <a:pPr lvl="2"/>
            <a:r>
              <a:rPr lang="en-US" altLang="zh-CN" dirty="0"/>
              <a:t>T</a:t>
            </a:r>
            <a:r>
              <a:rPr lang="en-US" altLang="zh-CN" dirty="0" smtClean="0"/>
              <a:t>he </a:t>
            </a:r>
            <a:r>
              <a:rPr lang="en-US" altLang="zh-CN" dirty="0" smtClean="0"/>
              <a:t>eigenvectors corresponding to larger singular values should be fully leveraged to enhance </a:t>
            </a:r>
            <a:r>
              <a:rPr lang="en-US" altLang="zh-CN" dirty="0" smtClean="0"/>
              <a:t>transferability.</a:t>
            </a:r>
          </a:p>
          <a:p>
            <a:pPr marL="914400" lvl="2" indent="0">
              <a:buNone/>
            </a:pPr>
            <a:r>
              <a:rPr lang="zh-CN" altLang="en-US" dirty="0" smtClean="0"/>
              <a:t>   较大</a:t>
            </a:r>
            <a:r>
              <a:rPr lang="zh-CN" altLang="en-US" dirty="0"/>
              <a:t>的奇异值对应的特征向量对于迁移性更具有</a:t>
            </a:r>
            <a:r>
              <a:rPr lang="zh-CN" altLang="en-US" dirty="0" smtClean="0"/>
              <a:t>代表性，充分</a:t>
            </a:r>
            <a:r>
              <a:rPr lang="zh-CN" altLang="en-US" dirty="0"/>
              <a:t>利用这点增强迁移性；</a:t>
            </a:r>
            <a:endParaRPr lang="en-US" altLang="zh-CN" dirty="0" smtClean="0"/>
          </a:p>
          <a:p>
            <a:pPr lvl="2"/>
            <a:endParaRPr lang="en-US" altLang="zh-CN" dirty="0" smtClean="0"/>
          </a:p>
          <a:p>
            <a:pPr lvl="2"/>
            <a:r>
              <a:rPr lang="en-US" altLang="zh-CN" dirty="0"/>
              <a:t>T</a:t>
            </a:r>
            <a:r>
              <a:rPr lang="en-US" altLang="zh-CN" dirty="0" smtClean="0"/>
              <a:t>he </a:t>
            </a:r>
            <a:r>
              <a:rPr lang="en-US" altLang="zh-CN" dirty="0" smtClean="0"/>
              <a:t>eigenvectors corresponding to relatively smaller singular values should also be leveraged to convey richer structures, which are vitally important for discriminability</a:t>
            </a:r>
            <a:r>
              <a:rPr lang="en-US" altLang="zh-CN" dirty="0" smtClean="0"/>
              <a:t>.</a:t>
            </a:r>
          </a:p>
          <a:p>
            <a:pPr marL="914400" lvl="2" indent="0">
              <a:buNone/>
            </a:pPr>
            <a:r>
              <a:rPr lang="zh-CN" altLang="en-US" dirty="0" smtClean="0"/>
              <a:t>   相对</a:t>
            </a:r>
            <a:r>
              <a:rPr lang="zh-CN" altLang="en-US" dirty="0"/>
              <a:t>较小的奇异值对应的特征向量对于可区分性是十分重要的</a:t>
            </a:r>
            <a:r>
              <a:rPr lang="zh-CN" altLang="en-US" dirty="0" smtClean="0"/>
              <a:t>，充分</a:t>
            </a:r>
            <a:r>
              <a:rPr lang="zh-CN" altLang="en-US" dirty="0"/>
              <a:t>利用这点</a:t>
            </a:r>
            <a:r>
              <a:rPr lang="zh-CN" altLang="en-US" dirty="0" smtClean="0"/>
              <a:t>增强</a:t>
            </a:r>
            <a:r>
              <a:rPr lang="zh-CN" altLang="en-US" dirty="0"/>
              <a:t>可区分性。</a:t>
            </a:r>
            <a:endParaRPr lang="en-US" altLang="zh-CN" dirty="0" smtClean="0"/>
          </a:p>
        </p:txBody>
      </p:sp>
    </p:spTree>
    <p:extLst>
      <p:ext uri="{BB962C8B-B14F-4D97-AF65-F5344CB8AC3E}">
        <p14:creationId xmlns:p14="http://schemas.microsoft.com/office/powerpoint/2010/main" val="2945066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936</Words>
  <Application>Microsoft Office PowerPoint</Application>
  <PresentationFormat>宽屏</PresentationFormat>
  <Paragraphs>79</Paragraphs>
  <Slides>15</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Calibri</vt:lpstr>
      <vt:lpstr>Office 主题​​</vt:lpstr>
      <vt:lpstr>Transferability vs. Discriminability</vt:lpstr>
      <vt:lpstr>Problems</vt:lpstr>
      <vt:lpstr>Adversarial Domain Adaptation</vt:lpstr>
      <vt:lpstr>Transferability vs. Discriminability</vt:lpstr>
      <vt:lpstr> Discriminability of Feature Representations</vt:lpstr>
      <vt:lpstr> Discriminability of Feature Representations</vt:lpstr>
      <vt:lpstr> Discriminability of Feature Representations</vt:lpstr>
      <vt:lpstr>Why Worse Discriminability?</vt:lpstr>
      <vt:lpstr>Approach</vt:lpstr>
      <vt:lpstr>Batch Spectral Penalization</vt:lpstr>
      <vt:lpstr>Models with Batch Spectral Penalization</vt:lpstr>
      <vt:lpstr>Experiments</vt:lpstr>
      <vt:lpstr>Experiments</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Transferability vs. Discriminability</dc:title>
  <dc:creator>1036758468@qq.com</dc:creator>
  <cp:lastModifiedBy>1036758468@qq.com</cp:lastModifiedBy>
  <cp:revision>21</cp:revision>
  <dcterms:created xsi:type="dcterms:W3CDTF">2020-11-23T13:35:06Z</dcterms:created>
  <dcterms:modified xsi:type="dcterms:W3CDTF">2020-11-24T17:30:09Z</dcterms:modified>
</cp:coreProperties>
</file>