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9" r:id="rId2"/>
    <p:sldId id="289" r:id="rId3"/>
    <p:sldId id="290" r:id="rId4"/>
    <p:sldId id="300" r:id="rId5"/>
    <p:sldId id="262" r:id="rId6"/>
    <p:sldId id="264" r:id="rId7"/>
    <p:sldId id="292" r:id="rId8"/>
    <p:sldId id="293" r:id="rId9"/>
    <p:sldId id="294" r:id="rId10"/>
    <p:sldId id="295" r:id="rId11"/>
    <p:sldId id="301" r:id="rId12"/>
    <p:sldId id="299" r:id="rId13"/>
    <p:sldId id="275" r:id="rId14"/>
    <p:sldId id="276" r:id="rId15"/>
    <p:sldId id="30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62" autoAdjust="0"/>
  </p:normalViewPr>
  <p:slideViewPr>
    <p:cSldViewPr snapToGrid="0" showGuides="1">
      <p:cViewPr varScale="1">
        <p:scale>
          <a:sx n="130" d="100"/>
          <a:sy n="130" d="100"/>
        </p:scale>
        <p:origin x="660" y="80"/>
      </p:cViewPr>
      <p:guideLst>
        <p:guide pos="416"/>
        <p:guide pos="7242"/>
        <p:guide orient="horz" pos="3928"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E19E1-B7F9-4B56-87E6-2C0922E6D333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7F03E-004B-4F1E-8FDE-837312738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6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53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2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2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57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75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6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8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07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4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5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72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79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2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5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97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4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1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8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9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F03E-004B-4F1E-8FDE-8373127389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9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2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1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30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9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9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8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3C77-BCBE-4F17-AD10-98FD2879217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40BF-668D-415B-97E1-78B59BC2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1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4965" y="496245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>
                <a:solidFill>
                  <a:srgbClr val="222226"/>
                </a:solidFill>
                <a:cs typeface="+mn-ea"/>
                <a:sym typeface="+mn-lt"/>
              </a:rPr>
              <a:t>Domain generalization</a:t>
            </a:r>
            <a:endParaRPr lang="en-US" altLang="zh-CN" b="1" i="0" dirty="0">
              <a:solidFill>
                <a:srgbClr val="222226"/>
              </a:solidFill>
              <a:effectLst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0332" y="1999639"/>
            <a:ext cx="9151336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D4D4D"/>
                </a:solidFill>
                <a:cs typeface="+mn-ea"/>
                <a:sym typeface="+mn-lt"/>
              </a:rPr>
              <a:t>domain generalization</a:t>
            </a:r>
            <a:r>
              <a:rPr lang="zh-CN" altLang="en-US" dirty="0">
                <a:solidFill>
                  <a:srgbClr val="4D4D4D"/>
                </a:solidFill>
                <a:cs typeface="+mn-ea"/>
                <a:sym typeface="+mn-lt"/>
              </a:rPr>
              <a:t>是</a:t>
            </a:r>
            <a:r>
              <a:rPr lang="en-US" altLang="zh-CN" dirty="0">
                <a:solidFill>
                  <a:srgbClr val="4D4D4D"/>
                </a:solidFill>
                <a:cs typeface="+mn-ea"/>
                <a:sym typeface="+mn-lt"/>
              </a:rPr>
              <a:t>domain adaptation</a:t>
            </a:r>
            <a:r>
              <a:rPr lang="zh-CN" altLang="en-US" dirty="0">
                <a:solidFill>
                  <a:srgbClr val="4D4D4D"/>
                </a:solidFill>
                <a:cs typeface="+mn-ea"/>
                <a:sym typeface="+mn-lt"/>
              </a:rPr>
              <a:t>中的一种特殊的技术，其目的是基于</a:t>
            </a:r>
            <a:r>
              <a:rPr lang="en-US" altLang="zh-CN" dirty="0">
                <a:solidFill>
                  <a:srgbClr val="4D4D4D"/>
                </a:solidFill>
                <a:cs typeface="+mn-ea"/>
                <a:sym typeface="+mn-lt"/>
              </a:rPr>
              <a:t>domain adaptation</a:t>
            </a:r>
            <a:r>
              <a:rPr lang="zh-CN" altLang="en-US" dirty="0" smtClean="0">
                <a:solidFill>
                  <a:srgbClr val="4D4D4D"/>
                </a:solidFill>
                <a:cs typeface="+mn-ea"/>
                <a:sym typeface="+mn-lt"/>
              </a:rPr>
              <a:t>技术，学习对于</a:t>
            </a:r>
            <a:r>
              <a:rPr lang="zh-CN" altLang="en-US" dirty="0">
                <a:solidFill>
                  <a:srgbClr val="4D4D4D"/>
                </a:solidFill>
                <a:cs typeface="+mn-ea"/>
                <a:sym typeface="+mn-lt"/>
              </a:rPr>
              <a:t>任何不可见的</a:t>
            </a:r>
            <a:r>
              <a:rPr lang="en-US" altLang="zh-CN" dirty="0">
                <a:solidFill>
                  <a:srgbClr val="4D4D4D"/>
                </a:solidFill>
                <a:cs typeface="+mn-ea"/>
                <a:sym typeface="+mn-lt"/>
              </a:rPr>
              <a:t>target domain</a:t>
            </a:r>
            <a:r>
              <a:rPr lang="zh-CN" altLang="en-US" dirty="0">
                <a:solidFill>
                  <a:srgbClr val="4D4D4D"/>
                </a:solidFill>
                <a:cs typeface="+mn-ea"/>
                <a:sym typeface="+mn-lt"/>
              </a:rPr>
              <a:t>的具有很强鲁棒性的分类器</a:t>
            </a:r>
            <a:r>
              <a:rPr lang="zh-CN" altLang="en-US" dirty="0" smtClean="0">
                <a:solidFill>
                  <a:srgbClr val="4D4D4D"/>
                </a:solidFill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1386" y="4057770"/>
            <a:ext cx="690187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D4D4D"/>
                </a:solidFill>
                <a:cs typeface="+mn-ea"/>
                <a:sym typeface="+mn-lt"/>
              </a:rPr>
              <a:t>1.</a:t>
            </a:r>
            <a:r>
              <a:rPr lang="zh-CN" altLang="en-US" b="1" dirty="0">
                <a:solidFill>
                  <a:srgbClr val="4D4D4D"/>
                </a:solidFill>
                <a:cs typeface="+mn-ea"/>
                <a:sym typeface="+mn-lt"/>
              </a:rPr>
              <a:t>目标域不可见</a:t>
            </a:r>
            <a:endParaRPr lang="en-US" altLang="zh-CN" b="1" dirty="0">
              <a:solidFill>
                <a:srgbClr val="4D4D4D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D4D4D"/>
                </a:solidFill>
                <a:cs typeface="+mn-ea"/>
                <a:sym typeface="+mn-lt"/>
              </a:rPr>
              <a:t>2</a:t>
            </a:r>
            <a:r>
              <a:rPr lang="en-US" altLang="zh-CN" b="1" dirty="0">
                <a:solidFill>
                  <a:srgbClr val="4D4D4D"/>
                </a:solidFill>
                <a:cs typeface="+mn-ea"/>
                <a:sym typeface="+mn-lt"/>
              </a:rPr>
              <a:t>.</a:t>
            </a:r>
            <a:r>
              <a:rPr lang="zh-CN" altLang="en-US" b="1" dirty="0">
                <a:solidFill>
                  <a:srgbClr val="4D4D4D"/>
                </a:solidFill>
                <a:cs typeface="+mn-ea"/>
                <a:sym typeface="+mn-lt"/>
              </a:rPr>
              <a:t>要对任何目标域都起作用</a:t>
            </a:r>
            <a:r>
              <a:rPr lang="zh-CN" altLang="en-US" dirty="0" smtClean="0">
                <a:solidFill>
                  <a:srgbClr val="4D4D4D"/>
                </a:solidFill>
                <a:cs typeface="+mn-ea"/>
                <a:sym typeface="+mn-lt"/>
              </a:rPr>
              <a:t>。</a:t>
            </a:r>
            <a:r>
              <a:rPr lang="en-US" altLang="zh-CN" dirty="0" smtClean="0">
                <a:solidFill>
                  <a:srgbClr val="4D4D4D"/>
                </a:solidFill>
                <a:cs typeface="+mn-ea"/>
                <a:sym typeface="+mn-lt"/>
              </a:rPr>
              <a:t>(</a:t>
            </a:r>
            <a:r>
              <a:rPr lang="zh-CN" altLang="en-US" dirty="0" smtClean="0">
                <a:solidFill>
                  <a:srgbClr val="4D4D4D"/>
                </a:solidFill>
                <a:cs typeface="+mn-ea"/>
                <a:sym typeface="+mn-lt"/>
              </a:rPr>
              <a:t>这里的任何并不是广义上的任何</a:t>
            </a:r>
            <a:r>
              <a:rPr lang="en-US" altLang="zh-CN" dirty="0" smtClean="0">
                <a:solidFill>
                  <a:srgbClr val="4D4D4D"/>
                </a:solidFill>
                <a:cs typeface="+mn-ea"/>
                <a:sym typeface="+mn-lt"/>
              </a:rPr>
              <a:t>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5295" y="429076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cs typeface="+mn-ea"/>
                <a:sym typeface="+mn-lt"/>
              </a:rPr>
              <a:t>目标域不可知</a:t>
            </a:r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63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749" y="380818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3.3. Meta-Learning Single Domain Generalization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49028"/>
            <a:ext cx="5753100" cy="4600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46254" y="513165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meta-train, meta-test and meta-update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254" y="1025045"/>
            <a:ext cx="5272505" cy="5285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254" y="1732773"/>
            <a:ext cx="4218433" cy="44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254" y="2361368"/>
            <a:ext cx="4635183" cy="6465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1802" y="3306428"/>
            <a:ext cx="4591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26390"/>
            <a:ext cx="5668010" cy="8884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3" y="1529398"/>
            <a:ext cx="5524818" cy="8402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21" y="2845753"/>
            <a:ext cx="5858912" cy="105060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00" y="4232275"/>
            <a:ext cx="5740400" cy="5754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" y="5035234"/>
            <a:ext cx="5735320" cy="7823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070" y="720090"/>
            <a:ext cx="4641850" cy="4140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01" y="1361440"/>
            <a:ext cx="4272280" cy="471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6440" y="2076133"/>
            <a:ext cx="3627120" cy="3864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2577" y="2782473"/>
            <a:ext cx="4635183" cy="6465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6945" y="6132830"/>
            <a:ext cx="3508375" cy="4532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7237" y="3597910"/>
            <a:ext cx="3577621" cy="28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0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426" y="390998"/>
            <a:ext cx="9225147" cy="60086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5928" y="246862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5. Experiments</a:t>
            </a:r>
          </a:p>
        </p:txBody>
      </p:sp>
      <p:sp>
        <p:nvSpPr>
          <p:cNvPr id="5" name="矩形 4"/>
          <p:cNvSpPr/>
          <p:nvPr/>
        </p:nvSpPr>
        <p:spPr>
          <a:xfrm>
            <a:off x="4875153" y="471795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Datasets and Settings</a:t>
            </a:r>
          </a:p>
        </p:txBody>
      </p:sp>
    </p:spTree>
    <p:extLst>
      <p:ext uri="{BB962C8B-B14F-4D97-AF65-F5344CB8AC3E}">
        <p14:creationId xmlns:p14="http://schemas.microsoft.com/office/powerpoint/2010/main" val="675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71" y="1047638"/>
            <a:ext cx="9154059" cy="35583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15773" y="319995"/>
            <a:ext cx="2360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Validation of </a:t>
            </a:r>
            <a:r>
              <a:rPr lang="zh-CN" altLang="en-US" dirty="0" smtClean="0">
                <a:cs typeface="+mn-ea"/>
                <a:sym typeface="+mn-lt"/>
              </a:rPr>
              <a:t>Lrelax：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8626" y="549541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使用</a:t>
            </a:r>
            <a:r>
              <a:rPr lang="en-US" altLang="zh-CN" dirty="0" smtClean="0">
                <a:cs typeface="+mn-ea"/>
                <a:sym typeface="+mn-lt"/>
              </a:rPr>
              <a:t>t-SNE</a:t>
            </a:r>
            <a:r>
              <a:rPr lang="zh-CN" altLang="en-US" dirty="0" smtClean="0">
                <a:cs typeface="+mn-ea"/>
                <a:sym typeface="+mn-lt"/>
              </a:rPr>
              <a:t>进行可视化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03" y="4767448"/>
            <a:ext cx="5221247" cy="15149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6727" y="319995"/>
            <a:ext cx="210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5.3. Ablation Study</a:t>
            </a:r>
          </a:p>
        </p:txBody>
      </p:sp>
    </p:spTree>
    <p:extLst>
      <p:ext uri="{BB962C8B-B14F-4D97-AF65-F5344CB8AC3E}">
        <p14:creationId xmlns:p14="http://schemas.microsoft.com/office/powerpoint/2010/main" val="5783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1" y="456211"/>
            <a:ext cx="4396963" cy="29727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90" y="3516763"/>
            <a:ext cx="11344021" cy="31536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282" y="89065"/>
            <a:ext cx="3848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Validation of meta-learning scheme: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196" y="0"/>
            <a:ext cx="3488150" cy="34427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3010" y="20097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0.94%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306" y="5173450"/>
            <a:ext cx="10087739" cy="435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4137" y="1999944"/>
            <a:ext cx="4494578" cy="3862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91695" y="56452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1.37%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27727" y="170403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corruptions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8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77" y="404881"/>
            <a:ext cx="406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cs typeface="+mn-ea"/>
                <a:sym typeface="+mn-lt"/>
              </a:rPr>
              <a:t>Hyper-parameter tuning of K, α, and β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333500"/>
            <a:ext cx="11258550" cy="419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689" y="241056"/>
            <a:ext cx="5858912" cy="105060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759555" y="5912534"/>
            <a:ext cx="10672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number of augmented domains (K), the distance between the source and augmented domain in the </a:t>
            </a:r>
            <a:r>
              <a:rPr lang="en-US" altLang="zh-CN" dirty="0" smtClean="0"/>
              <a:t>embedding space </a:t>
            </a:r>
            <a:r>
              <a:rPr lang="en-US" altLang="zh-CN" dirty="0"/>
              <a:t>(α), and the deviation between the source and augmented domain (β)</a:t>
            </a:r>
          </a:p>
        </p:txBody>
      </p:sp>
    </p:spTree>
    <p:extLst>
      <p:ext uri="{BB962C8B-B14F-4D97-AF65-F5344CB8AC3E}">
        <p14:creationId xmlns:p14="http://schemas.microsoft.com/office/powerpoint/2010/main" val="361389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672" y="449745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5.4 </a:t>
            </a:r>
            <a:r>
              <a:rPr lang="zh-CN" altLang="en-US" dirty="0" smtClean="0">
                <a:cs typeface="+mn-ea"/>
                <a:sym typeface="+mn-lt"/>
              </a:rPr>
              <a:t>Evaluation </a:t>
            </a:r>
            <a:r>
              <a:rPr lang="zh-CN" altLang="en-US" dirty="0">
                <a:cs typeface="+mn-ea"/>
                <a:sym typeface="+mn-lt"/>
              </a:rPr>
              <a:t>of Single Domain Generalization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8" y="1584348"/>
            <a:ext cx="6221601" cy="41264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082" y="2720191"/>
            <a:ext cx="4638675" cy="1914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08279" y="889438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Comparison on Digits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452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958758"/>
            <a:ext cx="4762500" cy="19907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3875" y="659368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Comparison on CIFAR-10-C: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90" y="3126070"/>
            <a:ext cx="11344021" cy="31536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1615" y="4801822"/>
            <a:ext cx="479204" cy="224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37834" y="4792858"/>
            <a:ext cx="479204" cy="224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97968" y="5013715"/>
            <a:ext cx="479204" cy="224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4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061" y="279753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Comparison on SYTHIA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82" y="541773"/>
            <a:ext cx="9696450" cy="3067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5" y="3569073"/>
            <a:ext cx="4705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7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231" y="385631"/>
            <a:ext cx="496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5.5 </a:t>
            </a:r>
            <a:r>
              <a:rPr lang="zh-CN" altLang="en-US" dirty="0" smtClean="0">
                <a:cs typeface="+mn-ea"/>
                <a:sym typeface="+mn-lt"/>
              </a:rPr>
              <a:t>Evaluation </a:t>
            </a:r>
            <a:r>
              <a:rPr lang="zh-CN" altLang="en-US" dirty="0">
                <a:cs typeface="+mn-ea"/>
                <a:sym typeface="+mn-lt"/>
              </a:rPr>
              <a:t>of Few-Shot Domain Adaptation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8" y="1028700"/>
            <a:ext cx="58769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02" y="214313"/>
            <a:ext cx="9635597" cy="20058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4525" y="94563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CVPR 2020</a:t>
            </a:r>
            <a:endParaRPr lang="zh-CN" altLang="en-US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2560934"/>
            <a:ext cx="960120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cs typeface="+mn-ea"/>
                <a:sym typeface="+mn-lt"/>
              </a:rPr>
              <a:t>a model aims </a:t>
            </a:r>
            <a:r>
              <a:rPr lang="en-US" altLang="zh-CN" dirty="0">
                <a:cs typeface="+mn-ea"/>
                <a:sym typeface="+mn-lt"/>
              </a:rPr>
              <a:t>to perform well 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on many unseen domains </a:t>
            </a:r>
            <a:r>
              <a:rPr lang="en-US" altLang="zh-CN" dirty="0">
                <a:cs typeface="+mn-ea"/>
                <a:sym typeface="+mn-lt"/>
              </a:rPr>
              <a:t>while there is only one single domain available for training.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2333" y="3579968"/>
            <a:ext cx="929640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cs typeface="+mn-ea"/>
                <a:sym typeface="+mn-lt"/>
              </a:rPr>
              <a:t>Method: </a:t>
            </a:r>
            <a:r>
              <a:rPr lang="en-US" altLang="zh-CN" dirty="0">
                <a:cs typeface="+mn-ea"/>
                <a:sym typeface="+mn-lt"/>
              </a:rPr>
              <a:t>adversarial domain augmentation to solve this Out-of-Distribution (OOD) generalization problem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7733" y="4689101"/>
            <a:ext cx="92964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cs typeface="+mn-ea"/>
                <a:sym typeface="+mn-lt"/>
              </a:rPr>
              <a:t>Key idea: </a:t>
            </a:r>
            <a:r>
              <a:rPr lang="en-US" altLang="zh-CN" dirty="0" smtClean="0">
                <a:cs typeface="+mn-ea"/>
                <a:sym typeface="+mn-lt"/>
              </a:rPr>
              <a:t>leverage </a:t>
            </a:r>
            <a:r>
              <a:rPr lang="en-US" altLang="zh-CN" dirty="0">
                <a:cs typeface="+mn-ea"/>
                <a:sym typeface="+mn-lt"/>
              </a:rPr>
              <a:t>adversarial training to create “</a:t>
            </a:r>
            <a:r>
              <a:rPr lang="en-US" altLang="zh-CN" dirty="0" err="1" smtClean="0">
                <a:cs typeface="+mn-ea"/>
                <a:sym typeface="+mn-lt"/>
              </a:rPr>
              <a:t>fictitious”yet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“challenging” </a:t>
            </a:r>
            <a:r>
              <a:rPr lang="en-US" altLang="zh-CN" dirty="0" smtClean="0">
                <a:cs typeface="+mn-ea"/>
                <a:sym typeface="+mn-lt"/>
              </a:rPr>
              <a:t>populations.  cast </a:t>
            </a:r>
            <a:r>
              <a:rPr lang="en-US" altLang="zh-CN" dirty="0">
                <a:cs typeface="+mn-ea"/>
                <a:sym typeface="+mn-lt"/>
              </a:rPr>
              <a:t>the </a:t>
            </a:r>
            <a:r>
              <a:rPr lang="en-US" altLang="zh-CN" dirty="0" smtClean="0">
                <a:cs typeface="+mn-ea"/>
                <a:sym typeface="+mn-lt"/>
              </a:rPr>
              <a:t>model training </a:t>
            </a:r>
            <a:r>
              <a:rPr lang="en-US" altLang="zh-CN" dirty="0">
                <a:cs typeface="+mn-ea"/>
                <a:sym typeface="+mn-lt"/>
              </a:rPr>
              <a:t>in a meta-learning scheme and use a </a:t>
            </a:r>
            <a:r>
              <a:rPr lang="en-US" altLang="zh-CN" dirty="0" smtClean="0">
                <a:cs typeface="+mn-ea"/>
                <a:sym typeface="+mn-lt"/>
              </a:rPr>
              <a:t>Wasserstein Auto-Encoder </a:t>
            </a:r>
            <a:r>
              <a:rPr lang="en-US" altLang="zh-CN" dirty="0">
                <a:cs typeface="+mn-ea"/>
                <a:sym typeface="+mn-lt"/>
              </a:rPr>
              <a:t>(WAE) to relax the widely used </a:t>
            </a:r>
            <a:r>
              <a:rPr lang="en-US" altLang="zh-CN" dirty="0" smtClean="0">
                <a:cs typeface="+mn-ea"/>
                <a:sym typeface="+mn-lt"/>
              </a:rPr>
              <a:t>worst-case constraint</a:t>
            </a:r>
            <a:r>
              <a:rPr lang="en-US" altLang="zh-CN" dirty="0">
                <a:cs typeface="+mn-ea"/>
                <a:sym typeface="+mn-lt"/>
              </a:rPr>
              <a:t>.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62792" y="648866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0abstract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34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818" y="42413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6 </a:t>
            </a:r>
            <a:r>
              <a:rPr lang="zh-CN" altLang="en-US" dirty="0" smtClean="0">
                <a:cs typeface="+mn-ea"/>
                <a:sym typeface="+mn-lt"/>
              </a:rPr>
              <a:t>Conclusion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5698" y="1444846"/>
            <a:ext cx="10400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Meta-Learning based </a:t>
            </a:r>
            <a:r>
              <a:rPr lang="en-US" altLang="zh-CN" dirty="0" smtClean="0">
                <a:cs typeface="+mn-ea"/>
                <a:sym typeface="+mn-lt"/>
              </a:rPr>
              <a:t>Adversarial </a:t>
            </a:r>
            <a:r>
              <a:rPr lang="en-US" altLang="zh-CN" dirty="0">
                <a:cs typeface="+mn-ea"/>
                <a:sym typeface="+mn-lt"/>
              </a:rPr>
              <a:t>Domain Augmentation (M-ADA) to address the </a:t>
            </a:r>
            <a:r>
              <a:rPr lang="en-US" altLang="zh-CN" dirty="0" smtClean="0">
                <a:cs typeface="+mn-ea"/>
                <a:sym typeface="+mn-lt"/>
              </a:rPr>
              <a:t>problem </a:t>
            </a:r>
            <a:r>
              <a:rPr lang="en-US" altLang="zh-CN" dirty="0">
                <a:cs typeface="+mn-ea"/>
                <a:sym typeface="+mn-lt"/>
              </a:rPr>
              <a:t>of single domain generalization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200" y="2690336"/>
            <a:ext cx="9753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The core idea is </a:t>
            </a:r>
            <a:r>
              <a:rPr lang="zh-CN" altLang="en-US" dirty="0" smtClean="0">
                <a:cs typeface="+mn-ea"/>
                <a:sym typeface="+mn-lt"/>
              </a:rPr>
              <a:t>to use </a:t>
            </a:r>
            <a:r>
              <a:rPr lang="zh-CN" altLang="en-US" dirty="0">
                <a:cs typeface="+mn-ea"/>
                <a:sym typeface="+mn-lt"/>
              </a:rPr>
              <a:t>a meta-learning based scheme for efficiently </a:t>
            </a:r>
            <a:r>
              <a:rPr lang="zh-CN" altLang="en-US" dirty="0" smtClean="0">
                <a:cs typeface="+mn-ea"/>
                <a:sym typeface="+mn-lt"/>
              </a:rPr>
              <a:t>organizing the </a:t>
            </a:r>
            <a:r>
              <a:rPr lang="zh-CN" altLang="en-US" dirty="0">
                <a:cs typeface="+mn-ea"/>
                <a:sym typeface="+mn-lt"/>
              </a:rPr>
              <a:t>training of augmented “fictitious” domains, which </a:t>
            </a:r>
            <a:r>
              <a:rPr lang="zh-CN" altLang="en-US" dirty="0" smtClean="0">
                <a:cs typeface="+mn-ea"/>
                <a:sym typeface="+mn-lt"/>
              </a:rPr>
              <a:t>are OOD </a:t>
            </a:r>
            <a:r>
              <a:rPr lang="zh-CN" altLang="en-US" dirty="0">
                <a:cs typeface="+mn-ea"/>
                <a:sym typeface="+mn-lt"/>
              </a:rPr>
              <a:t>from source domain and created by adversarial </a:t>
            </a:r>
            <a:r>
              <a:rPr lang="zh-CN" altLang="en-US" dirty="0" smtClean="0">
                <a:cs typeface="+mn-ea"/>
                <a:sym typeface="+mn-lt"/>
              </a:rPr>
              <a:t>training。</a:t>
            </a:r>
            <a:r>
              <a:rPr lang="en-US" altLang="zh-CN" dirty="0" smtClean="0">
                <a:cs typeface="+mn-ea"/>
                <a:sym typeface="+mn-lt"/>
              </a:rPr>
              <a:t>In </a:t>
            </a:r>
            <a:r>
              <a:rPr lang="en-US" altLang="zh-CN" dirty="0">
                <a:cs typeface="+mn-ea"/>
                <a:sym typeface="+mn-lt"/>
              </a:rPr>
              <a:t>the future, we expect to further extend our work </a:t>
            </a:r>
            <a:r>
              <a:rPr lang="en-US" altLang="zh-CN" dirty="0" smtClean="0">
                <a:cs typeface="+mn-ea"/>
                <a:sym typeface="+mn-lt"/>
              </a:rPr>
              <a:t>to address 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regression problems</a:t>
            </a:r>
            <a:r>
              <a:rPr lang="en-US" altLang="zh-CN" dirty="0">
                <a:cs typeface="+mn-ea"/>
                <a:sym typeface="+mn-lt"/>
              </a:rPr>
              <a:t>, or 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knowledge transferring 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lt"/>
              </a:rPr>
              <a:t>in multimodal 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learning</a:t>
            </a:r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12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1971675"/>
            <a:ext cx="12353925" cy="2914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0400" y="424132"/>
            <a:ext cx="359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Appendix A. Experimental Details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39643" y="481883"/>
            <a:ext cx="14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Task models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842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879" y="568511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Appendix B. Additional Experimental Results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354" y="1367408"/>
            <a:ext cx="378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cs typeface="+mn-ea"/>
                <a:sym typeface="+mn-lt"/>
              </a:rPr>
              <a:t>Validation of meta-learning scheme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2129189"/>
            <a:ext cx="11398668" cy="34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85" y="558886"/>
            <a:ext cx="3309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Comparison of Different </a:t>
            </a:r>
            <a:r>
              <a:rPr lang="en-US" altLang="zh-CN" dirty="0" err="1">
                <a:cs typeface="+mn-ea"/>
                <a:sym typeface="+mn-lt"/>
              </a:rPr>
              <a:t>Lrelax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8470" y="1681296"/>
            <a:ext cx="963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Wasserstein metric to measure the </a:t>
            </a:r>
            <a:r>
              <a:rPr lang="zh-CN" altLang="en-US" dirty="0" smtClean="0">
                <a:cs typeface="+mn-ea"/>
                <a:sym typeface="+mn-lt"/>
              </a:rPr>
              <a:t>distribution </a:t>
            </a:r>
            <a:r>
              <a:rPr lang="zh-CN" altLang="en-US" dirty="0">
                <a:cs typeface="+mn-ea"/>
                <a:sym typeface="+mn-lt"/>
              </a:rPr>
              <a:t>distance between the input and reconstruction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358591"/>
            <a:ext cx="5591175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87" y="2838449"/>
            <a:ext cx="5791200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640" y="4883767"/>
            <a:ext cx="5876925" cy="1171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72675" y="390935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relaxation effect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7" y="1028700"/>
            <a:ext cx="11311127" cy="32607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33100" y="317653"/>
            <a:ext cx="2925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domain discrepancy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6750" y="4730479"/>
            <a:ext cx="1085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Different from domain adaptation, domain </a:t>
            </a:r>
            <a:r>
              <a:rPr lang="en-US" altLang="zh-CN" dirty="0" smtClean="0">
                <a:cs typeface="+mn-ea"/>
                <a:sym typeface="+mn-lt"/>
              </a:rPr>
              <a:t>generalization </a:t>
            </a:r>
            <a:r>
              <a:rPr lang="en-US" altLang="zh-CN" dirty="0">
                <a:cs typeface="+mn-ea"/>
                <a:sym typeface="+mn-lt"/>
              </a:rPr>
              <a:t>aims to learn from multiple source domains </a:t>
            </a:r>
            <a:r>
              <a:rPr lang="en-US" altLang="zh-CN" b="1" dirty="0" smtClean="0">
                <a:solidFill>
                  <a:srgbClr val="FF0000"/>
                </a:solidFill>
                <a:cs typeface="+mn-ea"/>
                <a:sym typeface="+mn-lt"/>
              </a:rPr>
              <a:t>without any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access to target domains.</a:t>
            </a:r>
            <a:endParaRPr lang="zh-CN" altLang="en-US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65328" y="648866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1Instruction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48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326390"/>
            <a:ext cx="5668010" cy="8884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3" y="1529398"/>
            <a:ext cx="5524818" cy="8402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21" y="2845753"/>
            <a:ext cx="5858912" cy="105060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00" y="4232275"/>
            <a:ext cx="5740400" cy="5754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" y="5035234"/>
            <a:ext cx="5735320" cy="7823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070" y="720090"/>
            <a:ext cx="4641850" cy="4140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01" y="1361440"/>
            <a:ext cx="4272280" cy="471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6440" y="2076133"/>
            <a:ext cx="3627120" cy="3864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2577" y="2782473"/>
            <a:ext cx="4635183" cy="6465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6945" y="6132830"/>
            <a:ext cx="3508375" cy="4532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7237" y="3597910"/>
            <a:ext cx="3577621" cy="28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" y="2126192"/>
            <a:ext cx="12079438" cy="26056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62055" y="659368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a Model-Agnostic Meta-Learning (MAML) </a:t>
            </a:r>
          </a:p>
        </p:txBody>
      </p:sp>
      <p:sp>
        <p:nvSpPr>
          <p:cNvPr id="5" name="矩形 4"/>
          <p:cNvSpPr/>
          <p:nvPr/>
        </p:nvSpPr>
        <p:spPr>
          <a:xfrm>
            <a:off x="10385543" y="6365906"/>
            <a:ext cx="170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2Related Work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0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8415" y="638692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3Method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0100" y="590095"/>
            <a:ext cx="8071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cs typeface="+mn-ea"/>
                <a:sym typeface="+mn-lt"/>
              </a:rPr>
              <a:t>A </a:t>
            </a:r>
            <a:r>
              <a:rPr lang="en-US" altLang="zh-CN" sz="1200" dirty="0">
                <a:cs typeface="+mn-ea"/>
                <a:sym typeface="+mn-lt"/>
              </a:rPr>
              <a:t>model is trained on only one source domain S but is expected to generalize well on many unseen target domains T 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3" y="1824788"/>
            <a:ext cx="4699025" cy="7499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1333" y="3078346"/>
            <a:ext cx="688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D is a similarity metric to measure the domain </a:t>
            </a:r>
            <a:r>
              <a:rPr lang="zh-CN" altLang="en-US" dirty="0" smtClean="0">
                <a:cs typeface="+mn-ea"/>
                <a:sym typeface="+mn-lt"/>
              </a:rPr>
              <a:t>distance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1332" y="3722705"/>
            <a:ext cx="6485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ρ denotes the largest domain discrepancy </a:t>
            </a:r>
            <a:r>
              <a:rPr lang="zh-CN" altLang="en-US" dirty="0" smtClean="0">
                <a:cs typeface="+mn-ea"/>
                <a:sym typeface="+mn-lt"/>
              </a:rPr>
              <a:t>between S </a:t>
            </a:r>
            <a:r>
              <a:rPr lang="zh-CN" altLang="en-US" dirty="0">
                <a:cs typeface="+mn-ea"/>
                <a:sym typeface="+mn-lt"/>
              </a:rPr>
              <a:t>and T</a:t>
            </a:r>
          </a:p>
        </p:txBody>
      </p:sp>
      <p:sp>
        <p:nvSpPr>
          <p:cNvPr id="8" name="矩形 7"/>
          <p:cNvSpPr/>
          <p:nvPr/>
        </p:nvSpPr>
        <p:spPr>
          <a:xfrm>
            <a:off x="761333" y="4523473"/>
            <a:ext cx="1012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θ are model parameters that are optimized </a:t>
            </a:r>
            <a:r>
              <a:rPr lang="zh-CN" altLang="en-US" dirty="0" smtClean="0">
                <a:cs typeface="+mn-ea"/>
                <a:sym typeface="+mn-lt"/>
              </a:rPr>
              <a:t>according </a:t>
            </a:r>
            <a:r>
              <a:rPr lang="zh-CN" altLang="en-US" dirty="0">
                <a:cs typeface="+mn-ea"/>
                <a:sym typeface="+mn-lt"/>
              </a:rPr>
              <a:t>to a task-specific objective function Ltask</a:t>
            </a:r>
          </a:p>
        </p:txBody>
      </p:sp>
      <p:sp>
        <p:nvSpPr>
          <p:cNvPr id="10" name="矩形 9"/>
          <p:cNvSpPr/>
          <p:nvPr/>
        </p:nvSpPr>
        <p:spPr>
          <a:xfrm>
            <a:off x="4327508" y="5764768"/>
            <a:ext cx="7294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Meta-Learning based Adversarial 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lt"/>
              </a:rPr>
              <a:t>Domain Augmentation </a:t>
            </a:r>
            <a:r>
              <a:rPr lang="en-US" altLang="zh-CN" b="1" dirty="0">
                <a:solidFill>
                  <a:srgbClr val="C00000"/>
                </a:solidFill>
                <a:cs typeface="+mn-ea"/>
                <a:sym typeface="+mn-lt"/>
              </a:rPr>
              <a:t>(M-ADA)</a:t>
            </a:r>
            <a:endParaRPr lang="zh-CN" altLang="en-US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5213" y="1403502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worst-case problem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885" y="3153661"/>
            <a:ext cx="4611015" cy="7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8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8415" y="638692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3Method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21" y="1455821"/>
            <a:ext cx="5699279" cy="40666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517105" y="1644134"/>
            <a:ext cx="399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3.1</a:t>
            </a:r>
            <a:r>
              <a:rPr lang="zh-CN" altLang="en-US" dirty="0" smtClean="0">
                <a:cs typeface="+mn-ea"/>
                <a:sym typeface="+mn-lt"/>
              </a:rPr>
              <a:t>Adversarial </a:t>
            </a:r>
            <a:r>
              <a:rPr lang="zh-CN" altLang="en-US" dirty="0">
                <a:cs typeface="+mn-ea"/>
                <a:sym typeface="+mn-lt"/>
              </a:rPr>
              <a:t>Domain Augmentation</a:t>
            </a:r>
          </a:p>
        </p:txBody>
      </p:sp>
      <p:sp>
        <p:nvSpPr>
          <p:cNvPr id="9" name="矩形 8"/>
          <p:cNvSpPr/>
          <p:nvPr/>
        </p:nvSpPr>
        <p:spPr>
          <a:xfrm>
            <a:off x="6517105" y="3256365"/>
            <a:ext cx="5254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3.2Relaxation of Wasserstein Distance Constraint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7105" y="4868597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3.3. Meta-Learning Single Domain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50093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" y="706120"/>
            <a:ext cx="6743700" cy="1066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2580" y="2208014"/>
            <a:ext cx="510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smtClean="0">
                <a:cs typeface="+mn-ea"/>
                <a:sym typeface="+mn-lt"/>
              </a:rPr>
              <a:t>Ltask is </a:t>
            </a:r>
            <a:r>
              <a:rPr lang="en-US" altLang="zh-CN" dirty="0">
                <a:cs typeface="+mn-ea"/>
                <a:sym typeface="+mn-lt"/>
              </a:rPr>
              <a:t>the classification </a:t>
            </a:r>
            <a:r>
              <a:rPr lang="en-US" altLang="zh-CN" dirty="0" smtClean="0">
                <a:cs typeface="+mn-ea"/>
                <a:sym typeface="+mn-lt"/>
              </a:rPr>
              <a:t>loss</a:t>
            </a:r>
            <a:r>
              <a:rPr lang="zh-CN" altLang="en-US" dirty="0" smtClean="0">
                <a:cs typeface="+mn-ea"/>
                <a:sym typeface="+mn-lt"/>
              </a:rPr>
              <a:t>：交叉熵分类损失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414" y="0"/>
            <a:ext cx="4877051" cy="34799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2580" y="272424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Lconst is </a:t>
            </a:r>
            <a:r>
              <a:rPr lang="zh-CN" altLang="en-US" dirty="0">
                <a:cs typeface="+mn-ea"/>
                <a:sym typeface="+mn-lt"/>
              </a:rPr>
              <a:t>the worst-case guarantee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274" y="3240470"/>
            <a:ext cx="3765868" cy="5342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2580" y="3921579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Lrelax</a:t>
            </a:r>
            <a:r>
              <a:rPr lang="en-US" altLang="zh-CN" dirty="0" smtClean="0">
                <a:cs typeface="+mn-ea"/>
                <a:sym typeface="+mn-lt"/>
              </a:rPr>
              <a:t> guarantees </a:t>
            </a:r>
            <a:r>
              <a:rPr lang="en-US" altLang="zh-CN" dirty="0">
                <a:cs typeface="+mn-ea"/>
                <a:sym typeface="+mn-lt"/>
              </a:rPr>
              <a:t>large domain transportation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3880" y="3868488"/>
            <a:ext cx="6548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α and β are </a:t>
            </a:r>
            <a:r>
              <a:rPr lang="en-US" altLang="zh-CN" dirty="0" smtClean="0">
                <a:cs typeface="+mn-ea"/>
                <a:sym typeface="+mn-lt"/>
              </a:rPr>
              <a:t>two hyper-parameter </a:t>
            </a:r>
            <a:r>
              <a:rPr lang="en-US" altLang="zh-CN" dirty="0">
                <a:cs typeface="+mn-ea"/>
                <a:sym typeface="+mn-lt"/>
              </a:rPr>
              <a:t>to balance </a:t>
            </a:r>
            <a:r>
              <a:rPr lang="en-US" altLang="zh-CN" dirty="0" err="1">
                <a:cs typeface="+mn-ea"/>
                <a:sym typeface="+mn-lt"/>
              </a:rPr>
              <a:t>Lconstand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Lrelax</a:t>
            </a:r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912" y="151949"/>
            <a:ext cx="5056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cs typeface="+mn-ea"/>
                <a:sym typeface="+mn-lt"/>
              </a:rPr>
              <a:t>3.1 Adversarial Domain Augmentation</a:t>
            </a:r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18415" y="638692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3Method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5" y="4687051"/>
            <a:ext cx="5402680" cy="5189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277" y="4759743"/>
            <a:ext cx="3848100" cy="4667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434013"/>
            <a:ext cx="7629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47" y="1783414"/>
            <a:ext cx="5790866" cy="21917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9931" y="332692"/>
            <a:ext cx="538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3.2. Relaxation of Wasserstein Distance Constraint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19" y="2049589"/>
            <a:ext cx="5363963" cy="30610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28003" y="5988524"/>
            <a:ext cx="5935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Wasserstein Auto-</a:t>
            </a:r>
            <a:r>
              <a:rPr lang="zh-CN" altLang="en-US" dirty="0" smtClean="0">
                <a:cs typeface="+mn-ea"/>
                <a:sym typeface="+mn-lt"/>
              </a:rPr>
              <a:t>Encoders (</a:t>
            </a:r>
            <a:r>
              <a:rPr lang="zh-CN" altLang="en-US" dirty="0">
                <a:cs typeface="+mn-ea"/>
                <a:sym typeface="+mn-lt"/>
              </a:rPr>
              <a:t>WAEs) </a:t>
            </a:r>
            <a:r>
              <a:rPr lang="zh-CN" altLang="en-US" dirty="0" smtClean="0">
                <a:cs typeface="+mn-ea"/>
                <a:sym typeface="+mn-lt"/>
              </a:rPr>
              <a:t>to </a:t>
            </a:r>
            <a:r>
              <a:rPr lang="zh-CN" altLang="en-US" dirty="0">
                <a:cs typeface="+mn-ea"/>
                <a:sym typeface="+mn-lt"/>
              </a:rPr>
              <a:t>implement Lrelax</a:t>
            </a:r>
          </a:p>
        </p:txBody>
      </p:sp>
      <p:sp>
        <p:nvSpPr>
          <p:cNvPr id="8" name="矩形 7"/>
          <p:cNvSpPr/>
          <p:nvPr/>
        </p:nvSpPr>
        <p:spPr>
          <a:xfrm>
            <a:off x="6144126" y="4550271"/>
            <a:ext cx="5301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V consists of an encoder Q(</a:t>
            </a:r>
            <a:r>
              <a:rPr lang="en-US" altLang="zh-CN" dirty="0" err="1">
                <a:cs typeface="+mn-ea"/>
                <a:sym typeface="+mn-lt"/>
              </a:rPr>
              <a:t>e|x</a:t>
            </a:r>
            <a:r>
              <a:rPr lang="en-US" altLang="zh-CN" dirty="0">
                <a:cs typeface="+mn-ea"/>
                <a:sym typeface="+mn-lt"/>
              </a:rPr>
              <a:t>) </a:t>
            </a:r>
            <a:r>
              <a:rPr lang="en-US" altLang="zh-CN" dirty="0" smtClean="0">
                <a:cs typeface="+mn-ea"/>
                <a:sym typeface="+mn-lt"/>
              </a:rPr>
              <a:t>and a </a:t>
            </a:r>
            <a:r>
              <a:rPr lang="en-US" altLang="zh-CN" dirty="0">
                <a:cs typeface="+mn-ea"/>
                <a:sym typeface="+mn-lt"/>
              </a:rPr>
              <a:t>decoder G(</a:t>
            </a:r>
            <a:r>
              <a:rPr lang="en-US" altLang="zh-CN" dirty="0" err="1">
                <a:cs typeface="+mn-ea"/>
                <a:sym typeface="+mn-lt"/>
              </a:rPr>
              <a:t>x|e</a:t>
            </a:r>
            <a:r>
              <a:rPr lang="en-US" altLang="zh-CN" dirty="0">
                <a:cs typeface="+mn-ea"/>
                <a:sym typeface="+mn-lt"/>
              </a:rPr>
              <a:t>) where x and e denote inputs and </a:t>
            </a:r>
            <a:r>
              <a:rPr lang="en-US" altLang="zh-CN" dirty="0" smtClean="0">
                <a:cs typeface="+mn-ea"/>
                <a:sym typeface="+mn-lt"/>
              </a:rPr>
              <a:t>bottleneck </a:t>
            </a:r>
            <a:r>
              <a:rPr lang="en-US" altLang="zh-CN" dirty="0">
                <a:cs typeface="+mn-ea"/>
                <a:sym typeface="+mn-lt"/>
              </a:rPr>
              <a:t>embedding, respectively.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6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xfxat4a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宽屏</PresentationFormat>
  <Paragraphs>84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2020-11-16T10:09:07Z</dcterms:created>
  <dcterms:modified xsi:type="dcterms:W3CDTF">2020-11-16T10:09:36Z</dcterms:modified>
</cp:coreProperties>
</file>