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44E0E-A7F2-B34D-AFAC-31C76DA5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061C2-EB16-D447-A748-D46F924F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939C3-3216-E443-98A4-D73FB9A9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2BC9F-E4BC-EE47-8CC3-FD69C11E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52200-46F8-A14C-9968-0BEFF761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0896C-74AC-F440-B686-0EDDD5E6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5552F-A141-5246-8814-A27896189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619E-A3B6-6A42-A22F-9C4377D3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B4F6E-5FE3-524D-88FF-57E5CD84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8A723-C2D5-F74B-A103-EAB856C7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99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2653D5-37C3-7A44-B9C1-5D027E53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B3CC8-27F4-594C-A2FB-2E9B42EFE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DE775-9976-664C-9D25-288D42FB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F7A09-C8EA-2C42-97A5-49242FFB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ED0ED-8E98-1744-BAB1-A5DAC5EE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01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98F50-B29F-1E4D-9AD0-E4F3E19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001C5-5E23-554F-9E80-7E80E3C2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CCD77-661D-F34A-B0D8-4547DDC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3FC4D-E684-034D-9F26-542E3C92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FF123-7172-A94D-84F6-D0F613FA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38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ECC9C-2D6E-8E40-8F8E-DBB2F9F2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BD1CF-D223-4747-8543-DFADA0D8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74E55-AFDD-B547-B767-16204354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90D44-01AE-D14F-AFA9-166F069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1A391-CB30-284E-8228-69D77C00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52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C830-F0F4-3741-8415-8E6B790C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C605-4266-4349-90F6-E9126D53E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AE1BB-1344-1B4E-AAF5-31359D4B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B75E3-F46B-864D-9B4F-777A85CF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F8422-A04A-764B-864E-4ABFC235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C0572-AC04-E245-B843-DEBAAD6F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6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69214-E5F9-0542-A25A-6B18EF8F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57AE2-B811-FD46-B15D-BC2C366A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3A650-27C7-9F43-B159-A5CD47DE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7FCC4B-E79E-BA45-97F4-AAFF911A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450A17-4C37-3C42-B761-D28409E8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2BCD0-9030-5D43-AF4B-2E96D57B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854F5-D362-8F49-ABC8-70722567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4B042-1E85-6B42-BA1B-526DBBBC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42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8257-94BB-0540-A1A6-5BDF70E0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D58715-7261-9847-B8D9-E11AE617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4BF69-0FCE-F34E-8920-22DB89BE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04107-4E24-E64A-B73A-F128AA21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3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C1A41-48AB-4744-B1F5-E52A5DD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8B4B8-8C77-F84D-B2C7-7F17950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02F0A-7A41-CF4E-869C-2417F25E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05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A7CD-309C-A045-859E-B67C1583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CBCD6-5E28-C540-8323-3DE1AC4D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EBAF6-12C7-974B-98BF-4DCD7BD0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F6737-05D0-2D43-A3AA-0DA2D9A8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C05E6-E2DB-C644-9858-AF924DDA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8ABF2-8D80-BD46-A37A-9EAA37C3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9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5572-045F-A448-BD6D-07E0F8C4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FC149D-3232-124A-87A8-0F0154183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5A19D-5632-BA41-A269-F683A15D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D77CF-15EF-7647-8810-62310A81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4F058-6F96-D544-A6E3-907E35B3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DB861-8B6C-3143-9EF4-F61A79DE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00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CBAACB-0285-0642-87FB-18C92F60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EC2F9-B45C-544E-83A7-2706560B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C1709-C548-D14F-9349-41E1BF2A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4904-DA40-9245-8B6E-8967BFF7A4EC}" type="datetimeFigureOut">
              <a:rPr kumimoji="1" lang="zh-CN" altLang="en-US" smtClean="0"/>
              <a:t>2020/11/19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9AFC6-9E0E-B846-BA3A-14888DDEA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B1523-97A6-1442-8C07-548B62F76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D309-AF5E-174C-A03C-47F6CEF5A3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94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F81A0-3F3A-EF4C-BB1D-2D1E2AB59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Decoupling Representation and Classifier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E6A3-E073-2F47-9332-900BC546D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李晓宇</a:t>
            </a:r>
            <a:endParaRPr kumimoji="1" lang="en-US" altLang="zh-CN" dirty="0"/>
          </a:p>
          <a:p>
            <a:r>
              <a:rPr kumimoji="1" lang="en-US" altLang="zh-CN" dirty="0"/>
              <a:t>2020.11.19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1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C51F-4925-9A4D-84A3-F34DE8F3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00809-B409-3344-8EAD-7ACF2AAC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4A1B63-3CB8-CD49-BABF-AF9046D5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753394"/>
            <a:ext cx="11061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CED6F-64ED-4848-859D-F84EFE40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1D265-B3CD-6B46-8F18-AEDA6817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5F81D-9DCC-764B-8E4D-F81A4066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1" y="2191692"/>
            <a:ext cx="6379411" cy="3154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5F9C02-CD98-2848-9751-069EA364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97" y="56357"/>
            <a:ext cx="5283200" cy="3403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0415E-2106-3947-9605-4D496A51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92" y="3331802"/>
            <a:ext cx="4741610" cy="31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94278-E6DD-894E-A86F-A2A84C9E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Decoupling Representation and Classifier for Noisy Label Learning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01207-DC17-E942-A4BD-42F2371E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1790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78266B-9B36-EE4C-A2FC-9020B99C1D7D}"/>
              </a:ext>
            </a:extLst>
          </p:cNvPr>
          <p:cNvSpPr/>
          <p:nvPr/>
        </p:nvSpPr>
        <p:spPr>
          <a:xfrm>
            <a:off x="240632" y="4899519"/>
            <a:ext cx="111131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We first train the whole </a:t>
            </a:r>
            <a:r>
              <a:rPr lang="en" altLang="zh-CN" dirty="0" err="1"/>
              <a:t>ConvNet</a:t>
            </a:r>
            <a:r>
              <a:rPr lang="en" altLang="zh-CN" dirty="0"/>
              <a:t> with clean labels (see the curve </a:t>
            </a:r>
            <a:r>
              <a:rPr lang="en" altLang="zh-CN" dirty="0">
                <a:highlight>
                  <a:srgbClr val="FFFF00"/>
                </a:highlight>
              </a:rPr>
              <a:t>train on clean labels</a:t>
            </a:r>
            <a:r>
              <a:rPr lang="en" altLang="zh-CN" dirty="0"/>
              <a:t>). </a:t>
            </a:r>
          </a:p>
          <a:p>
            <a:r>
              <a:rPr lang="en" altLang="zh-CN" dirty="0"/>
              <a:t>We retrain the representation with noisy labels while fixed the classifier inherited from the ground-truth model (i.e., </a:t>
            </a:r>
            <a:r>
              <a:rPr lang="en" altLang="zh-CN" dirty="0">
                <a:highlight>
                  <a:srgbClr val="FFFF00"/>
                </a:highlight>
              </a:rPr>
              <a:t>retrain-representation</a:t>
            </a:r>
            <a:r>
              <a:rPr lang="en" altLang="zh-CN" dirty="0"/>
              <a:t>)</a:t>
            </a:r>
          </a:p>
          <a:p>
            <a:r>
              <a:rPr lang="en" altLang="zh-CN" dirty="0"/>
              <a:t>and retrain the classifier with noisy labels while fixed the representation inherited from the ground-truth model (i.e., </a:t>
            </a:r>
            <a:r>
              <a:rPr lang="en" altLang="zh-CN" dirty="0">
                <a:highlight>
                  <a:srgbClr val="FFFF00"/>
                </a:highlight>
              </a:rPr>
              <a:t>retrain-classifier</a:t>
            </a:r>
            <a:r>
              <a:rPr lang="en" altLang="zh-CN" dirty="0"/>
              <a:t>)</a:t>
            </a:r>
          </a:p>
          <a:p>
            <a:r>
              <a:rPr lang="en" altLang="zh-CN" dirty="0"/>
              <a:t>Finally, we include the baseline training the whole network with noisy labels in an end-to-end manner (i.e., </a:t>
            </a:r>
            <a:r>
              <a:rPr lang="en" altLang="zh-CN" dirty="0">
                <a:highlight>
                  <a:srgbClr val="FFFF00"/>
                </a:highlight>
              </a:rPr>
              <a:t>train on noisy labels</a:t>
            </a:r>
            <a:r>
              <a:rPr lang="en" altLang="zh-CN" dirty="0"/>
              <a:t>)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5390A-9052-534C-8F59-2F6238CC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REED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496EF-514C-8548-88FA-C1DE2739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7" y="1929731"/>
            <a:ext cx="7579558" cy="41702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0CA4DF-6D38-D34D-A3A0-2B9F477E7820}"/>
              </a:ext>
            </a:extLst>
          </p:cNvPr>
          <p:cNvSpPr txBox="1"/>
          <p:nvPr/>
        </p:nvSpPr>
        <p:spPr>
          <a:xfrm>
            <a:off x="7977385" y="2887578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Self-Supervised Representation Learning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02310F-6D52-F14E-B699-E210128BF93C}"/>
              </a:ext>
            </a:extLst>
          </p:cNvPr>
          <p:cNvSpPr txBox="1"/>
          <p:nvPr/>
        </p:nvSpPr>
        <p:spPr>
          <a:xfrm>
            <a:off x="8121316" y="3946358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Divide data to labeled set and unlabeled</a:t>
            </a:r>
          </a:p>
          <a:p>
            <a:r>
              <a:rPr kumimoji="1" lang="en-US" altLang="zh-CN" dirty="0"/>
              <a:t>set with threshold during training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74A5F-110D-AF46-8FF4-4C2FBA5F559C}"/>
              </a:ext>
            </a:extLst>
          </p:cNvPr>
          <p:cNvSpPr txBox="1"/>
          <p:nvPr/>
        </p:nvSpPr>
        <p:spPr>
          <a:xfrm>
            <a:off x="8205537" y="5269832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Semi-supervised learning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18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6463B-7E42-7442-AB72-D2A35B62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5E2AE1-532E-0346-BBCE-7331E3DF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1" y="770653"/>
            <a:ext cx="7740923" cy="25538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846A3F-3048-A545-AC17-9D39555A7F06}"/>
              </a:ext>
            </a:extLst>
          </p:cNvPr>
          <p:cNvSpPr/>
          <p:nvPr/>
        </p:nvSpPr>
        <p:spPr>
          <a:xfrm>
            <a:off x="5473623" y="3406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Label credibility assessment module: transferring noisy labels into clean or unknown labels.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C98E73-8CBA-D443-BC56-1A93923EE8E7}"/>
              </a:ext>
            </a:extLst>
          </p:cNvPr>
          <p:cNvSpPr txBox="1"/>
          <p:nvPr/>
        </p:nvSpPr>
        <p:spPr>
          <a:xfrm>
            <a:off x="975609" y="3730050"/>
            <a:ext cx="35445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If clean</a:t>
            </a:r>
          </a:p>
          <a:p>
            <a:r>
              <a:rPr kumimoji="1" lang="en-US" altLang="zh-CN" dirty="0"/>
              <a:t>    assign sample to L; </a:t>
            </a:r>
          </a:p>
          <a:p>
            <a:r>
              <a:rPr kumimoji="1" lang="en-US" altLang="zh-CN" dirty="0"/>
              <a:t>Else:</a:t>
            </a:r>
          </a:p>
          <a:p>
            <a:r>
              <a:rPr kumimoji="1" lang="en-US" altLang="zh-CN" dirty="0"/>
              <a:t>     if predict with high confidence:</a:t>
            </a:r>
          </a:p>
          <a:p>
            <a:r>
              <a:rPr kumimoji="1" lang="en-US" altLang="zh-CN" dirty="0"/>
              <a:t>            assign sample to L;</a:t>
            </a:r>
          </a:p>
          <a:p>
            <a:r>
              <a:rPr kumimoji="1" lang="en-US" altLang="zh-CN" dirty="0"/>
              <a:t>     else: </a:t>
            </a:r>
          </a:p>
          <a:p>
            <a:r>
              <a:rPr kumimoji="1" lang="en-US" altLang="zh-CN" dirty="0"/>
              <a:t>            assign sample to U;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26DD10-03B3-924F-AEB1-F4C919647201}"/>
              </a:ext>
            </a:extLst>
          </p:cNvPr>
          <p:cNvSpPr txBox="1"/>
          <p:nvPr/>
        </p:nvSpPr>
        <p:spPr>
          <a:xfrm>
            <a:off x="5473623" y="4886456"/>
            <a:ext cx="6598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baseline="-25000" dirty="0" err="1"/>
              <a:t>clean</a:t>
            </a:r>
            <a:r>
              <a:rPr kumimoji="1" lang="en-US" altLang="zh-CN" dirty="0"/>
              <a:t>?  Two-component GMM on L</a:t>
            </a:r>
            <a:r>
              <a:rPr kumimoji="1" lang="en-US" altLang="zh-CN" baseline="-25000" dirty="0"/>
              <a:t>CE</a:t>
            </a:r>
            <a:r>
              <a:rPr kumimoji="1" lang="en-US" altLang="zh-CN" dirty="0"/>
              <a:t> distribution from </a:t>
            </a:r>
            <a:r>
              <a:rPr kumimoji="1" lang="en-US" altLang="zh-CN" dirty="0" err="1"/>
              <a:t>DivideMix</a:t>
            </a:r>
            <a:endParaRPr kumimoji="1" lang="en-US" altLang="zh-CN" dirty="0"/>
          </a:p>
          <a:p>
            <a:r>
              <a:rPr kumimoji="1" lang="en-US" altLang="zh-CN" dirty="0" err="1"/>
              <a:t>P</a:t>
            </a:r>
            <a:r>
              <a:rPr kumimoji="1" lang="en-US" altLang="zh-CN" baseline="-25000" dirty="0" err="1"/>
              <a:t>right</a:t>
            </a:r>
            <a:r>
              <a:rPr kumimoji="1" lang="en-US" altLang="zh-CN" dirty="0"/>
              <a:t>? “</a:t>
            </a:r>
            <a:r>
              <a:rPr lang="en" altLang="zh-CN" dirty="0"/>
              <a:t>samples with highly confident predictions tend to be </a:t>
            </a:r>
          </a:p>
          <a:p>
            <a:r>
              <a:rPr lang="en" altLang="zh-CN" dirty="0"/>
              <a:t>	correctly classified</a:t>
            </a:r>
            <a:r>
              <a:rPr kumimoji="1" lang="en-US" altLang="zh-CN" dirty="0"/>
              <a:t>”GMM on p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4040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9DACF-21B4-6A44-A82D-8F54B768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Stage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DEFF2-15CF-214F-AA2C-B3C901B0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Graph-structured regularization</a:t>
            </a:r>
          </a:p>
          <a:p>
            <a:pPr marL="0" indent="0">
              <a:buNone/>
            </a:pPr>
            <a:r>
              <a:rPr lang="en" altLang="zh-CN" dirty="0"/>
              <a:t>	to utilize the similarity of learned representation from stage1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r>
              <a:rPr lang="en" altLang="zh-CN" dirty="0"/>
              <a:t>Class-balanced sampler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74577D-BC4E-0147-B1E4-2136662F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61" y="2851150"/>
            <a:ext cx="4813300" cy="1155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B57BFD-CCB4-364C-83A8-BBCC567A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61" y="3194050"/>
            <a:ext cx="2984500" cy="469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CCDFE5-2820-BD4E-BCC7-779AA0ACC95F}"/>
              </a:ext>
            </a:extLst>
          </p:cNvPr>
          <p:cNvSpPr/>
          <p:nvPr/>
        </p:nvSpPr>
        <p:spPr>
          <a:xfrm>
            <a:off x="1522631" y="5095708"/>
            <a:ext cx="7327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To make L balanced: sampling probability Pi = 1/C for the </a:t>
            </a:r>
            <a:r>
              <a:rPr lang="en" altLang="zh-CN" dirty="0" err="1">
                <a:solidFill>
                  <a:srgbClr val="000000"/>
                </a:solidFill>
                <a:effectLst/>
                <a:latin typeface="Helvetica" pitchFamily="2" charset="0"/>
              </a:rPr>
              <a:t>i</a:t>
            </a:r>
            <a:r>
              <a:rPr lang="en" altLang="zh-CN" baseline="-25000" dirty="0" err="1">
                <a:solidFill>
                  <a:srgbClr val="000000"/>
                </a:solidFill>
                <a:effectLst/>
                <a:latin typeface="Helvetica" pitchFamily="2" charset="0"/>
              </a:rPr>
              <a:t>th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 class</a:t>
            </a:r>
          </a:p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To make U balanced:  to take all x in the original dataset as candidates</a:t>
            </a:r>
          </a:p>
          <a:p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5AFC-E40A-2245-A0F7-85017233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5D9D8-23CD-FE43-B664-DDA62E6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0F8314-1A4E-B94A-8993-7465515D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04" y="182562"/>
            <a:ext cx="825812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9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AF813-5280-AB45-96A3-9E453BC4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25244-C870-A44A-BC4F-81E48FB9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134E0-0A4F-594B-A694-362A29F9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90688"/>
            <a:ext cx="5308600" cy="416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41C569-3AF8-2345-AB4E-C10593A4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9888"/>
            <a:ext cx="5499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3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E15E-CE5F-4844-B2D2-476BE197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3CA85-8E61-234D-A081-DFD72B47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18F04-D57C-4947-A555-65BF0401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87675"/>
            <a:ext cx="11537529" cy="341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DEC187-1328-1741-9718-3CFC86EA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73" y="73526"/>
            <a:ext cx="4366548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3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B19E-5536-7445-AD97-AE6A73B8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CCBB1-3FE5-F443-89CD-0A822E19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</a:p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0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953A-7588-C146-A9EF-FED16B71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3BD0D-40E4-B74F-8B94-F4326098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FAE7D-29AC-DD44-A115-3EC1DF76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681037"/>
            <a:ext cx="111125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9953A-7588-C146-A9EF-FED16B71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3BD0D-40E4-B74F-8B94-F4326098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C6FBA-776F-FD42-A829-89766D95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681037"/>
            <a:ext cx="5066966" cy="21831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4A1800-4544-1944-8221-763B4AA1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2544345"/>
            <a:ext cx="11188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9CCE6-28DE-8E42-A932-21968ED4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DECOUPLING REPRESENTATION AND CLASSIFIER FOR LONG-TAILED RECOGNITION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130A1-CD1F-014D-B553-9AF9204B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Notation: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862081-FAB0-2646-9FDB-1A03EAC6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525"/>
            <a:ext cx="3581400" cy="36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02F9EB-3093-C845-B0D5-4784A382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89" y="2309393"/>
            <a:ext cx="1384300" cy="45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B2DE25-984C-1A43-B2EE-A231D38AB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021" y="2372893"/>
            <a:ext cx="1270000" cy="330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2F52DE-EDAD-AD4D-9059-C678311E9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05" y="2334793"/>
            <a:ext cx="2654300" cy="40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F89F33-BB53-144C-9BD9-79165FC19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205" y="4027863"/>
            <a:ext cx="1511300" cy="3556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D50FCB1-2F63-3A4A-AAE3-DAC16F19D450}"/>
              </a:ext>
            </a:extLst>
          </p:cNvPr>
          <p:cNvSpPr/>
          <p:nvPr/>
        </p:nvSpPr>
        <p:spPr>
          <a:xfrm>
            <a:off x="2056758" y="3513677"/>
            <a:ext cx="1557592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2D0F7A-CA6C-2743-BC9B-4F4F18513BAA}"/>
              </a:ext>
            </a:extLst>
          </p:cNvPr>
          <p:cNvGrpSpPr/>
          <p:nvPr/>
        </p:nvGrpSpPr>
        <p:grpSpPr>
          <a:xfrm>
            <a:off x="4685277" y="3555604"/>
            <a:ext cx="745959" cy="252664"/>
            <a:chOff x="5847347" y="2382252"/>
            <a:chExt cx="745959" cy="2526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671977-D125-9C4C-89B8-30CB1F01BCF6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5DEC288-D9BE-3142-899D-4D1CE07419EA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3BCCD8-DFC8-3E47-A2BD-374D6DFD1EE5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34B9A2-AE0B-204C-9E27-A564493E34FD}"/>
              </a:ext>
            </a:extLst>
          </p:cNvPr>
          <p:cNvGrpSpPr/>
          <p:nvPr/>
        </p:nvGrpSpPr>
        <p:grpSpPr>
          <a:xfrm rot="5400000">
            <a:off x="5870239" y="3521741"/>
            <a:ext cx="745959" cy="252664"/>
            <a:chOff x="5847347" y="2382252"/>
            <a:chExt cx="745959" cy="25266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B45F9C-CDDB-FE4E-8560-CC55A7B63C79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5F28D4-C66E-5F41-95CA-73112C8760F1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46AE02-C2EB-F94B-A3B1-A2763304A0A1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8CA785C-698D-6248-B134-1B4416778A02}"/>
              </a:ext>
            </a:extLst>
          </p:cNvPr>
          <p:cNvGrpSpPr/>
          <p:nvPr/>
        </p:nvGrpSpPr>
        <p:grpSpPr>
          <a:xfrm rot="5400000">
            <a:off x="6118893" y="3521742"/>
            <a:ext cx="745959" cy="252664"/>
            <a:chOff x="5847347" y="2382252"/>
            <a:chExt cx="745959" cy="25266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59E86A6-0F5B-8248-AC92-1F88B5D545AE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5BB6840-A29F-3A4C-9D5B-DB468D52B5BB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311815-7D48-1142-A81E-2D2BE09DDD9E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DAEB545-DC8F-E043-A67C-4711487C2B9F}"/>
              </a:ext>
            </a:extLst>
          </p:cNvPr>
          <p:cNvSpPr txBox="1"/>
          <p:nvPr/>
        </p:nvSpPr>
        <p:spPr>
          <a:xfrm>
            <a:off x="993060" y="355560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6E860AA-1105-AE43-B692-1F67FF7E30E8}"/>
              </a:ext>
            </a:extLst>
          </p:cNvPr>
          <p:cNvCxnSpPr>
            <a:cxnSpLocks/>
          </p:cNvCxnSpPr>
          <p:nvPr/>
        </p:nvCxnSpPr>
        <p:spPr>
          <a:xfrm>
            <a:off x="1453176" y="3740270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BFAD6FE-C1D3-914F-842B-09F1D2BC6AB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14350" y="3694151"/>
            <a:ext cx="904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761BABC-3EFB-9B4B-A36E-E10196506740}"/>
              </a:ext>
            </a:extLst>
          </p:cNvPr>
          <p:cNvSpPr txBox="1"/>
          <p:nvPr/>
        </p:nvSpPr>
        <p:spPr>
          <a:xfrm>
            <a:off x="5612223" y="347610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4094ED-3177-D644-8C19-CE04347B2205}"/>
              </a:ext>
            </a:extLst>
          </p:cNvPr>
          <p:cNvSpPr txBox="1"/>
          <p:nvPr/>
        </p:nvSpPr>
        <p:spPr>
          <a:xfrm>
            <a:off x="5229084" y="3341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19F3181-F97E-2E41-BCF6-ED8BB8189731}"/>
              </a:ext>
            </a:extLst>
          </p:cNvPr>
          <p:cNvCxnSpPr>
            <a:cxnSpLocks/>
          </p:cNvCxnSpPr>
          <p:nvPr/>
        </p:nvCxnSpPr>
        <p:spPr>
          <a:xfrm>
            <a:off x="6730499" y="3621912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A5C21DA-AA8B-4244-9804-BE7475697705}"/>
              </a:ext>
            </a:extLst>
          </p:cNvPr>
          <p:cNvSpPr txBox="1"/>
          <p:nvPr/>
        </p:nvSpPr>
        <p:spPr>
          <a:xfrm>
            <a:off x="4928659" y="38246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2946BD-2757-564E-B348-2658D08FB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83" y="4138959"/>
            <a:ext cx="2171700" cy="3937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0A4372D-2BEC-214C-ADC8-F840B2102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6915" y="3442200"/>
            <a:ext cx="2171700" cy="3302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248B1DE-5E3C-1F45-8229-B07621A68E39}"/>
              </a:ext>
            </a:extLst>
          </p:cNvPr>
          <p:cNvSpPr txBox="1"/>
          <p:nvPr/>
        </p:nvSpPr>
        <p:spPr>
          <a:xfrm>
            <a:off x="4211199" y="549212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13A161E-BDB5-B946-B86A-3076E8EDD4BE}"/>
              </a:ext>
            </a:extLst>
          </p:cNvPr>
          <p:cNvSpPr txBox="1"/>
          <p:nvPr/>
        </p:nvSpPr>
        <p:spPr>
          <a:xfrm>
            <a:off x="6079289" y="55356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Classifier</a:t>
            </a:r>
            <a:endParaRPr kumimoji="1"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4AA15F44-F74D-A140-B5CE-E6B2BA2C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3604" y="4593708"/>
            <a:ext cx="24892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745B6-D250-8844-8EBB-C8FAB5DC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Sampling Strategies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85E91-392B-DA41-A0A5-A8844355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The probability </a:t>
            </a:r>
            <a:r>
              <a:rPr lang="en" altLang="zh-CN" sz="1800" dirty="0" err="1">
                <a:solidFill>
                  <a:srgbClr val="000000"/>
                </a:solidFill>
                <a:latin typeface="Helvetica" pitchFamily="2" charset="0"/>
              </a:rPr>
              <a:t>pj</a:t>
            </a:r>
            <a:r>
              <a:rPr lang="en" altLang="zh-CN" sz="1800" dirty="0">
                <a:solidFill>
                  <a:srgbClr val="000000"/>
                </a:solidFill>
                <a:latin typeface="Helvetica" pitchFamily="2" charset="0"/>
              </a:rPr>
              <a:t> of sampling a data point from class j </a:t>
            </a:r>
            <a:r>
              <a:rPr lang="en-US" altLang="zh-CN" sz="1800" dirty="0">
                <a:solidFill>
                  <a:srgbClr val="000000"/>
                </a:solidFill>
                <a:latin typeface="Helvetica" pitchFamily="2" charset="0"/>
              </a:rPr>
              <a:t>:</a:t>
            </a:r>
            <a:endParaRPr lang="en" altLang="zh-CN" sz="1800" dirty="0">
              <a:solidFill>
                <a:srgbClr val="000000"/>
              </a:solidFill>
              <a:latin typeface="Helvetica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D471BE-FF99-8D4E-B17C-3CE36BA8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11" y="2425700"/>
            <a:ext cx="1981200" cy="1003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6171EA-3D49-DC42-BE52-C96CAD3EF69B}"/>
              </a:ext>
            </a:extLst>
          </p:cNvPr>
          <p:cNvSpPr txBox="1"/>
          <p:nvPr/>
        </p:nvSpPr>
        <p:spPr>
          <a:xfrm>
            <a:off x="838200" y="3631962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Instance-balanced sampling.  q=1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4138BC-2C11-4846-BEDB-66A8DAE62602}"/>
              </a:ext>
            </a:extLst>
          </p:cNvPr>
          <p:cNvSpPr/>
          <p:nvPr/>
        </p:nvSpPr>
        <p:spPr>
          <a:xfrm>
            <a:off x="838200" y="4136231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Class-balanced sampling.  q=0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D8A3FA-9ACA-EF4A-B814-DBFAD6474185}"/>
              </a:ext>
            </a:extLst>
          </p:cNvPr>
          <p:cNvSpPr/>
          <p:nvPr/>
        </p:nvSpPr>
        <p:spPr>
          <a:xfrm>
            <a:off x="838200" y="4640500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Square-root sampling. </a:t>
            </a:r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q=1/2</a:t>
            </a:r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47F72A-9734-D44B-8EBC-224971AD095E}"/>
              </a:ext>
            </a:extLst>
          </p:cNvPr>
          <p:cNvSpPr/>
          <p:nvPr/>
        </p:nvSpPr>
        <p:spPr>
          <a:xfrm>
            <a:off x="838200" y="5224065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Progressively-balanced sampling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67157A-B5C0-0642-9A80-E476A95D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11" y="4124563"/>
            <a:ext cx="1536700" cy="381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536F6E-2731-064C-BF48-7AF04A3E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11" y="5040431"/>
            <a:ext cx="3657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38F80-3F06-F344-B504-C16B6FF5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Classification for long-tailed recognitions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FF105-A804-3A40-AF8E-E8489B73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zh-CN" dirty="0"/>
              <a:t>To consider decoupling the representation from the classification in long-tailed recognition</a:t>
            </a:r>
            <a:endParaRPr kumimoji="1" lang="en-US" altLang="zh-CN" dirty="0"/>
          </a:p>
          <a:p>
            <a:r>
              <a:rPr kumimoji="1" lang="en-US" altLang="zh-CN" dirty="0"/>
              <a:t>Jointly train</a:t>
            </a:r>
            <a:endParaRPr lang="en" altLang="zh-CN" dirty="0"/>
          </a:p>
          <a:p>
            <a:r>
              <a:rPr lang="en" altLang="zh-CN" dirty="0"/>
              <a:t>Classifier Re-training (</a:t>
            </a:r>
            <a:r>
              <a:rPr lang="en" altLang="zh-CN" dirty="0" err="1"/>
              <a:t>cRT</a:t>
            </a:r>
            <a:r>
              <a:rPr lang="en" altLang="zh-CN" dirty="0"/>
              <a:t>) </a:t>
            </a:r>
          </a:p>
          <a:p>
            <a:pPr marL="457200" lvl="1" indent="0">
              <a:buNone/>
            </a:pPr>
            <a:r>
              <a:rPr lang="en" altLang="zh-CN" dirty="0"/>
              <a:t>Keeping the representations fixed, we randomly re-initialize and optimize the classifier weights W and b for a small number of epochs</a:t>
            </a:r>
          </a:p>
          <a:p>
            <a:r>
              <a:rPr lang="en" altLang="zh-CN" dirty="0"/>
              <a:t>Nearest Class Mean classifier (NCM)</a:t>
            </a:r>
          </a:p>
          <a:p>
            <a:pPr marL="457200" lvl="1" indent="0">
              <a:buNone/>
            </a:pPr>
            <a:r>
              <a:rPr lang="en" altLang="zh-CN" dirty="0"/>
              <a:t>To first compute the </a:t>
            </a:r>
            <a:r>
              <a:rPr lang="en" altLang="zh-CN" dirty="0">
                <a:highlight>
                  <a:srgbClr val="FFFF00"/>
                </a:highlight>
              </a:rPr>
              <a:t>mean feature representation</a:t>
            </a:r>
            <a:r>
              <a:rPr lang="en" altLang="zh-CN" dirty="0"/>
              <a:t> for each class on the training set and then perform </a:t>
            </a:r>
            <a:r>
              <a:rPr lang="en" altLang="zh-CN" dirty="0">
                <a:highlight>
                  <a:srgbClr val="FFFF00"/>
                </a:highlight>
              </a:rPr>
              <a:t>nearest neighbor search </a:t>
            </a:r>
            <a:r>
              <a:rPr lang="en" altLang="zh-CN" dirty="0"/>
              <a:t>either using cosine similarity or the Euclidean distance computed on L2 normalized mean features</a:t>
            </a:r>
          </a:p>
          <a:p>
            <a:r>
              <a:rPr lang="el-GR" altLang="zh-CN" dirty="0"/>
              <a:t>τ-</a:t>
            </a:r>
            <a:r>
              <a:rPr lang="en" altLang="zh-CN" dirty="0"/>
              <a:t>normalized classifier (</a:t>
            </a:r>
            <a:r>
              <a:rPr lang="el-GR" altLang="zh-CN" dirty="0"/>
              <a:t>τ-</a:t>
            </a:r>
            <a:r>
              <a:rPr lang="en" altLang="zh-CN" dirty="0"/>
              <a:t>normalized)</a:t>
            </a:r>
          </a:p>
          <a:p>
            <a:r>
              <a:rPr lang="en" altLang="zh-CN" dirty="0"/>
              <a:t>Learnable weight scaling (LWS)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70927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8A16D-892C-1F47-890A-F4236068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zh-CN" dirty="0"/>
              <a:t>τ-</a:t>
            </a:r>
            <a:r>
              <a:rPr lang="en" altLang="zh-CN" dirty="0"/>
              <a:t>normalized classifier &amp; Learnable weight scaling 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527B977-E737-9040-BC41-EB798EBF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69" y="2771836"/>
            <a:ext cx="1676400" cy="838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702EEA-A56A-BA41-8D1A-8EEBEE620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69" y="4288229"/>
            <a:ext cx="1511300" cy="355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1ACCDB-2F3F-BA4A-9DC2-DF649D9E6CB0}"/>
              </a:ext>
            </a:extLst>
          </p:cNvPr>
          <p:cNvSpPr/>
          <p:nvPr/>
        </p:nvSpPr>
        <p:spPr>
          <a:xfrm>
            <a:off x="2721522" y="3774043"/>
            <a:ext cx="1557592" cy="36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52DFEB8-1747-6C43-95EE-FA9E84F5A701}"/>
              </a:ext>
            </a:extLst>
          </p:cNvPr>
          <p:cNvGrpSpPr/>
          <p:nvPr/>
        </p:nvGrpSpPr>
        <p:grpSpPr>
          <a:xfrm>
            <a:off x="5350041" y="3815970"/>
            <a:ext cx="745959" cy="252664"/>
            <a:chOff x="5847347" y="2382252"/>
            <a:chExt cx="745959" cy="252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7A03B4-0458-9642-A3FE-E8FE06B7D3EF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BC1F50-AD60-BD45-8613-637D5FF85EC8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5AB687-6F93-B84B-812A-9B632FDD3437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A360AA-C9D4-9F40-855E-13DEF41E0D3C}"/>
              </a:ext>
            </a:extLst>
          </p:cNvPr>
          <p:cNvGrpSpPr/>
          <p:nvPr/>
        </p:nvGrpSpPr>
        <p:grpSpPr>
          <a:xfrm rot="5400000">
            <a:off x="6535003" y="3782107"/>
            <a:ext cx="745959" cy="252664"/>
            <a:chOff x="5847347" y="2382252"/>
            <a:chExt cx="745959" cy="25266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7A522C-51DB-C741-8FB4-296A3C8E84BA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BDED5-DC29-AD45-8A2F-809F604834A0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F7AD1E-F171-C749-A56B-5B6561E4A45B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F07885-1303-4944-810D-11D5A4ADB5EE}"/>
              </a:ext>
            </a:extLst>
          </p:cNvPr>
          <p:cNvGrpSpPr/>
          <p:nvPr/>
        </p:nvGrpSpPr>
        <p:grpSpPr>
          <a:xfrm rot="5400000">
            <a:off x="6783657" y="3782108"/>
            <a:ext cx="745959" cy="252664"/>
            <a:chOff x="5847347" y="2382252"/>
            <a:chExt cx="745959" cy="2526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0E2B13-3E6C-AB46-AAF8-1DB3C4B58879}"/>
                </a:ext>
              </a:extLst>
            </p:cNvPr>
            <p:cNvSpPr/>
            <p:nvPr/>
          </p:nvSpPr>
          <p:spPr>
            <a:xfrm>
              <a:off x="5847347" y="2382253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0E5C5A-48F5-FD44-86EC-E4DC06B0A873}"/>
                </a:ext>
              </a:extLst>
            </p:cNvPr>
            <p:cNvSpPr/>
            <p:nvPr/>
          </p:nvSpPr>
          <p:spPr>
            <a:xfrm>
              <a:off x="6096000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C3A3A7-935E-FD46-934B-6D0E1AA4E9CF}"/>
                </a:ext>
              </a:extLst>
            </p:cNvPr>
            <p:cNvSpPr/>
            <p:nvPr/>
          </p:nvSpPr>
          <p:spPr>
            <a:xfrm>
              <a:off x="6344653" y="2382252"/>
              <a:ext cx="248653" cy="25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0EEB4AD-AEED-F44E-A087-2A470D1F5DF1}"/>
              </a:ext>
            </a:extLst>
          </p:cNvPr>
          <p:cNvSpPr txBox="1"/>
          <p:nvPr/>
        </p:nvSpPr>
        <p:spPr>
          <a:xfrm>
            <a:off x="1657824" y="38159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26DD7EC-F2DC-B443-A4B8-66BB924648EA}"/>
              </a:ext>
            </a:extLst>
          </p:cNvPr>
          <p:cNvCxnSpPr>
            <a:cxnSpLocks/>
          </p:cNvCxnSpPr>
          <p:nvPr/>
        </p:nvCxnSpPr>
        <p:spPr>
          <a:xfrm>
            <a:off x="2117940" y="4000636"/>
            <a:ext cx="48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AE71CA3-920D-914A-8EB3-C8064CB1F52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79114" y="3954517"/>
            <a:ext cx="904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D4974B1-0965-B34B-9601-6AD055B22536}"/>
              </a:ext>
            </a:extLst>
          </p:cNvPr>
          <p:cNvSpPr txBox="1"/>
          <p:nvPr/>
        </p:nvSpPr>
        <p:spPr>
          <a:xfrm>
            <a:off x="6276987" y="373647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137F2A-B378-C24B-93D9-6535837F9948}"/>
              </a:ext>
            </a:extLst>
          </p:cNvPr>
          <p:cNvSpPr txBox="1"/>
          <p:nvPr/>
        </p:nvSpPr>
        <p:spPr>
          <a:xfrm>
            <a:off x="5893848" y="3601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C632C2E-085A-A84A-80F1-875148E63F59}"/>
              </a:ext>
            </a:extLst>
          </p:cNvPr>
          <p:cNvCxnSpPr>
            <a:cxnSpLocks/>
          </p:cNvCxnSpPr>
          <p:nvPr/>
        </p:nvCxnSpPr>
        <p:spPr>
          <a:xfrm>
            <a:off x="7395263" y="3882278"/>
            <a:ext cx="47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370D11F-7BF6-144C-9732-14A8DEB13444}"/>
              </a:ext>
            </a:extLst>
          </p:cNvPr>
          <p:cNvSpPr txBox="1"/>
          <p:nvPr/>
        </p:nvSpPr>
        <p:spPr>
          <a:xfrm>
            <a:off x="5593423" y="40850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8863539-9682-9D40-9B89-ACB7591B8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47" y="4399325"/>
            <a:ext cx="2171700" cy="393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1C72E4E-49C3-4A4A-AAE5-179732E5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679" y="3702566"/>
            <a:ext cx="2171700" cy="3302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EDAFD-590F-5545-B2A4-289BCF694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368" y="4854074"/>
            <a:ext cx="2489200" cy="3556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174D9D5-34F6-BE4D-9773-31F45409DF2C}"/>
              </a:ext>
            </a:extLst>
          </p:cNvPr>
          <p:cNvSpPr txBox="1"/>
          <p:nvPr/>
        </p:nvSpPr>
        <p:spPr>
          <a:xfrm>
            <a:off x="1022684" y="1900989"/>
            <a:ext cx="11072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After joint training with instance-balanced sampling, the norms of the weights     ||</a:t>
            </a:r>
            <a:r>
              <a:rPr lang="en" altLang="zh-CN" dirty="0" err="1"/>
              <a:t>w</a:t>
            </a:r>
            <a:r>
              <a:rPr lang="en" altLang="zh-CN" baseline="-25000" dirty="0" err="1"/>
              <a:t>j</a:t>
            </a:r>
            <a:r>
              <a:rPr lang="en" altLang="zh-CN" dirty="0"/>
              <a:t> || are correlated with the </a:t>
            </a:r>
          </a:p>
          <a:p>
            <a:r>
              <a:rPr lang="en" altLang="zh-CN" dirty="0"/>
              <a:t>cardinality of the classes </a:t>
            </a:r>
            <a:r>
              <a:rPr lang="en" altLang="zh-CN" dirty="0" err="1"/>
              <a:t>n</a:t>
            </a:r>
            <a:r>
              <a:rPr lang="en" altLang="zh-CN" baseline="-25000" dirty="0" err="1"/>
              <a:t>j</a:t>
            </a:r>
            <a:r>
              <a:rPr lang="en" altLang="zh-CN" dirty="0"/>
              <a:t>, while, after fine-tuning the classifiers using class-balanced sampling, the norms of </a:t>
            </a:r>
          </a:p>
          <a:p>
            <a:r>
              <a:rPr lang="en" altLang="zh-CN" dirty="0"/>
              <a:t>the classifier weights tend to be more similar</a:t>
            </a:r>
          </a:p>
          <a:p>
            <a:endParaRPr kumimoji="1"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F6DD8C-08FE-2249-BAAC-6318A5E2C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668" y="5310071"/>
            <a:ext cx="4025900" cy="10668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6AAA356-01BA-984C-9C7C-9086EBC7125C}"/>
              </a:ext>
            </a:extLst>
          </p:cNvPr>
          <p:cNvSpPr txBox="1"/>
          <p:nvPr/>
        </p:nvSpPr>
        <p:spPr>
          <a:xfrm>
            <a:off x="1130968" y="5727032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Learnable weight scaling(LWS):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C52EFF-06EE-2C43-A106-0745C3C6CCF4}"/>
              </a:ext>
            </a:extLst>
          </p:cNvPr>
          <p:cNvSpPr/>
          <p:nvPr/>
        </p:nvSpPr>
        <p:spPr>
          <a:xfrm>
            <a:off x="1016606" y="2978801"/>
            <a:ext cx="3919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/>
              <a:t>τ-</a:t>
            </a:r>
            <a:r>
              <a:rPr lang="en" altLang="zh-CN" dirty="0"/>
              <a:t>normalized classifier (</a:t>
            </a:r>
            <a:r>
              <a:rPr lang="el-GR" altLang="zh-CN" dirty="0"/>
              <a:t>τ-</a:t>
            </a:r>
            <a:r>
              <a:rPr lang="en" altLang="zh-CN" dirty="0"/>
              <a:t>normalized)</a:t>
            </a:r>
          </a:p>
        </p:txBody>
      </p:sp>
    </p:spTree>
    <p:extLst>
      <p:ext uri="{BB962C8B-B14F-4D97-AF65-F5344CB8AC3E}">
        <p14:creationId xmlns:p14="http://schemas.microsoft.com/office/powerpoint/2010/main" val="959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0733-A7AF-F14E-A7C9-1A0A8547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88E5A-7377-3B4F-A997-12171B1D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E04D8A-A69F-0A43-A149-AD33EB7E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37034"/>
            <a:ext cx="11772900" cy="4457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9D9C10-FEBB-7B4C-98A9-0A5F81775536}"/>
              </a:ext>
            </a:extLst>
          </p:cNvPr>
          <p:cNvSpPr/>
          <p:nvPr/>
        </p:nvSpPr>
        <p:spPr>
          <a:xfrm>
            <a:off x="679954" y="599774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Sampling matters when training jointly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3092B4-FCBD-524C-A3DC-85F7B5AE65F0}"/>
              </a:ext>
            </a:extLst>
          </p:cNvPr>
          <p:cNvSpPr/>
          <p:nvPr/>
        </p:nvSpPr>
        <p:spPr>
          <a:xfrm>
            <a:off x="5378949" y="5997742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Joint VS decoupled learning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D97D44-8036-1942-B420-DFB37359E84E}"/>
              </a:ext>
            </a:extLst>
          </p:cNvPr>
          <p:cNvSpPr/>
          <p:nvPr/>
        </p:nvSpPr>
        <p:spPr>
          <a:xfrm>
            <a:off x="679953" y="6367074"/>
            <a:ext cx="7645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Instance-balanced sampling gives the most generalizable representations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CA654E-5947-2341-BFCC-64F60E43E580}"/>
              </a:ext>
            </a:extLst>
          </p:cNvPr>
          <p:cNvSpPr/>
          <p:nvPr/>
        </p:nvSpPr>
        <p:spPr>
          <a:xfrm>
            <a:off x="5181600" y="412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Many-shot (more than 100 images) 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Medium-shot (20∼100 images)</a:t>
            </a: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Few-shot (less than 20 images)</a:t>
            </a:r>
          </a:p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All</a:t>
            </a:r>
            <a:endParaRPr lang="en" altLang="zh-C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EA11A-20D4-4146-A032-E8E15C07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Experiments - Joint VS decoupled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1C1D5-F01C-0F4F-BFC6-B3EE2E65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1151"/>
            <a:ext cx="12192000" cy="1455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Note: </a:t>
            </a:r>
            <a:r>
              <a:rPr lang="en" altLang="zh-CN" dirty="0"/>
              <a:t>It is yet still somehow surprising that both the NCM and </a:t>
            </a:r>
            <a:r>
              <a:rPr lang="el-GR" altLang="zh-CN" dirty="0"/>
              <a:t>τ -</a:t>
            </a:r>
            <a:r>
              <a:rPr lang="en" altLang="zh-CN" dirty="0"/>
              <a:t>normalized cases give competitive performance even though they are free of additional training and involve no additional sampling procedure.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39C2B1-9236-0447-8BB0-88BB5BB0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9197"/>
            <a:ext cx="6987929" cy="2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557</Words>
  <Application>Microsoft Macintosh PowerPoint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Helvetica</vt:lpstr>
      <vt:lpstr>Office 主题​​</vt:lpstr>
      <vt:lpstr>Decoupling Representation and Classifier</vt:lpstr>
      <vt:lpstr>PowerPoint 演示文稿</vt:lpstr>
      <vt:lpstr>PowerPoint 演示文稿</vt:lpstr>
      <vt:lpstr>DECOUPLING REPRESENTATION AND CLASSIFIER FOR LONG-TAILED RECOGNITION</vt:lpstr>
      <vt:lpstr>Sampling Strategies</vt:lpstr>
      <vt:lpstr>Classification for long-tailed recognitions</vt:lpstr>
      <vt:lpstr>τ-normalized classifier &amp; Learnable weight scaling </vt:lpstr>
      <vt:lpstr>Experiments</vt:lpstr>
      <vt:lpstr>Experiments - Joint VS decoupled learning</vt:lpstr>
      <vt:lpstr>Experiments</vt:lpstr>
      <vt:lpstr>Experiments</vt:lpstr>
      <vt:lpstr>Decoupling Representation and Classifier for Noisy Label Learning</vt:lpstr>
      <vt:lpstr>Method REED</vt:lpstr>
      <vt:lpstr>Stage 2</vt:lpstr>
      <vt:lpstr>Stage 3</vt:lpstr>
      <vt:lpstr>Experiments</vt:lpstr>
      <vt:lpstr>Experiments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晓宇</dc:creator>
  <cp:lastModifiedBy>李 晓宇</cp:lastModifiedBy>
  <cp:revision>12</cp:revision>
  <dcterms:created xsi:type="dcterms:W3CDTF">2020-11-19T15:25:27Z</dcterms:created>
  <dcterms:modified xsi:type="dcterms:W3CDTF">2020-11-19T18:16:14Z</dcterms:modified>
</cp:coreProperties>
</file>