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7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7" autoAdjust="0"/>
    <p:restoredTop sz="94660"/>
  </p:normalViewPr>
  <p:slideViewPr>
    <p:cSldViewPr snapToGrid="0">
      <p:cViewPr>
        <p:scale>
          <a:sx n="75" d="100"/>
          <a:sy n="75" d="100"/>
        </p:scale>
        <p:origin x="6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6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1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6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3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0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8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9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D066-8026-4F07-9334-4381E90A0140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ECG Classification + Domain Adaptation/Generalization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魏煜华</a:t>
            </a:r>
            <a:endParaRPr lang="en-US" altLang="zh-CN" dirty="0" smtClean="0"/>
          </a:p>
          <a:p>
            <a:r>
              <a:rPr lang="en-US" altLang="zh-CN" dirty="0" smtClean="0"/>
              <a:t>2020.11.17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2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improvement on target domain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4" y="2742475"/>
            <a:ext cx="5919365" cy="2797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686" y="2467514"/>
            <a:ext cx="5931029" cy="35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530" y="1373345"/>
            <a:ext cx="7620230" cy="54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60" y="6259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>Atrial Fibrillation Detection with a Domain Adaptation Neural Network Approach</a:t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8" y="2676928"/>
            <a:ext cx="11656952" cy="36933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3080" y="1351365"/>
            <a:ext cx="1098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 We propose an </a:t>
            </a:r>
            <a:r>
              <a:rPr lang="en-US" altLang="zh-CN" dirty="0">
                <a:solidFill>
                  <a:srgbClr val="FF0000"/>
                </a:solidFill>
                <a:ea typeface="Calibri" panose="020F0502020204030204" pitchFamily="34" charset="0"/>
              </a:rPr>
              <a:t>A</a:t>
            </a:r>
            <a:r>
              <a:rPr lang="zh-CN" altLang="zh-CN" dirty="0">
                <a:solidFill>
                  <a:srgbClr val="FF0000"/>
                </a:solidFill>
                <a:ea typeface="Calibri" panose="020F0502020204030204" pitchFamily="34" charset="0"/>
              </a:rPr>
              <a:t>symmetric domain adaptation neural network</a:t>
            </a:r>
            <a:r>
              <a:rPr lang="zh-CN" altLang="zh-CN" dirty="0">
                <a:ea typeface="Calibri" panose="020F0502020204030204" pitchFamily="34" charset="0"/>
              </a:rPr>
              <a:t> (ADANN),</a:t>
            </a:r>
            <a:r>
              <a:rPr lang="en-US" altLang="zh-CN" dirty="0">
                <a:ea typeface="Calibri" panose="020F0502020204030204" pitchFamily="34" charset="0"/>
              </a:rPr>
              <a:t> which is composed of the three main parts:</a:t>
            </a:r>
            <a:endParaRPr lang="zh-CN" altLang="zh-CN" dirty="0">
              <a:ea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altLang="zh-CN" dirty="0" smtClean="0">
                <a:latin typeface="Calibri" panose="020F0502020204030204" pitchFamily="34" charset="0"/>
                <a:ea typeface="Calibri" panose="020F0502020204030204" pitchFamily="34" charset="0"/>
              </a:rPr>
              <a:t> A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</a:rPr>
              <a:t>Denoising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</a:rPr>
              <a:t> Auto Encoder (DAE) for learning a new feature representation that is more discriminative</a:t>
            </a:r>
            <a:endParaRPr lang="en-US" altLang="zh-CN" dirty="0">
              <a:ea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altLang="zh-CN" dirty="0" smtClean="0">
                <a:latin typeface="Calibri" panose="020F0502020204030204" pitchFamily="34" charset="0"/>
                <a:ea typeface="Calibri" panose="020F0502020204030204" pitchFamily="34" charset="0"/>
              </a:rPr>
              <a:t> FC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</a:rPr>
              <a:t>layer to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map data of the source domain to the domain of target domain</a:t>
            </a:r>
            <a:endParaRPr lang="en-US" altLang="zh-CN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altLang="zh-CN" dirty="0" smtClean="0">
                <a:latin typeface="Calibri" panose="020F0502020204030204" pitchFamily="34" charset="0"/>
                <a:ea typeface="Calibri" panose="020F0502020204030204" pitchFamily="34" charset="0"/>
              </a:rPr>
              <a:t> FC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</a:rPr>
              <a:t>layer for feature classification.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Atrial Fibrillation Detection with a </a:t>
            </a:r>
            <a:r>
              <a:rPr lang="en-US" altLang="zh-CN" sz="3200" dirty="0" smtClean="0"/>
              <a:t>Domain Adaptation </a:t>
            </a:r>
            <a:r>
              <a:rPr lang="en-US" altLang="zh-CN" sz="3200" dirty="0"/>
              <a:t>Neural Network Approach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046" y="1606844"/>
            <a:ext cx="5846975" cy="638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046" y="2549254"/>
            <a:ext cx="4983912" cy="3787468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81" y="1571919"/>
            <a:ext cx="4109720" cy="47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Unsupervised Domain Adaptation for ECG Arrhythmia Classification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154" y="2563525"/>
            <a:ext cx="7097206" cy="40856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1574800"/>
            <a:ext cx="11221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 We propose  a novel </a:t>
            </a:r>
            <a:r>
              <a:rPr lang="en-US" altLang="zh-CN" dirty="0">
                <a:solidFill>
                  <a:srgbClr val="FF0000"/>
                </a:solidFill>
                <a:ea typeface="Calibri" panose="020F0502020204030204" pitchFamily="34" charset="0"/>
              </a:rPr>
              <a:t>unsupervised domain adaptation </a:t>
            </a:r>
            <a:r>
              <a:rPr lang="en-US" altLang="zh-CN" dirty="0">
                <a:solidFill>
                  <a:srgbClr val="000000"/>
                </a:solidFill>
                <a:ea typeface="Calibri" panose="020F0502020204030204" pitchFamily="34" charset="0"/>
              </a:rPr>
              <a:t>scheme 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to inter-patient ECG classification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ea typeface="Calibri" panose="020F0502020204030204" pitchFamily="34" charset="0"/>
              </a:rPr>
              <a:t>Multi-path </a:t>
            </a:r>
            <a:r>
              <a:rPr lang="en-US" altLang="zh-CN" dirty="0" err="1" smtClean="0">
                <a:solidFill>
                  <a:srgbClr val="FF0000"/>
                </a:solidFill>
                <a:ea typeface="Calibri" panose="020F0502020204030204" pitchFamily="34" charset="0"/>
              </a:rPr>
              <a:t>Atrous</a:t>
            </a:r>
            <a:r>
              <a:rPr lang="en-US" altLang="zh-CN" dirty="0" smtClean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ea typeface="Calibri" panose="020F0502020204030204" pitchFamily="34" charset="0"/>
              </a:rPr>
              <a:t>Conv</a:t>
            </a:r>
            <a:r>
              <a:rPr lang="en-US" altLang="zh-CN" dirty="0" smtClean="0">
                <a:solidFill>
                  <a:srgbClr val="FF0000"/>
                </a:solidFill>
                <a:ea typeface="Calibri" panose="020F0502020204030204" pitchFamily="34" charset="0"/>
              </a:rPr>
              <a:t> Network 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(MACN) to tackle ECG beat classification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ea typeface="Calibri" panose="020F0502020204030204" pitchFamily="34" charset="0"/>
              </a:rPr>
              <a:t>Cluster-aligning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loss: align the distributions of training and test data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ea typeface="Calibri" panose="020F0502020204030204" pitchFamily="34" charset="0"/>
              </a:rPr>
              <a:t>Cluster-separating</a:t>
            </a:r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loss: increase the discriminability</a:t>
            </a:r>
          </a:p>
          <a:p>
            <a:r>
              <a:rPr lang="en-US" altLang="zh-CN" dirty="0" smtClean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Framework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25" y="1782128"/>
            <a:ext cx="7062612" cy="4415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854" y="1402650"/>
            <a:ext cx="3353091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960" y="195262"/>
            <a:ext cx="1078484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Cluster-Aligning Loss and Cluster-Separating Loss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60" y="1300480"/>
            <a:ext cx="11257280" cy="457168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 fundamental </a:t>
            </a:r>
            <a:r>
              <a:rPr lang="en-US" altLang="zh-CN" sz="2400" dirty="0"/>
              <a:t>assumption in the classification task is </a:t>
            </a:r>
            <a:r>
              <a:rPr lang="en-US" altLang="zh-CN" sz="2400" dirty="0" smtClean="0"/>
              <a:t>cluster hypothesis</a:t>
            </a:r>
          </a:p>
          <a:p>
            <a:pPr marL="0" indent="0">
              <a:buNone/>
            </a:pPr>
            <a:r>
              <a:rPr lang="en-US" altLang="zh-CN" sz="2400" dirty="0" smtClean="0"/>
              <a:t>Samples </a:t>
            </a:r>
            <a:r>
              <a:rPr lang="en-US" altLang="zh-CN" sz="2400" dirty="0"/>
              <a:t>of the same category should be in </a:t>
            </a:r>
            <a:r>
              <a:rPr lang="en-US" altLang="zh-CN" sz="2400" dirty="0" smtClean="0"/>
              <a:t>the same </a:t>
            </a:r>
            <a:r>
              <a:rPr lang="en-US" altLang="zh-CN" sz="2400" dirty="0"/>
              <a:t>cluster, while samples belonging to different </a:t>
            </a:r>
            <a:r>
              <a:rPr lang="en-US" altLang="zh-CN" sz="2400" dirty="0" smtClean="0"/>
              <a:t>categories should </a:t>
            </a:r>
            <a:r>
              <a:rPr lang="en-US" altLang="zh-CN" sz="2400" dirty="0"/>
              <a:t>be far away from each other.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2626043"/>
            <a:ext cx="5538785" cy="25710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45" y="2526254"/>
            <a:ext cx="5396432" cy="29501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0560" y="5971952"/>
            <a:ext cx="9814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Apply a </a:t>
            </a:r>
            <a:r>
              <a:rPr lang="en-US" altLang="zh-CN" dirty="0">
                <a:solidFill>
                  <a:srgbClr val="FF0000"/>
                </a:solidFill>
              </a:rPr>
              <a:t>pre-trained</a:t>
            </a:r>
            <a:r>
              <a:rPr lang="en-US" altLang="zh-CN" dirty="0"/>
              <a:t> model to </a:t>
            </a:r>
            <a:r>
              <a:rPr lang="en-US" altLang="zh-CN" dirty="0">
                <a:solidFill>
                  <a:srgbClr val="FF0000"/>
                </a:solidFill>
              </a:rPr>
              <a:t>obtain pseudo </a:t>
            </a:r>
            <a:r>
              <a:rPr lang="en-US" altLang="zh-CN" dirty="0"/>
              <a:t>labels for the </a:t>
            </a:r>
            <a:r>
              <a:rPr lang="en-US" altLang="zh-CN" dirty="0" err="1"/>
              <a:t>unlabelled</a:t>
            </a:r>
            <a:r>
              <a:rPr lang="en-US" altLang="zh-CN" dirty="0"/>
              <a:t> samples</a:t>
            </a:r>
          </a:p>
          <a:p>
            <a:r>
              <a:rPr lang="en-US" altLang="zh-CN" dirty="0"/>
              <a:t>The impact of incorrect pseudo labels: only use samples with high prediction confidence (&gt;= 0.9)</a:t>
            </a:r>
          </a:p>
        </p:txBody>
      </p:sp>
    </p:spTree>
    <p:extLst>
      <p:ext uri="{BB962C8B-B14F-4D97-AF65-F5344CB8AC3E}">
        <p14:creationId xmlns:p14="http://schemas.microsoft.com/office/powerpoint/2010/main" val="21364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632440" cy="4754563"/>
          </a:xfrm>
        </p:spPr>
        <p:txBody>
          <a:bodyPr/>
          <a:lstStyle/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5" y="1690688"/>
            <a:ext cx="6310493" cy="3945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18" y="1422400"/>
            <a:ext cx="5136325" cy="16308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96" y="3578365"/>
            <a:ext cx="4922947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632440" cy="4754563"/>
          </a:xfrm>
        </p:spPr>
        <p:txBody>
          <a:bodyPr/>
          <a:lstStyle/>
          <a:p>
            <a:pPr lvl="1"/>
            <a:r>
              <a:rPr lang="en-US" altLang="zh-CN" dirty="0" smtClean="0"/>
              <a:t>MIT-BIH </a:t>
            </a:r>
            <a:r>
              <a:rPr lang="en-US" altLang="zh-CN" dirty="0"/>
              <a:t>Arrhythmia </a:t>
            </a:r>
            <a:r>
              <a:rPr lang="en-US" altLang="zh-CN" dirty="0" smtClean="0"/>
              <a:t>Database</a:t>
            </a:r>
          </a:p>
          <a:p>
            <a:pPr lvl="1"/>
            <a:r>
              <a:rPr lang="en-US" altLang="zh-CN" dirty="0" smtClean="0"/>
              <a:t>Two subsets with different patients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69" y="2388606"/>
            <a:ext cx="7211502" cy="43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6560" y="1508443"/>
            <a:ext cx="11267440" cy="20373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ECG Classification + Domain</a:t>
            </a:r>
            <a:br>
              <a:rPr lang="en-US" altLang="zh-CN" dirty="0" smtClean="0"/>
            </a:br>
            <a:r>
              <a:rPr lang="en-US" altLang="zh-CN" dirty="0" smtClean="0"/>
              <a:t>Generalization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7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Domain adaptation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Domain adaptation</a:t>
            </a:r>
            <a:r>
              <a:rPr lang="zh-CN" altLang="en-US" dirty="0"/>
              <a:t>中文名称是域自适应学习，可以有效处理训练数据与测试数据具有不同分布的问题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两个概念：</a:t>
            </a:r>
            <a:r>
              <a:rPr lang="en-US" altLang="zh-CN" dirty="0"/>
              <a:t>source </a:t>
            </a:r>
            <a:r>
              <a:rPr lang="en-US" altLang="zh-CN" dirty="0" smtClean="0"/>
              <a:t>domain (</a:t>
            </a:r>
            <a:r>
              <a:rPr lang="zh-CN" altLang="en-US" dirty="0" smtClean="0"/>
              <a:t>源域</a:t>
            </a:r>
            <a:r>
              <a:rPr lang="en-US" altLang="zh-CN" dirty="0" smtClean="0"/>
              <a:t>) / target domain (</a:t>
            </a:r>
            <a:r>
              <a:rPr lang="zh-CN" altLang="en-US" dirty="0" smtClean="0"/>
              <a:t>目标域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对应于机器学习任务的</a:t>
            </a:r>
            <a:r>
              <a:rPr lang="zh-CN" altLang="en-US" dirty="0"/>
              <a:t>训练集和测试</a:t>
            </a:r>
            <a:r>
              <a:rPr lang="zh-CN" altLang="en-US" dirty="0" smtClean="0"/>
              <a:t>集。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01" y="3874159"/>
            <a:ext cx="9983398" cy="15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880" y="30840"/>
            <a:ext cx="10358120" cy="114871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Adversarial multi-source domain generalization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94" y="1279643"/>
            <a:ext cx="3402246" cy="5118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07" y="1179555"/>
            <a:ext cx="8148619" cy="53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880" y="30840"/>
            <a:ext cx="10358120" cy="11487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Domain Generalization with Adversarial Feature </a:t>
            </a:r>
            <a:r>
              <a:rPr lang="en-US" altLang="zh-CN" sz="3200" dirty="0" smtClean="0"/>
              <a:t>Learning (CVPR2018)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880" y="1179555"/>
            <a:ext cx="10535920" cy="4997408"/>
          </a:xfrm>
        </p:spPr>
        <p:txBody>
          <a:bodyPr/>
          <a:lstStyle/>
          <a:p>
            <a:r>
              <a:rPr lang="en-US" altLang="zh-CN" sz="2400" dirty="0"/>
              <a:t>A novel framework based on </a:t>
            </a:r>
            <a:r>
              <a:rPr lang="en-US" altLang="zh-CN" sz="2400" dirty="0">
                <a:solidFill>
                  <a:srgbClr val="FF0000"/>
                </a:solidFill>
              </a:rPr>
              <a:t>adversarial auto encoders </a:t>
            </a:r>
            <a:r>
              <a:rPr lang="en-US" altLang="zh-CN" sz="2400" dirty="0"/>
              <a:t>to learn a </a:t>
            </a:r>
            <a:r>
              <a:rPr lang="en-US" altLang="zh-CN" sz="2400" dirty="0">
                <a:solidFill>
                  <a:srgbClr val="FF0000"/>
                </a:solidFill>
              </a:rPr>
              <a:t>generalized latent </a:t>
            </a:r>
            <a:r>
              <a:rPr lang="en-US" altLang="zh-CN" sz="2400" dirty="0" smtClean="0">
                <a:solidFill>
                  <a:srgbClr val="FF0000"/>
                </a:solidFill>
              </a:rPr>
              <a:t>feature </a:t>
            </a:r>
            <a:r>
              <a:rPr lang="en-US" altLang="zh-CN" sz="2400" dirty="0">
                <a:solidFill>
                  <a:srgbClr val="FF0000"/>
                </a:solidFill>
              </a:rPr>
              <a:t>representation </a:t>
            </a:r>
            <a:r>
              <a:rPr lang="en-US" altLang="zh-CN" sz="2400" dirty="0"/>
              <a:t>across domains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r>
              <a:rPr lang="en-US" altLang="zh-CN" sz="2400" dirty="0"/>
              <a:t>Basic assumption: there is a feature space underlying the seen multiple source domains and the unseen target </a:t>
            </a:r>
            <a:r>
              <a:rPr lang="en-US" altLang="zh-CN" sz="2400" dirty="0" smtClean="0"/>
              <a:t>domain.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6" name="Picture 4" descr="The feature space should be domain-invariant in term &#10;of data distributions. This is because in the feature s- &#10;pace, all the mapped labeled data from the source do- &#10;mains are used to train a prediction model for the un- &#10;seen target domain. If the data distributions of differ- &#10;ent domains in the feature space are still different, th &#10;generalization of the prediction model would be poo &#10;for the target domain [28], &#10;• The feature space should capture discriminative infor- &#10;mation to class labels, which would be helpful to le &#10;a precise prediction model for the target domain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84" y="2764472"/>
            <a:ext cx="6754496" cy="39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880" y="30840"/>
            <a:ext cx="10358120" cy="114871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Method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2667326"/>
            <a:ext cx="6016554" cy="31018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5920" y="887418"/>
            <a:ext cx="1088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+mj-lt"/>
              <a:buAutoNum type="arabicPeriod"/>
            </a:pPr>
            <a:r>
              <a:rPr lang="en-US" altLang="zh-CN" dirty="0" smtClean="0">
                <a:latin typeface="Calibri" panose="020F0502020204030204" pitchFamily="34" charset="0"/>
                <a:ea typeface="Calibri" panose="020F0502020204030204" pitchFamily="34" charset="0"/>
              </a:rPr>
              <a:t> probabilistic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</a:rPr>
              <a:t>autoencoder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</a:rPr>
              <a:t>  + MMD in an adversarial learning manner (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MMD-AAE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altLang="zh-CN" dirty="0">
              <a:ea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altLang="zh-CN" dirty="0" smtClean="0">
                <a:latin typeface="Calibri" panose="020F0502020204030204" pitchFamily="34" charset="0"/>
                <a:ea typeface="Calibri" panose="020F0502020204030204" pitchFamily="34" charset="0"/>
              </a:rPr>
              <a:t> With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</a:rPr>
              <a:t>the introduced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prior distribution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</a:rPr>
              <a:t>, we expect the learned feature space is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overfitted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to the seen domains</a:t>
            </a:r>
            <a:endParaRPr lang="en-US" altLang="zh-CN" dirty="0">
              <a:solidFill>
                <a:srgbClr val="FF0000"/>
              </a:solidFill>
              <a:ea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25" y="2348019"/>
            <a:ext cx="4255675" cy="13128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00162" y="1585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J</a:t>
            </a:r>
            <a:r>
              <a:rPr lang="zh-CN" altLang="en-US" dirty="0" smtClean="0"/>
              <a:t>ointly </a:t>
            </a:r>
            <a:r>
              <a:rPr lang="zh-CN" altLang="en-US" dirty="0"/>
              <a:t>minimize the classification loss, reconstruction loss as well as the MMD loss.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366" y="3776892"/>
            <a:ext cx="432091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Domain G</a:t>
            </a:r>
            <a:r>
              <a:rPr lang="en-US" altLang="zh-CN" sz="4000" dirty="0" smtClean="0"/>
              <a:t>eneralization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972" y="1310326"/>
            <a:ext cx="10448827" cy="4866637"/>
          </a:xfrm>
        </p:spPr>
        <p:txBody>
          <a:bodyPr/>
          <a:lstStyle/>
          <a:p>
            <a:r>
              <a:rPr lang="en-US" altLang="zh-CN" sz="2000" dirty="0" smtClean="0"/>
              <a:t>Domain </a:t>
            </a:r>
            <a:r>
              <a:rPr lang="en-US" altLang="zh-CN" sz="2000" dirty="0"/>
              <a:t>generalization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Domain </a:t>
            </a:r>
            <a:r>
              <a:rPr lang="en-US" altLang="zh-CN" sz="2000" dirty="0"/>
              <a:t>adaptation</a:t>
            </a:r>
            <a:r>
              <a:rPr lang="zh-CN" altLang="en-US" sz="2000" dirty="0"/>
              <a:t>中的一种特殊的技术，其目的是</a:t>
            </a:r>
            <a:r>
              <a:rPr lang="zh-CN" altLang="en-US" sz="2000" dirty="0">
                <a:solidFill>
                  <a:srgbClr val="FF0000"/>
                </a:solidFill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</a:rPr>
              <a:t>domain adaptation</a:t>
            </a:r>
            <a:r>
              <a:rPr lang="zh-CN" altLang="en-US" sz="2000" dirty="0">
                <a:solidFill>
                  <a:srgbClr val="FF0000"/>
                </a:solidFill>
              </a:rPr>
              <a:t>技术</a:t>
            </a:r>
            <a:r>
              <a:rPr lang="zh-CN" altLang="en-US" sz="2000" dirty="0"/>
              <a:t>学习对于任何不可见的</a:t>
            </a:r>
            <a:r>
              <a:rPr lang="en-US" altLang="zh-CN" sz="2000" dirty="0"/>
              <a:t>target domain</a:t>
            </a:r>
            <a:r>
              <a:rPr lang="zh-CN" altLang="en-US" sz="2000" dirty="0"/>
              <a:t>的具有很强鲁棒性的分类器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所谓</a:t>
            </a:r>
            <a:r>
              <a:rPr lang="zh-CN" altLang="en-US" sz="2000" dirty="0"/>
              <a:t>不可见的</a:t>
            </a:r>
            <a:r>
              <a:rPr lang="en-US" altLang="zh-CN" sz="2000" dirty="0"/>
              <a:t>target domain</a:t>
            </a:r>
            <a:r>
              <a:rPr lang="zh-CN" altLang="en-US" sz="2000" dirty="0"/>
              <a:t>是指在分类器的训练过程中，我们并不知道</a:t>
            </a:r>
            <a:r>
              <a:rPr lang="en-US" altLang="zh-CN" sz="2000" dirty="0"/>
              <a:t>target domain</a:t>
            </a:r>
            <a:r>
              <a:rPr lang="zh-CN" altLang="en-US" sz="2000" dirty="0"/>
              <a:t>的任何情况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这项技术有两个主要的难点：</a:t>
            </a:r>
            <a:r>
              <a:rPr lang="en-US" altLang="zh-CN" sz="2000" b="1" dirty="0"/>
              <a:t>1.</a:t>
            </a:r>
            <a:r>
              <a:rPr lang="zh-CN" altLang="en-US" sz="2000" b="1" dirty="0"/>
              <a:t>目标域不可见 </a:t>
            </a:r>
            <a:r>
              <a:rPr lang="en-US" altLang="zh-CN" sz="2000" b="1" dirty="0"/>
              <a:t>2.</a:t>
            </a:r>
            <a:r>
              <a:rPr lang="zh-CN" altLang="en-US" sz="2000" b="1" dirty="0"/>
              <a:t>要对任何目标域都</a:t>
            </a:r>
            <a:r>
              <a:rPr lang="zh-CN" altLang="en-US" sz="2000" b="1" dirty="0" smtClean="0"/>
              <a:t>起作用。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dirty="0" smtClean="0"/>
              <a:t>目前成熟的</a:t>
            </a:r>
            <a:r>
              <a:rPr lang="en-US" altLang="zh-CN" sz="2000" dirty="0" smtClean="0"/>
              <a:t>Domain </a:t>
            </a:r>
            <a:r>
              <a:rPr lang="en-US" altLang="zh-CN" sz="2000" dirty="0" err="1" smtClean="0"/>
              <a:t>Geneneralizartion</a:t>
            </a:r>
            <a:r>
              <a:rPr lang="zh-CN" altLang="en-US" sz="2000" dirty="0" smtClean="0"/>
              <a:t>技术主要有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类：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feature-based method</a:t>
            </a:r>
            <a:r>
              <a:rPr lang="zh-CN" altLang="en-US" sz="2000" dirty="0"/>
              <a:t>：设计跨域不变特征来实现</a:t>
            </a:r>
            <a:r>
              <a:rPr lang="en-US" altLang="zh-CN" sz="2000" dirty="0"/>
              <a:t>domain generalization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classifier-based method</a:t>
            </a:r>
            <a:r>
              <a:rPr lang="zh-CN" altLang="en-US" sz="2000" dirty="0"/>
              <a:t>：针对</a:t>
            </a:r>
            <a:r>
              <a:rPr lang="zh-CN" altLang="en-US" sz="2000" dirty="0" smtClean="0"/>
              <a:t>每个源域数据集中</a:t>
            </a:r>
            <a:r>
              <a:rPr lang="zh-CN" altLang="en-US" sz="2000" dirty="0"/>
              <a:t>的每一个子域对子分类器进行设计，然后将子分类器结合成一个融合分类器来实现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instance-reweighting </a:t>
            </a:r>
            <a:r>
              <a:rPr lang="en-US" altLang="zh-CN" sz="2000" dirty="0"/>
              <a:t>method 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6560" y="1508443"/>
            <a:ext cx="11267440" cy="20373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ECG Classification + Domain Adaptation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7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A novel Domain Adaptive Residual Network for </a:t>
            </a:r>
            <a:r>
              <a:rPr lang="en-US" altLang="zh-CN" sz="3600" dirty="0" smtClean="0"/>
              <a:t>automatic Atrial Fibrillation </a:t>
            </a:r>
            <a:r>
              <a:rPr lang="en-US" altLang="zh-CN" sz="3600" dirty="0"/>
              <a:t>Detection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640264"/>
            <a:ext cx="10734040" cy="453669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Inspired by the </a:t>
            </a:r>
            <a:r>
              <a:rPr lang="en-US" altLang="zh-CN" sz="2000" dirty="0">
                <a:solidFill>
                  <a:srgbClr val="FF0000"/>
                </a:solidFill>
              </a:rPr>
              <a:t>domain </a:t>
            </a:r>
            <a:r>
              <a:rPr lang="en-US" altLang="zh-CN" sz="2000" dirty="0" smtClean="0">
                <a:solidFill>
                  <a:srgbClr val="FF0000"/>
                </a:solidFill>
              </a:rPr>
              <a:t>adaptation </a:t>
            </a:r>
            <a:r>
              <a:rPr lang="en-US" altLang="zh-CN" sz="2000" dirty="0" smtClean="0"/>
              <a:t>techniques</a:t>
            </a:r>
            <a:r>
              <a:rPr lang="en-US" altLang="zh-CN" sz="2000" dirty="0"/>
              <a:t>, this paper proposes a novel </a:t>
            </a:r>
            <a:r>
              <a:rPr lang="en-US" altLang="zh-CN" sz="2000" dirty="0">
                <a:solidFill>
                  <a:srgbClr val="FF0000"/>
                </a:solidFill>
              </a:rPr>
              <a:t>Domain Adaptive Residual Network </a:t>
            </a:r>
            <a:r>
              <a:rPr lang="en-US" altLang="zh-CN" sz="2000" dirty="0"/>
              <a:t>(DARN) to detect </a:t>
            </a:r>
            <a:r>
              <a:rPr lang="en-US" altLang="zh-CN" sz="2000" dirty="0" smtClean="0">
                <a:solidFill>
                  <a:srgbClr val="FF0000"/>
                </a:solidFill>
              </a:rPr>
              <a:t>AF.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Key </a:t>
            </a:r>
            <a:r>
              <a:rPr lang="en-US" altLang="zh-CN" sz="2000" dirty="0" smtClean="0"/>
              <a:t>components:</a:t>
            </a:r>
          </a:p>
          <a:p>
            <a:pPr lvl="1"/>
            <a:r>
              <a:rPr lang="en-US" altLang="zh-CN" sz="1800" dirty="0" smtClean="0"/>
              <a:t>Residual network to extract deep features from ECG signals</a:t>
            </a:r>
          </a:p>
          <a:p>
            <a:pPr lvl="1"/>
            <a:r>
              <a:rPr lang="en-US" altLang="zh-CN" sz="1800" dirty="0"/>
              <a:t>Multi-layer </a:t>
            </a:r>
            <a:r>
              <a:rPr lang="en-US" altLang="zh-CN" sz="1800" dirty="0" smtClean="0">
                <a:solidFill>
                  <a:srgbClr val="FF0000"/>
                </a:solidFill>
              </a:rPr>
              <a:t>Maximum Mean </a:t>
            </a:r>
            <a:r>
              <a:rPr lang="en-US" altLang="zh-CN" sz="1800" dirty="0">
                <a:solidFill>
                  <a:srgbClr val="FF0000"/>
                </a:solidFill>
              </a:rPr>
              <a:t>D</a:t>
            </a:r>
            <a:r>
              <a:rPr lang="en-US" altLang="zh-CN" sz="1800" dirty="0" smtClean="0">
                <a:solidFill>
                  <a:srgbClr val="FF0000"/>
                </a:solidFill>
              </a:rPr>
              <a:t>iscrepancy </a:t>
            </a:r>
            <a:r>
              <a:rPr lang="en-US" altLang="zh-CN" sz="1800" dirty="0" smtClean="0"/>
              <a:t>to reduce distribution discrepancy between source and target</a:t>
            </a:r>
          </a:p>
        </p:txBody>
      </p:sp>
      <p:pic>
        <p:nvPicPr>
          <p:cNvPr id="4" name="Picture 4" descr="Label &#10;o &#10;Non-AF &#10;Source &#10;domain &#10;Target &#10;o &#10;Forw ard &#10;Propogation &#10;Propogation &#10;Domain adaptation &#10;Unkown •O &#10;domain &#10;NC) Non-AF &#10;AE detection &#10;Fig. &#10;3. AF detection by domain adaptation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97" y="3857813"/>
            <a:ext cx="8785676" cy="294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0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640264"/>
            <a:ext cx="10734040" cy="45366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91" y="0"/>
            <a:ext cx="6846178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920" y="2859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Method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9920" y="1066800"/>
            <a:ext cx="10642600" cy="5110163"/>
          </a:xfrm>
        </p:spPr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en-US" altLang="zh-CN" dirty="0" smtClean="0"/>
              <a:t> + MK-MMD loss</a:t>
            </a:r>
          </a:p>
          <a:p>
            <a:pPr marL="0" indent="0">
              <a:buNone/>
            </a:pPr>
            <a:r>
              <a:rPr lang="en-US" altLang="zh-CN" sz="1400" dirty="0"/>
              <a:t>Due to the MK-MMD, the network </a:t>
            </a:r>
            <a:r>
              <a:rPr lang="en-US" altLang="zh-CN" sz="1400" dirty="0" smtClean="0"/>
              <a:t>adjusts parameters </a:t>
            </a:r>
            <a:r>
              <a:rPr lang="en-US" altLang="zh-CN" sz="1400" dirty="0"/>
              <a:t>in the training process, so that the target </a:t>
            </a:r>
            <a:r>
              <a:rPr lang="en-US" altLang="zh-CN" sz="1400" dirty="0" smtClean="0"/>
              <a:t>domain distribution </a:t>
            </a:r>
            <a:r>
              <a:rPr lang="en-US" altLang="zh-CN" sz="1400" dirty="0"/>
              <a:t>is closer to the source domain after automatic </a:t>
            </a:r>
            <a:r>
              <a:rPr lang="en-US" altLang="zh-CN" sz="1400" dirty="0" smtClean="0"/>
              <a:t>feature extraction</a:t>
            </a:r>
            <a:r>
              <a:rPr lang="en-US" altLang="zh-CN" sz="1400" dirty="0"/>
              <a:t>. Thus, combined with classification loss, the </a:t>
            </a:r>
            <a:r>
              <a:rPr lang="en-US" altLang="zh-CN" sz="1400" dirty="0" smtClean="0"/>
              <a:t>objective of </a:t>
            </a:r>
            <a:r>
              <a:rPr lang="en-US" altLang="zh-CN" sz="1400" dirty="0"/>
              <a:t>model training is to not only make target domain </a:t>
            </a:r>
            <a:r>
              <a:rPr lang="en-US" altLang="zh-CN" sz="1400" dirty="0" smtClean="0"/>
              <a:t>distribution close </a:t>
            </a:r>
            <a:r>
              <a:rPr lang="en-US" altLang="zh-CN" sz="1400" dirty="0"/>
              <a:t>to the source domain but classify samples from </a:t>
            </a:r>
            <a:r>
              <a:rPr lang="en-US" altLang="zh-CN" sz="1400" dirty="0" smtClean="0"/>
              <a:t>source domain </a:t>
            </a:r>
            <a:r>
              <a:rPr lang="en-US" altLang="zh-CN" sz="1400" dirty="0"/>
              <a:t>dataset accurately, which ensures the model </a:t>
            </a:r>
            <a:r>
              <a:rPr lang="en-US" altLang="zh-CN" sz="1400" dirty="0" smtClean="0"/>
              <a:t>achieving good </a:t>
            </a:r>
            <a:r>
              <a:rPr lang="en-US" altLang="zh-CN" sz="1400" dirty="0"/>
              <a:t>performance in the target domain.</a:t>
            </a:r>
            <a:endParaRPr lang="en-US" altLang="zh-CN" sz="14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6" y="2754008"/>
            <a:ext cx="3939881" cy="39322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481" y="2808631"/>
            <a:ext cx="7018628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Method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71600"/>
            <a:ext cx="10087466" cy="4805363"/>
          </a:xfrm>
        </p:spPr>
        <p:txBody>
          <a:bodyPr/>
          <a:lstStyle/>
          <a:p>
            <a:r>
              <a:rPr lang="en-US" altLang="zh-CN" dirty="0"/>
              <a:t>Model training </a:t>
            </a:r>
            <a:r>
              <a:rPr lang="en-US" altLang="zh-CN" dirty="0" smtClean="0"/>
              <a:t>process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5686"/>
            <a:ext cx="5508061" cy="34724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87" y="3050321"/>
            <a:ext cx="5364945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Datasets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71600"/>
            <a:ext cx="11028680" cy="5384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fontAlgn="ctr"/>
            <a:r>
              <a:rPr lang="en-US" altLang="zh-CN" sz="7200" dirty="0"/>
              <a:t>ECG signals are divided into 10s ECG samples for subsequent experiments.</a:t>
            </a:r>
          </a:p>
          <a:p>
            <a:pPr fontAlgn="ctr"/>
            <a:r>
              <a:rPr lang="zh-CN" altLang="zh-CN" sz="7200" dirty="0"/>
              <a:t>As for AFDB and MITDB, a 10 s ECG sample is labeled as AF when the percentage of annotated AF is p and a 10 s ECG sample is labeled as Non-AF when the percentage of annotated AF is 1 −</a:t>
            </a:r>
            <a:r>
              <a:rPr lang="en-US" altLang="zh-CN" sz="7200" dirty="0"/>
              <a:t> p.  In this study, we choose p as 100% to guarantee the balance between better diagnostic performance and shorter </a:t>
            </a:r>
            <a:r>
              <a:rPr lang="en-US" altLang="zh-CN" sz="7200" dirty="0" smtClean="0"/>
              <a:t>delay.</a:t>
            </a:r>
          </a:p>
          <a:p>
            <a:pPr fontAlgn="ctr"/>
            <a:r>
              <a:rPr lang="en-US" altLang="zh-CN" sz="7200" dirty="0" smtClean="0"/>
              <a:t>C</a:t>
            </a:r>
            <a:r>
              <a:rPr lang="zh-CN" altLang="zh-CN" sz="7200" dirty="0" smtClean="0"/>
              <a:t>ombine all categories except AF into Non-AF, including MISSB, PSE, TS and so on in the MITDB</a:t>
            </a:r>
            <a:r>
              <a:rPr lang="en-US" altLang="zh-CN" sz="7200" dirty="0" smtClean="0"/>
              <a:t>.</a:t>
            </a:r>
            <a:endParaRPr lang="zh-CN" altLang="zh-CN" sz="7200" dirty="0" smtClean="0"/>
          </a:p>
          <a:p>
            <a:pPr fontAlgn="ctr"/>
            <a:r>
              <a:rPr lang="zh-CN" altLang="zh-CN" sz="7200" dirty="0" smtClean="0"/>
              <a:t>Challenge</a:t>
            </a:r>
            <a:r>
              <a:rPr lang="zh-CN" altLang="zh-CN" sz="7200" dirty="0"/>
              <a:t>2017 consists of Normal, Noise, AF and Other rhythm and we randomly select 10 s ECG signal for each record. Notably, due to the unequal length of ECG recordings in the Challenge2017, we use 0 to fill the rest part of the ECG record less than 10 s to obtain 10 s ECG signals, and intercept 10 s ECG signals for ECG recordings more than 10 s. In this study, we delete Noise and combine Normal and Other rhythm into Non-AF and then use AF and Non-AF signals to build Challenge2017 dataset.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104" name="Picture 8" descr="Table 1 &#10;Details of different datasets. &#10;Dataset &#10;AFDB &#10;MITDB &#10;Challenge2017 &#10;AF &#10;30 720 &#10;707 &#10;771 &#10;Non-AF &#10;45 776 &#10;7104 &#10;7711 &#10;Sum &#10;76 496 &#10;7811 &#10;8482 &#10;AFDB = MIT-BIH Atrial Fibrillation Database. &#10;MITDB MIT-BIH Arrhythmia Database. &#10;Challenge2017 — 2017 Physionet challenge dataset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744" y="1209040"/>
            <a:ext cx="6431056" cy="22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2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D1E3F9AE-FDA5-4792-8D77-E516327E132D}" vid="{B0210F61-1767-4F6B-B487-E92B433AE5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198</TotalTime>
  <Words>903</Words>
  <Application>Microsoft Office PowerPoint</Application>
  <PresentationFormat>宽屏</PresentationFormat>
  <Paragraphs>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黑体</vt:lpstr>
      <vt:lpstr>宋体</vt:lpstr>
      <vt:lpstr>Arial</vt:lpstr>
      <vt:lpstr>Calibri</vt:lpstr>
      <vt:lpstr>Times New Roman</vt:lpstr>
      <vt:lpstr>主题2</vt:lpstr>
      <vt:lpstr>ECG Classification + Domain Adaptation/Generalization</vt:lpstr>
      <vt:lpstr>Domain adaptation </vt:lpstr>
      <vt:lpstr>Domain Generalization </vt:lpstr>
      <vt:lpstr>ECG Classification + Domain Adaptation</vt:lpstr>
      <vt:lpstr>A novel Domain Adaptive Residual Network for automatic Atrial Fibrillation Detection </vt:lpstr>
      <vt:lpstr> </vt:lpstr>
      <vt:lpstr>Method </vt:lpstr>
      <vt:lpstr>Method </vt:lpstr>
      <vt:lpstr>Datasets </vt:lpstr>
      <vt:lpstr>Tasks</vt:lpstr>
      <vt:lpstr>Tasks</vt:lpstr>
      <vt:lpstr>Atrial Fibrillation Detection with a Domain Adaptation Neural Network Approach   </vt:lpstr>
      <vt:lpstr>Atrial Fibrillation Detection with a Domain Adaptation Neural Network Approach</vt:lpstr>
      <vt:lpstr>Unsupervised Domain Adaptation for ECG Arrhythmia Classification</vt:lpstr>
      <vt:lpstr>Framework</vt:lpstr>
      <vt:lpstr>Cluster-Aligning Loss and Cluster-Separating Loss</vt:lpstr>
      <vt:lpstr>Optimization</vt:lpstr>
      <vt:lpstr>Results</vt:lpstr>
      <vt:lpstr>ECG Classification + Domain Generalization</vt:lpstr>
      <vt:lpstr>Adversarial multi-source domain generalization</vt:lpstr>
      <vt:lpstr>Domain Generalization with Adversarial Feature Learning (CVPR2018)</vt:lpstr>
      <vt:lpstr>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Classification + Domain Adaptation/Generalization</dc:title>
  <dc:creator>1036758468@qq.com</dc:creator>
  <cp:lastModifiedBy>1036758468@qq.com</cp:lastModifiedBy>
  <cp:revision>16</cp:revision>
  <dcterms:created xsi:type="dcterms:W3CDTF">2020-11-16T06:13:21Z</dcterms:created>
  <dcterms:modified xsi:type="dcterms:W3CDTF">2020-11-16T09:32:09Z</dcterms:modified>
</cp:coreProperties>
</file>