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9" r:id="rId15"/>
    <p:sldId id="270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82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EF113-53F7-064B-A10F-7849FC7EE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C42839-54D6-EB46-9E74-35C3679E5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535A0-81E4-2D43-9197-6C299BC5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52-4445-6746-850E-5FF57CE7333F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7DE3E-CAB5-D444-8E75-FD1C18CD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27D6C-F76B-B340-99D6-B843164A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3E45-2F59-0849-A22D-89236111A8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29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DFA39-3F46-8341-A7CE-12C742E6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9ABF8-184A-2241-A5DF-632614C01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CD905-1B6E-2C4B-A6CF-3B15025A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52-4445-6746-850E-5FF57CE7333F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C29E1-8164-194D-A521-2EC86347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EE1AC-D711-7345-BA25-10EBBBC4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3E45-2F59-0849-A22D-89236111A8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55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4686F9-294D-A641-BD50-11967CF20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8D7439-32AA-0748-9D76-DCA20B4F9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0119C-2ACC-594E-ACC2-00FB934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52-4445-6746-850E-5FF57CE7333F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09CB4-F64D-FC41-9CB8-17CA5768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F351C-FDA6-F44C-BB75-72083EE2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3E45-2F59-0849-A22D-89236111A8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0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E41EB-E039-4C44-BDEF-696EBC55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E5AAF-159D-0E4C-AB71-E65B6267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324F5-CB18-1644-B9B0-03B87216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52-4445-6746-850E-5FF57CE7333F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29FE6-84CE-4043-BA7D-05DEF983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F4C58-C575-F24D-A7F3-61BF0CBA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3E45-2F59-0849-A22D-89236111A8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76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941E6-BF5A-1140-B573-BFD45F86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578B80-7E9A-9344-9EFB-710D38E44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5E1E9-12CA-3F42-B8BE-97856891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52-4445-6746-850E-5FF57CE7333F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FECEC-4CA2-9540-AAE5-FC1A6B2D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3AE56-26C2-2D49-BCB7-9D1E3056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3E45-2F59-0849-A22D-89236111A8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08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872E8-1C9F-3D43-A7E2-842B238A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9A698-E263-B447-93C9-A54A0B048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1FC250-F8B1-CC44-B826-4666C94CE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C607C-7E7E-EC4D-A9D9-026051C6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52-4445-6746-850E-5FF57CE7333F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4DFB5-4892-4849-9D8A-4F4A0912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D3846-37A5-C54F-9324-F2D8D30B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3E45-2F59-0849-A22D-89236111A8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4D2ED-E343-E940-A71B-B434DC3F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0B780-ACAC-D847-88A0-7291D2024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3278B-80FD-5A4A-970D-FC48311F3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E1554F-CD9C-3244-BB9B-D079394DD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3CD601-23AE-C743-AAF2-39978E94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CFB38F-D09E-5743-B085-99664427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52-4445-6746-850E-5FF57CE7333F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6BF09E-2A30-C240-A504-61550720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54C665-001D-5746-99B7-A4744F90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3E45-2F59-0849-A22D-89236111A8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10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D18EE-FE84-7846-8747-BA4E2D35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8BDCFE-B101-9341-915F-A385E2FA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52-4445-6746-850E-5FF57CE7333F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2CEE93-D264-EC46-B0A4-4456DAB8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A87870-D28A-EE4F-A7D1-1937423C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3E45-2F59-0849-A22D-89236111A8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53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6025A8-3E4F-2640-BA27-A90388CC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52-4445-6746-850E-5FF57CE7333F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79B546-786B-4E45-A1BE-70027B35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9D334B-7352-304D-AEEF-F70ADD8C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3E45-2F59-0849-A22D-89236111A8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89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381B8-0D85-1944-912F-5BCB9F91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238CD-CC53-1D4C-A948-232F59310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C84B2-87EF-E345-97AB-877080FDB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DEE0AF-F95F-2245-8EB1-BADC8F2E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52-4445-6746-850E-5FF57CE7333F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630467-A59C-6842-928F-487F7DA6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B0600-20DA-1C4F-8054-05DF02F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3E45-2F59-0849-A22D-89236111A8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95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3F279-9601-DA48-84ED-A32A98B6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778E91-29EF-DF4A-97A2-9AD7765C9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1509AC-1933-DC41-9B99-9B7639BB8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FF477-CEFC-C144-A39B-2EC85E1D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52-4445-6746-850E-5FF57CE7333F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54D9E0-E9C3-6E46-AFE8-6CD291BE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0998C-CCFA-4C43-8B04-FB031F45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3E45-2F59-0849-A22D-89236111A8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9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088DB7-272C-3941-839F-430BE9E2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7AAB8-4D28-5E45-897A-A02F686B8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4E510-052E-AC48-81BF-AC81CDB31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67D52-4445-6746-850E-5FF57CE7333F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84046-221B-5947-9F10-4CDBD4B33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947FD-281D-5B4B-87A9-B134DB245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3E45-2F59-0849-A22D-89236111A8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74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36672-6CE8-2A44-8649-22A775B1A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/>
              <a:t>Linear Transformers Are Secretly Fast Weight Memory Systems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94C5B4-0D2B-5D43-8A2C-56A2FBF78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李晓宇</a:t>
            </a:r>
            <a:endParaRPr kumimoji="1" lang="en-US" altLang="zh-CN" dirty="0"/>
          </a:p>
          <a:p>
            <a:r>
              <a:rPr kumimoji="1" lang="en-US" altLang="zh-CN" dirty="0"/>
              <a:t>2020.3.5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56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A855D-A270-D143-B8AE-36B89C6A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Linear Attention Functions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C0B3A0-2AA2-9846-A849-03F78B997E0D}"/>
              </a:ext>
            </a:extLst>
          </p:cNvPr>
          <p:cNvSpPr/>
          <p:nvPr/>
        </p:nvSpPr>
        <p:spPr>
          <a:xfrm>
            <a:off x="1205638" y="1796534"/>
            <a:ext cx="1074204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Properties of </a:t>
            </a:r>
            <a:r>
              <a:rPr lang="el-GR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φ</a:t>
            </a:r>
            <a:r>
              <a:rPr lang="en-US" altLang="zh-CN" dirty="0">
                <a:solidFill>
                  <a:srgbClr val="000000"/>
                </a:solidFill>
                <a:latin typeface="Helvetica" pitchFamily="2" charset="0"/>
              </a:rPr>
              <a:t>:</a:t>
            </a:r>
            <a:endParaRPr lang="en" altLang="zh-C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1. The codomain of </a:t>
            </a:r>
            <a:r>
              <a:rPr lang="el-GR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φ 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should be positive. </a:t>
            </a:r>
          </a:p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2. By including a transformation which projects the input dimension 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Helvetica" pitchFamily="2" charset="0"/>
              </a:rPr>
              <a:t>d</a:t>
            </a:r>
            <a:r>
              <a:rPr lang="en" altLang="zh-CN" baseline="-25000" dirty="0" err="1">
                <a:solidFill>
                  <a:srgbClr val="000000"/>
                </a:solidFill>
                <a:effectLst/>
                <a:latin typeface="Helvetica" pitchFamily="2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 to a larger dimension 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Helvetica" pitchFamily="2" charset="0"/>
              </a:rPr>
              <a:t>d</a:t>
            </a:r>
            <a:r>
              <a:rPr lang="en" altLang="zh-CN" baseline="-25000" dirty="0" err="1">
                <a:solidFill>
                  <a:srgbClr val="000000"/>
                </a:solidFill>
                <a:effectLst/>
                <a:latin typeface="Helvetica" pitchFamily="2" charset="0"/>
              </a:rPr>
              <a:t>dot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, the </a:t>
            </a:r>
            <a:r>
              <a:rPr lang="el-GR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φ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l-GR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function can potentially increase the upper bound of the capacity.</a:t>
            </a:r>
          </a:p>
          <a:p>
            <a:endParaRPr lang="en" altLang="zh-C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3C8969-719C-4545-BA98-9B92394D979A}"/>
              </a:ext>
            </a:extLst>
          </p:cNvPr>
          <p:cNvSpPr/>
          <p:nvPr/>
        </p:nvSpPr>
        <p:spPr>
          <a:xfrm>
            <a:off x="1205638" y="3214807"/>
            <a:ext cx="3446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effectLst/>
                <a:latin typeface="Helvetica" pitchFamily="2" charset="0"/>
              </a:rPr>
              <a:t>Katharopoulos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’ Linear Attention: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FBEF9F-B699-FA49-BBF6-2D20B420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159" y="2933701"/>
            <a:ext cx="5956300" cy="990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A1C636-0C4B-A944-9250-E42709693B5B}"/>
              </a:ext>
            </a:extLst>
          </p:cNvPr>
          <p:cNvSpPr txBox="1"/>
          <p:nvPr/>
        </p:nvSpPr>
        <p:spPr>
          <a:xfrm>
            <a:off x="1205638" y="4098489"/>
            <a:ext cx="232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Helvetica" pitchFamily="2" charset="0"/>
              </a:rPr>
              <a:t>FAVOR+ (Performer)</a:t>
            </a:r>
          </a:p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82F0C7-EF73-3847-A6CE-4BC966167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950" y="3865245"/>
            <a:ext cx="4838700" cy="1714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EC659C-97DC-974E-8522-17702DA24F76}"/>
              </a:ext>
            </a:extLst>
          </p:cNvPr>
          <p:cNvSpPr txBox="1"/>
          <p:nvPr/>
        </p:nvSpPr>
        <p:spPr>
          <a:xfrm>
            <a:off x="108857" y="6211669"/>
            <a:ext cx="12306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Choromanski</a:t>
            </a:r>
            <a:r>
              <a:rPr lang="en" altLang="zh-CN" dirty="0"/>
              <a:t> K, </a:t>
            </a:r>
            <a:r>
              <a:rPr lang="en" altLang="zh-CN" dirty="0" err="1"/>
              <a:t>Likhosherstov</a:t>
            </a:r>
            <a:r>
              <a:rPr lang="en" altLang="zh-CN" dirty="0"/>
              <a:t> V, Dohan D, et al. Rethinking attention with performers[J]. </a:t>
            </a:r>
            <a:r>
              <a:rPr lang="en" altLang="zh-CN" dirty="0" err="1"/>
              <a:t>arXiv</a:t>
            </a:r>
            <a:r>
              <a:rPr lang="en" altLang="zh-CN" dirty="0"/>
              <a:t> preprint arXiv:2009.14794, </a:t>
            </a:r>
          </a:p>
          <a:p>
            <a:r>
              <a:rPr lang="en" altLang="zh-CN" dirty="0"/>
              <a:t>2020. (ICLR2021, Google, University of Cambridge, DeepMind, not require any properties such as low-rankness or sparsity)</a:t>
            </a:r>
          </a:p>
          <a:p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3F91D8-9C57-1E4F-A0FD-40F3BC615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948" y="5447416"/>
            <a:ext cx="1485900" cy="3683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BE9C081-87E8-924E-83D7-7C5DD51BEF99}"/>
              </a:ext>
            </a:extLst>
          </p:cNvPr>
          <p:cNvSpPr txBox="1"/>
          <p:nvPr/>
        </p:nvSpPr>
        <p:spPr>
          <a:xfrm>
            <a:off x="3671848" y="5492550"/>
            <a:ext cx="768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Helvetica" pitchFamily="2" charset="0"/>
              </a:rPr>
              <a:t>is a matrix with m random features where each row vector r is drawn from</a:t>
            </a:r>
          </a:p>
          <a:p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90AA582-0189-A349-BA48-0DA5B8AC5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1970" y="5770581"/>
            <a:ext cx="12700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3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8EE64-7D39-4147-B490-3A108AEA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Linear Attention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8667E-5563-7A4F-89C6-81B1C4063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/>
              <a:t>Deterministic Parameter-Free Projection (DPFP)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B3E108-168D-C246-BB46-AEDCE7454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42" y="2395766"/>
            <a:ext cx="5283200" cy="368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21AD60-9991-8D4E-9010-0AB3665E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9636"/>
            <a:ext cx="6451600" cy="1054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FFF59E-41F6-7F4C-AC87-682B14E70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08173"/>
            <a:ext cx="4254500" cy="381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4BCD88-7543-7041-B0E0-F51C239A9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408" y="4464050"/>
            <a:ext cx="4864100" cy="1587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AEB6FD-DA9F-7A40-999F-72084DCEB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643" y="4173537"/>
            <a:ext cx="2006600" cy="330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190CC2-8B40-EF48-B992-49EB225D8F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5944" y="3708173"/>
            <a:ext cx="5743630" cy="31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1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8EE64-7D39-4147-B490-3A108AEA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Linear Attention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8667E-5563-7A4F-89C6-81B1C4063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/>
              <a:t>Deterministic Parameter-Free Projection (DPFP)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AEB6FD-DA9F-7A40-999F-72084DCEB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72" y="2366509"/>
            <a:ext cx="2006600" cy="330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502FDD-0537-C74C-B951-E86017BF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58" y="2715533"/>
            <a:ext cx="3797300" cy="939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2E1F22-FFF7-C349-B4F3-3DAF85E69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50" y="3095171"/>
            <a:ext cx="1054100" cy="355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35C6346-1701-6E4F-8DCB-615B30F08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815" y="3063421"/>
            <a:ext cx="1447800" cy="419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E230419-874B-F549-84C5-8021D1533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1558" y="3674157"/>
            <a:ext cx="2857500" cy="3556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979A899-47A4-3249-B7F4-13FDF8A5B993}"/>
              </a:ext>
            </a:extLst>
          </p:cNvPr>
          <p:cNvSpPr/>
          <p:nvPr/>
        </p:nvSpPr>
        <p:spPr>
          <a:xfrm>
            <a:off x="1360715" y="41834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The codomain dimensionality of </a:t>
            </a:r>
            <a:r>
              <a:rPr lang="el-GR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φ(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k) is thus 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Helvetica" pitchFamily="2" charset="0"/>
              </a:rPr>
              <a:t>d</a:t>
            </a:r>
            <a:r>
              <a:rPr lang="en" altLang="zh-CN" baseline="-25000" dirty="0" err="1">
                <a:solidFill>
                  <a:srgbClr val="000000"/>
                </a:solidFill>
                <a:effectLst/>
                <a:latin typeface="Helvetica" pitchFamily="2" charset="0"/>
              </a:rPr>
              <a:t>dot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 = 2d</a:t>
            </a:r>
            <a:r>
              <a:rPr lang="en" altLang="zh-CN" baseline="-25000" dirty="0">
                <a:solidFill>
                  <a:srgbClr val="000000"/>
                </a:solidFill>
                <a:effectLst/>
                <a:latin typeface="Helvetica" pitchFamily="2" charset="0"/>
              </a:rPr>
              <a:t>key</a:t>
            </a:r>
            <a:endParaRPr lang="el-GR" altLang="zh-C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7CF867B-5EB6-184D-B199-794F75973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3943" y="4215160"/>
            <a:ext cx="3048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952F3-9A36-174B-9269-30C76878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B0CE2-4C34-9446-87FA-7CF8C12E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80DF6A-D595-FE4D-AA21-B5FB1B534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08" y="1349225"/>
            <a:ext cx="8713106" cy="544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952F3-9A36-174B-9269-30C76878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B0CE2-4C34-9446-87FA-7CF8C12E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08FCEB-2530-F54D-BC34-ED8388A8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8011526" cy="410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84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952F3-9A36-174B-9269-30C76878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B0CE2-4C34-9446-87FA-7CF8C12E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51FDAA-F205-4843-8A6E-AB67A93FC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473075"/>
            <a:ext cx="73025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52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952F3-9A36-174B-9269-30C76878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B0CE2-4C34-9446-87FA-7CF8C12E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6FD979-814F-EC42-98E6-42249097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1650"/>
            <a:ext cx="7073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0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AA07E-9FF1-CE40-97EB-C506A614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1CC30-EC2A-B44E-A523-1E679AC8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Transformers have achieved impressive results in a myriad of sequence processing tasks</a:t>
            </a:r>
          </a:p>
          <a:p>
            <a:r>
              <a:rPr lang="en" altLang="zh-CN" dirty="0"/>
              <a:t>The core component of a Transformer is the self-attention mechanism</a:t>
            </a:r>
            <a:r>
              <a:rPr lang="en-US" altLang="zh-CN" dirty="0"/>
              <a:t>. But </a:t>
            </a:r>
            <a:r>
              <a:rPr lang="en" altLang="zh-CN" dirty="0">
                <a:highlight>
                  <a:srgbClr val="FFFF00"/>
                </a:highlight>
              </a:rPr>
              <a:t>self-attention computations scale quadratically with sequence length </a:t>
            </a:r>
            <a:r>
              <a:rPr lang="en" altLang="zh-CN" dirty="0"/>
              <a:t>while the memory of the model grows linearly.</a:t>
            </a:r>
          </a:p>
          <a:p>
            <a:r>
              <a:rPr lang="en" altLang="zh-CN" dirty="0"/>
              <a:t>Linear Transformers. Recent work proposed “linear Transformers” with constant size memory and time complexity linear in sequence length. This complexity reduction is mainly due to a </a:t>
            </a:r>
            <a:r>
              <a:rPr lang="en" altLang="zh-CN" dirty="0" err="1">
                <a:highlight>
                  <a:srgbClr val="FFFF00"/>
                </a:highlight>
              </a:rPr>
              <a:t>linearisation</a:t>
            </a:r>
            <a:r>
              <a:rPr lang="en" altLang="zh-CN" dirty="0">
                <a:highlight>
                  <a:srgbClr val="FFFF00"/>
                </a:highlight>
              </a:rPr>
              <a:t> of the </a:t>
            </a:r>
            <a:r>
              <a:rPr lang="en" altLang="zh-CN" dirty="0" err="1">
                <a:highlight>
                  <a:srgbClr val="FFFF00"/>
                </a:highlight>
              </a:rPr>
              <a:t>softmax</a:t>
            </a:r>
            <a:r>
              <a:rPr lang="en" altLang="zh-CN" dirty="0"/>
              <a:t>.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07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78FA3-6DA8-7E46-9642-6D55E7CE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A5B6E-A6AC-AC4A-8006-5DAE6C44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Weights</a:t>
            </a:r>
          </a:p>
          <a:p>
            <a:pPr marL="0" indent="0">
              <a:buNone/>
            </a:pPr>
            <a:r>
              <a:rPr kumimoji="1" lang="en-US" altLang="zh-CN" dirty="0"/>
              <a:t>	Context-dependent fast weight generation was introduced in a two-network system of the early 90s (</a:t>
            </a:r>
            <a:r>
              <a:rPr kumimoji="1" lang="en-US" altLang="zh-CN" dirty="0" err="1"/>
              <a:t>Schmidhuber</a:t>
            </a:r>
            <a:r>
              <a:rPr kumimoji="1" lang="en-US" altLang="zh-CN" dirty="0"/>
              <a:t>, 1991; 1992; 1993) ——  </a:t>
            </a:r>
            <a:r>
              <a:rPr kumimoji="1" lang="en-US" altLang="zh-CN" dirty="0">
                <a:highlight>
                  <a:srgbClr val="FFFF00"/>
                </a:highlight>
              </a:rPr>
              <a:t>the slow net learns to program its fast net</a:t>
            </a:r>
            <a:r>
              <a:rPr kumimoji="1" lang="en-US" altLang="zh-CN" dirty="0"/>
              <a:t>.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This paper relates linear Transformer to Fast Weight </a:t>
            </a:r>
            <a:r>
              <a:rPr lang="en" altLang="zh-CN" dirty="0"/>
              <a:t>Memory Systems, and proposes a new update rule and a new kernel function.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130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6911B-9F35-124F-B7AF-785A1E3D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Fast Weight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E46A8-9086-0E46-AF8D-A2B19751E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/>
              <a:t>Input sequence:</a:t>
            </a:r>
          </a:p>
          <a:p>
            <a:pPr marL="0" indent="0">
              <a:buNone/>
            </a:pPr>
            <a:r>
              <a:rPr kumimoji="1" lang="en-US" altLang="zh-CN" sz="2400" dirty="0"/>
              <a:t>Output sequence:</a:t>
            </a:r>
            <a:endParaRPr kumimoji="1"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8C0FC4-4944-544F-94D0-FFA8C9A9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557" y="2307977"/>
            <a:ext cx="2476500" cy="342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4052AE-EC34-7F4B-8BF2-11197C9D2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21" y="1830140"/>
            <a:ext cx="2425700" cy="3429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5245215-6B6B-2D4A-8DDB-F2D2B9342A59}"/>
              </a:ext>
            </a:extLst>
          </p:cNvPr>
          <p:cNvSpPr txBox="1"/>
          <p:nvPr/>
        </p:nvSpPr>
        <p:spPr>
          <a:xfrm>
            <a:off x="0" y="4484192"/>
            <a:ext cx="12192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/>
              <a:t>The fast weights W (</a:t>
            </a:r>
            <a:r>
              <a:rPr kumimoji="1" lang="en" altLang="zh-CN" sz="2800" dirty="0" err="1"/>
              <a:t>i</a:t>
            </a:r>
            <a:r>
              <a:rPr kumimoji="1" lang="en" altLang="zh-CN" sz="2800" dirty="0"/>
              <a:t>) are generated at each time step </a:t>
            </a:r>
            <a:r>
              <a:rPr kumimoji="1" lang="en" altLang="zh-CN" sz="2800" dirty="0" err="1"/>
              <a:t>i</a:t>
            </a:r>
            <a:r>
              <a:rPr kumimoji="1" lang="en" altLang="zh-CN" sz="2800" dirty="0"/>
              <a:t> and serve as a short-term memory. </a:t>
            </a:r>
          </a:p>
          <a:p>
            <a:r>
              <a:rPr kumimoji="1" lang="en" altLang="zh-CN" sz="2800" dirty="0"/>
              <a:t>This is a key-value associative memory model in which the write operation is based on a summation (Eq. 2) and the retrieval is a matrix-vector </a:t>
            </a:r>
            <a:r>
              <a:rPr kumimoji="1" lang="en" altLang="zh-CN" sz="2800" dirty="0" err="1"/>
              <a:t>multiplica-tion</a:t>
            </a:r>
            <a:r>
              <a:rPr kumimoji="1" lang="en" altLang="zh-CN" sz="2800" dirty="0"/>
              <a:t> (Eq. 3).</a:t>
            </a:r>
          </a:p>
          <a:p>
            <a:endParaRPr lang="en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B9553AC-4617-2747-B52D-5433EC8EC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871" y="2821010"/>
            <a:ext cx="53467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1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461D9-FA5F-5A4D-9BD8-AA29F6ED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Self-Attention Without </a:t>
            </a:r>
            <a:r>
              <a:rPr lang="en" altLang="zh-CN" dirty="0" err="1"/>
              <a:t>Softmax</a:t>
            </a:r>
            <a:r>
              <a:rPr lang="en" altLang="zh-CN" dirty="0"/>
              <a:t> Is a Fast Weight Memory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0DA58A-2137-D640-B5C2-42FDC8E6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44914"/>
            <a:ext cx="3200400" cy="355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730385-026F-244E-B0A6-5B2EDE296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2" y="1944914"/>
            <a:ext cx="2844800" cy="317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549F0C-D258-6244-AC2B-3C56B291D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575" y="2273300"/>
            <a:ext cx="5727700" cy="19304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0A34891-22E1-A045-B2B0-42D00AC4ABB3}"/>
              </a:ext>
            </a:extLst>
          </p:cNvPr>
          <p:cNvSpPr/>
          <p:nvPr/>
        </p:nvSpPr>
        <p:spPr>
          <a:xfrm>
            <a:off x="1752599" y="4226255"/>
            <a:ext cx="10156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Helvetica" pitchFamily="2" charset="0"/>
              </a:rPr>
              <a:t>	w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here</a:t>
            </a:r>
            <a:r>
              <a:rPr lang="zh-CN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[A, a] denotes the concatenation of vector a to matrix A along the time dimension.</a:t>
            </a:r>
          </a:p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If we remove 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Helvetica" pitchFamily="2" charset="0"/>
              </a:rPr>
              <a:t>softmax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: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6D41A1-7D6D-0142-8E38-30E702EE2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702" y="5006975"/>
            <a:ext cx="5981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3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461D9-FA5F-5A4D-9BD8-AA29F6ED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Self-Attention Without </a:t>
            </a:r>
            <a:r>
              <a:rPr lang="en" altLang="zh-CN" dirty="0" err="1"/>
              <a:t>Softmax</a:t>
            </a:r>
            <a:r>
              <a:rPr lang="en" altLang="zh-CN" dirty="0"/>
              <a:t> Is a Fast Weight Memory Model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70C20D-0563-DC45-B99D-8BB9A3F34246}"/>
              </a:ext>
            </a:extLst>
          </p:cNvPr>
          <p:cNvSpPr/>
          <p:nvPr/>
        </p:nvSpPr>
        <p:spPr>
          <a:xfrm>
            <a:off x="1774372" y="1851025"/>
            <a:ext cx="967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Denoting by W (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Helvetica" pitchFamily="2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) the corresponding weight matrix generated from key and value vectors: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1C88972-7657-934D-B9E9-0C76BB65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14" y="2220357"/>
            <a:ext cx="5105400" cy="10541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3F51AEE-746E-4440-9004-F83EC5A99A3D}"/>
              </a:ext>
            </a:extLst>
          </p:cNvPr>
          <p:cNvSpPr/>
          <p:nvPr/>
        </p:nvSpPr>
        <p:spPr>
          <a:xfrm>
            <a:off x="1774371" y="3274457"/>
            <a:ext cx="9231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we can rewrite 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Helvetica" pitchFamily="2" charset="0"/>
              </a:rPr>
              <a:t>Eqs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  <a:r>
              <a:rPr lang="en" altLang="zh-CN" dirty="0">
                <a:solidFill>
                  <a:srgbClr val="00075F"/>
                </a:solidFill>
                <a:effectLst/>
                <a:latin typeface="Helvetica" pitchFamily="2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-</a:t>
            </a:r>
            <a:r>
              <a:rPr lang="en" altLang="zh-CN" dirty="0">
                <a:solidFill>
                  <a:srgbClr val="00075F"/>
                </a:solidFill>
                <a:effectLst/>
                <a:latin typeface="Helvetica" pitchFamily="2" charset="0"/>
              </a:rPr>
              <a:t>7 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such that they directly relate to 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Helvetica" pitchFamily="2" charset="0"/>
              </a:rPr>
              <a:t>Eqs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  <a:r>
              <a:rPr lang="en" altLang="zh-CN" dirty="0">
                <a:solidFill>
                  <a:srgbClr val="00075F"/>
                </a:solidFill>
                <a:effectLst/>
                <a:latin typeface="Helvetica" pitchFamily="2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-</a:t>
            </a:r>
            <a:r>
              <a:rPr lang="en" altLang="zh-CN" dirty="0">
                <a:solidFill>
                  <a:srgbClr val="00075F"/>
                </a:solidFill>
                <a:effectLst/>
                <a:latin typeface="Helvetica" pitchFamily="2" charset="0"/>
              </a:rPr>
              <a:t>3 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where the activation function </a:t>
            </a:r>
            <a:r>
              <a:rPr lang="el-GR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σ 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is the identity function and without query projection 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Helvetica" pitchFamily="2" charset="0"/>
              </a:rPr>
              <a:t>Wq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: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0AC7CFC-B629-874C-94D5-7C22ECFB7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614" y="4026376"/>
            <a:ext cx="56769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2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D6AB8-D0B4-4447-AB62-2D135D93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/>
              <a:t>Linearising</a:t>
            </a:r>
            <a:r>
              <a:rPr lang="en" altLang="zh-CN" dirty="0"/>
              <a:t> Self-Attention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2C5EC2-EF39-0C4E-A8A0-11817222EF22}"/>
              </a:ext>
            </a:extLst>
          </p:cNvPr>
          <p:cNvSpPr/>
          <p:nvPr/>
        </p:nvSpPr>
        <p:spPr>
          <a:xfrm>
            <a:off x="1499240" y="1690688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Eq. </a:t>
            </a:r>
            <a:r>
              <a:rPr lang="en" altLang="zh-CN" dirty="0">
                <a:solidFill>
                  <a:srgbClr val="00075F"/>
                </a:solidFill>
                <a:effectLst/>
                <a:latin typeface="Helvetica" pitchFamily="2" charset="0"/>
              </a:rPr>
              <a:t>7 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can be written as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62951F-2CDD-D94B-9D97-6AB5370E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157" y="1987551"/>
            <a:ext cx="5054600" cy="1028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003362-ACBE-E144-BA57-9C2FAD074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157" y="3048000"/>
            <a:ext cx="6464300" cy="381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562C0F3-B1FD-3F4D-9105-0FCF51FAA33A}"/>
              </a:ext>
            </a:extLst>
          </p:cNvPr>
          <p:cNvSpPr/>
          <p:nvPr/>
        </p:nvSpPr>
        <p:spPr>
          <a:xfrm>
            <a:off x="1393370" y="3573920"/>
            <a:ext cx="8349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The general idea is to replace the 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Helvetica" pitchFamily="2" charset="0"/>
              </a:rPr>
              <a:t>softmax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 kernel </a:t>
            </a:r>
            <a:r>
              <a:rPr lang="el-GR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κ 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by another kernel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11570F-8A08-FB45-ADDE-DE2B610DE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221" y="3606186"/>
            <a:ext cx="2552700" cy="304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4A4C33-0C28-484A-96D0-C58BE4C7A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272" y="4526749"/>
            <a:ext cx="5321300" cy="19177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3DC1EE9-6E93-C944-8B0C-F4837022D4B4}"/>
              </a:ext>
            </a:extLst>
          </p:cNvPr>
          <p:cNvSpPr/>
          <p:nvPr/>
        </p:nvSpPr>
        <p:spPr>
          <a:xfrm>
            <a:off x="838200" y="3986669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 φ 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is a function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07C3E9-5A44-B245-BC4A-1CC572150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6829" y="3943252"/>
            <a:ext cx="1549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7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D6AB8-D0B4-4447-AB62-2D135D93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/>
              <a:t>Linearising</a:t>
            </a:r>
            <a:r>
              <a:rPr lang="en" altLang="zh-CN" dirty="0"/>
              <a:t> Self-Attention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A3B5D6-420B-B149-AFF4-5BA09D4F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6540500" cy="1066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B857FD-04EA-1141-A884-4411B9A7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2438400"/>
            <a:ext cx="4940300" cy="1981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4D7DCB-08D8-F740-857E-021685612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10100"/>
            <a:ext cx="5829300" cy="2247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8F83A48-F98A-A042-99A7-C9863F0A2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300" y="4711700"/>
            <a:ext cx="5346700" cy="1397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5B5A084-4F8E-BD49-BE20-84351CF33E3B}"/>
              </a:ext>
            </a:extLst>
          </p:cNvPr>
          <p:cNvSpPr/>
          <p:nvPr/>
        </p:nvSpPr>
        <p:spPr>
          <a:xfrm>
            <a:off x="6845300" y="6308209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Capacity Limitation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41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7E0C2-3F17-4642-A153-3E7947AC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Improving the Update Rule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CB468-4AF2-3742-9BE1-95EFC54A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64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" altLang="zh-CN" sz="1800" dirty="0">
                <a:solidFill>
                  <a:srgbClr val="000000"/>
                </a:solidFill>
                <a:latin typeface="Helvetica" pitchFamily="2" charset="0"/>
              </a:rPr>
              <a:t>From the perspective of dynamic interaction with the memory, the sum update rule of </a:t>
            </a:r>
            <a:r>
              <a:rPr lang="en" altLang="zh-CN" sz="1800" dirty="0" err="1">
                <a:solidFill>
                  <a:srgbClr val="000000"/>
                </a:solidFill>
                <a:latin typeface="Helvetica" pitchFamily="2" charset="0"/>
              </a:rPr>
              <a:t>Eqs</a:t>
            </a:r>
            <a:r>
              <a:rPr lang="en" altLang="zh-CN" sz="1800" dirty="0">
                <a:solidFill>
                  <a:srgbClr val="000000"/>
                </a:solidFill>
                <a:latin typeface="Helvetica" pitchFamily="2" charset="0"/>
              </a:rPr>
              <a:t>. 17 may be sub-optimal.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0A717D-A9CF-7B44-BD6E-2AAC3980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421" y="1404938"/>
            <a:ext cx="5549900" cy="571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25298B-4DAC-9D40-B02D-BD378EAC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1" y="3260498"/>
            <a:ext cx="5740400" cy="21336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23C9D0E-2518-9247-A053-8263983938FC}"/>
              </a:ext>
            </a:extLst>
          </p:cNvPr>
          <p:cNvSpPr/>
          <p:nvPr/>
        </p:nvSpPr>
        <p:spPr>
          <a:xfrm>
            <a:off x="838200" y="2616894"/>
            <a:ext cx="10188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Inspired by recent work on fast weight memories (</a:t>
            </a:r>
            <a:r>
              <a:rPr lang="en" altLang="zh-CN" dirty="0" err="1">
                <a:solidFill>
                  <a:srgbClr val="00075F"/>
                </a:solidFill>
                <a:effectLst/>
                <a:latin typeface="Helvetica" pitchFamily="2" charset="0"/>
              </a:rPr>
              <a:t>Schlaget</a:t>
            </a:r>
            <a:r>
              <a:rPr lang="en" altLang="zh-CN" dirty="0">
                <a:solidFill>
                  <a:srgbClr val="00075F"/>
                </a:solidFill>
                <a:effectLst/>
                <a:latin typeface="Helvetica" pitchFamily="2" charset="0"/>
              </a:rPr>
              <a:t> al.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" altLang="zh-CN" dirty="0">
                <a:solidFill>
                  <a:srgbClr val="00075F"/>
                </a:solidFill>
                <a:effectLst/>
                <a:latin typeface="Helvetica" pitchFamily="2" charset="0"/>
              </a:rPr>
              <a:t>2021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) we propose the following memory update rule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049705-CECE-7A40-BD9F-DC95676F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693" y="3338823"/>
            <a:ext cx="5370285" cy="197967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497E645-E10C-034B-A046-E51EF566DB80}"/>
              </a:ext>
            </a:extLst>
          </p:cNvPr>
          <p:cNvSpPr/>
          <p:nvPr/>
        </p:nvSpPr>
        <p:spPr>
          <a:xfrm>
            <a:off x="507092" y="5681445"/>
            <a:ext cx="10188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Normalization: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D54E81-C932-4A4B-8FD4-1392F9311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321" y="5537200"/>
            <a:ext cx="28321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9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539</Words>
  <Application>Microsoft Macintosh PowerPoint</Application>
  <PresentationFormat>宽屏</PresentationFormat>
  <Paragraphs>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Helvetica</vt:lpstr>
      <vt:lpstr>Office 主题​​</vt:lpstr>
      <vt:lpstr>Linear Transformers Are Secretly Fast Weight Memory Systems</vt:lpstr>
      <vt:lpstr>Background</vt:lpstr>
      <vt:lpstr>Background</vt:lpstr>
      <vt:lpstr>Fast Weight</vt:lpstr>
      <vt:lpstr>Self-Attention Without Softmax Is a Fast Weight Memory Model</vt:lpstr>
      <vt:lpstr>Self-Attention Without Softmax Is a Fast Weight Memory Model</vt:lpstr>
      <vt:lpstr>Linearising Self-Attention</vt:lpstr>
      <vt:lpstr>Linearising Self-Attention</vt:lpstr>
      <vt:lpstr>Improving the Update Rule</vt:lpstr>
      <vt:lpstr>Linear Attention Functions</vt:lpstr>
      <vt:lpstr>Linear Attention Functions</vt:lpstr>
      <vt:lpstr>Linear Attention Functions</vt:lpstr>
      <vt:lpstr>Experiments</vt:lpstr>
      <vt:lpstr>Experiments</vt:lpstr>
      <vt:lpstr>Experiments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Transformers Are Secretly Fast Weight Memory Systems</dc:title>
  <dc:creator>李 晓宇</dc:creator>
  <cp:lastModifiedBy>李 晓宇</cp:lastModifiedBy>
  <cp:revision>13</cp:revision>
  <dcterms:created xsi:type="dcterms:W3CDTF">2021-03-04T13:09:32Z</dcterms:created>
  <dcterms:modified xsi:type="dcterms:W3CDTF">2021-03-04T15:37:34Z</dcterms:modified>
</cp:coreProperties>
</file>