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50C32-438D-FB46-B021-05A9B365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2EA0E-AA3F-4545-92AD-EA1B0D455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8A8E8-A874-FA41-BDCC-11E3650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A0A7E-4AAB-9248-83AB-B3587B7A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1EF28-AB4E-2B49-A2FF-387DDFD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2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0C8CC-AF7D-304D-A313-FE9CEC82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1C26D-80B3-F645-863E-DC29E866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46D8D-B6B8-9B4E-8438-64D5E56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11AA6-2BB7-A948-B704-CF54E810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B1CEA-C0F5-AA4B-8B28-AF9F0D0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76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6C6BCB-A952-4748-B443-A992360DA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0CCF4-CAB1-144B-9EE8-E7B1365E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8635-76D1-8242-86C9-97D75A60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C7845-CB73-D245-9336-7FAE7FDA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946DF-E9CC-6744-B7D0-2B89FFDC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16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ECFA-680E-684B-93CB-FE20126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EDB53-DA30-C942-AEDC-25B90E28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0D994-142E-CC4A-990D-0F625F33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67292-0262-BB46-97F5-DD785097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92DCA-F094-5E41-A2BB-701DDF29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25CE9-9A66-2C48-A884-D457850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10D39-3A9C-3F40-B4C7-79AF4E75B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8A27A-1619-8D42-BD94-0D763FD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74961-A226-5348-87E1-B9FCE462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9A467-D082-D54A-B8C2-9309872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8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8E80-7E1D-5C4C-8A35-67530931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387AE-9EE8-6D49-A009-79BFFA78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CA839-AF84-1441-9B20-8AEB8CE4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0739B-FC6A-1042-BF46-15A4812E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2447D-394E-5B4E-BA7E-7951124E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0AB3B-EE85-E446-81F1-3ECEBF1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1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2349-9AA9-FE45-A2F4-C31F0C06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B9F40-A386-9841-8401-F477C997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721E6-8C9A-4445-AFDA-659277A2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73CB9-426B-2747-A8D5-723F0EA5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955D8-94CC-BA44-9853-9F603EF42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3531C-FBBB-1745-BADE-7F45CEC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A506B4-7071-BA45-838D-F0FF71FA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DF79E-0882-734C-9F70-FD169CD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3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702E-6A6D-B343-BE52-2E086B68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D6FCC7-C26C-9B42-9CF8-808A854A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4350B3-5A02-884A-9D28-7AFC4982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C807F-BF16-8944-86F1-BFB19CF3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4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2D361-7B64-D948-9E33-278A1DE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01167-7FAE-124E-BC1B-1D6A94D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A9143-7EB3-134F-9FFF-709284A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8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6554-7E37-9C4A-AEC1-415920FC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3EC40-BB67-6A4A-9DE3-722EA73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0176D-7365-9243-9C96-1A8368E0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EBA4B-55EE-BF4B-8305-A8BF63EB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431C3-1B54-7740-915C-C9F55114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231EA-C6C1-F446-BD5A-A5E2CC00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65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92C0B-1535-904D-854B-513EA568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A4C44-4DE8-E44C-80CB-B22017080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163D0-9F1D-6740-9AA2-C3085D88A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C8E6F-87F2-564E-90EB-212187B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3EBCB-6261-F941-A0C6-B50A657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DB7E5-39DC-4249-BA65-BFF85A7A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98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1124C-49D2-A643-91F2-42A50B4E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A9EA2-5B65-C642-BE63-A90C54A0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D58DF-82A8-C247-A931-A9F53758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F616-E144-E64C-8DCB-48DFCCCED5B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33FA3-8639-794D-A1EF-711D189C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32C-CA37-EC4A-AC8A-C820EB232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E807-5169-A542-8E7E-0ECB65B99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6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6FF22-4A72-D44E-86FF-26E79CE4F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Meta Label Correction for Noisy Label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9FF4F-E6DC-A247-92F7-F205EB305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Xiaoyu</a:t>
            </a:r>
            <a:r>
              <a:rPr kumimoji="1" lang="en-US" altLang="zh-CN" dirty="0"/>
              <a:t> Li</a:t>
            </a:r>
          </a:p>
          <a:p>
            <a:r>
              <a:rPr kumimoji="1" lang="en-US" altLang="zh-CN" dirty="0"/>
              <a:t>12.22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13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145C-6C8B-854C-8E69-FF5933C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616DD-129C-3641-BF62-B0833817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99300" cy="386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3278B9-148A-C843-B815-10CAE440F9ED}"/>
              </a:ext>
            </a:extLst>
          </p:cNvPr>
          <p:cNvSpPr txBox="1"/>
          <p:nvPr/>
        </p:nvSpPr>
        <p:spPr>
          <a:xfrm>
            <a:off x="7857067" y="287866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UNIF noise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79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145C-6C8B-854C-8E69-FF5933C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D90B3-F7FE-3C45-A63C-1E0DC806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1" y="1604433"/>
            <a:ext cx="7366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145C-6C8B-854C-8E69-FF5933C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73AE5-BFD7-2741-AF09-9974F3A0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39D68D-97F7-8D41-9112-C866992F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294"/>
            <a:ext cx="9486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4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145C-6C8B-854C-8E69-FF5933C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73AE5-BFD7-2741-AF09-9974F3A0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925FB-DFC9-334A-A5C1-FD46E853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077"/>
            <a:ext cx="12192000" cy="2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7D25-E997-7C49-B7D7-ED7C60D3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9F2F6-9B3D-A44E-AFA7-F9CC56A8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Large amounts of annotated data is not </a:t>
            </a:r>
            <a:r>
              <a:rPr lang="en" altLang="zh-CN" dirty="0"/>
              <a:t>readily available at scale for many tasks.</a:t>
            </a:r>
          </a:p>
          <a:p>
            <a:pPr marL="0" indent="0">
              <a:buNone/>
            </a:pPr>
            <a:r>
              <a:rPr lang="en" altLang="zh-CN" dirty="0"/>
              <a:t>Weak supervision:</a:t>
            </a:r>
          </a:p>
          <a:p>
            <a:pPr marL="0" indent="0">
              <a:buNone/>
            </a:pPr>
            <a:r>
              <a:rPr lang="en" altLang="zh-CN" dirty="0"/>
              <a:t>	Incomplete supervision</a:t>
            </a:r>
          </a:p>
          <a:p>
            <a:pPr marL="0" indent="0">
              <a:buNone/>
            </a:pPr>
            <a:r>
              <a:rPr lang="en" altLang="zh-CN" dirty="0"/>
              <a:t>	Inexact supervision</a:t>
            </a:r>
          </a:p>
          <a:p>
            <a:pPr marL="0" indent="0">
              <a:buNone/>
            </a:pPr>
            <a:r>
              <a:rPr lang="en" altLang="zh-CN" dirty="0"/>
              <a:t>	Inaccurate supervision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8ECF2-0229-FF48-997F-F05440CB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9496E-BEB3-714B-A8C0-7464E741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One of the limitations of label re-weighting is that it is limited to up or down weighting the contribution of an in- stance in the learning process. (Not using all of data for training)</a:t>
            </a:r>
          </a:p>
          <a:p>
            <a:r>
              <a:rPr lang="en" altLang="zh-CN" dirty="0"/>
              <a:t>Previous methods of label correction rely on assumptions about the weak label generation process and thus often involves two independent steps: (1) estimating a label corruption matrix , (2) training a model on the noisy data leveraging the corruption matrix. (assumptions about the noise generation process)</a:t>
            </a:r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9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908B-7405-BF4D-8D5E-CC8A73E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3C10E-0FE0-4643-9586-B0C72B6F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Clean data			  weak(noisy) data				M&gt;&gt;m 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Meta Model: label correction network (LCN)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Main Model: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bi-level optimization problem: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C1C8D2-6FEF-8140-A053-43777C43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1" y="1825625"/>
            <a:ext cx="17018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EC23F-5163-3D48-9A11-EB64CDC8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566" y="1890537"/>
            <a:ext cx="1854200" cy="31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EFDD7A-ED2E-8A4F-A74C-059CCEA4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283" y="2889956"/>
            <a:ext cx="2222500" cy="35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1479E9-93DE-BE45-B4AB-2391A446C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3836194"/>
            <a:ext cx="1358900" cy="355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C6DDD1-DBC2-DA40-9839-5BE51FA4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566" y="4780844"/>
            <a:ext cx="3632200" cy="66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D756BE-60EE-DD4C-AC66-D8702BA89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778" y="5548753"/>
            <a:ext cx="6654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4895-A2B8-174B-8C67-CFE77FF1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6739B-FA9C-FF4C-A71A-26C030B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1870781"/>
            <a:ext cx="8310034" cy="3723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6099B-F79B-E548-B155-B3128A9FE77C}"/>
              </a:ext>
            </a:extLst>
          </p:cNvPr>
          <p:cNvSpPr txBox="1"/>
          <p:nvPr/>
        </p:nvSpPr>
        <p:spPr>
          <a:xfrm>
            <a:off x="7890935" y="1418389"/>
            <a:ext cx="44478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CN" dirty="0"/>
              <a:t>Feed the weak instance to the LCN and get its corrected label</a:t>
            </a:r>
          </a:p>
          <a:p>
            <a:pPr marL="342900" indent="-342900">
              <a:buFontTx/>
              <a:buAutoNum type="arabicPeriod"/>
            </a:pPr>
            <a:r>
              <a:rPr lang="en" altLang="zh-CN" dirty="0"/>
              <a:t>Feed the data instance to the current classifier and compute the logits for prediction</a:t>
            </a:r>
          </a:p>
          <a:p>
            <a:pPr marL="342900" indent="-342900">
              <a:buFontTx/>
              <a:buAutoNum type="arabicPeriod"/>
            </a:pPr>
            <a:r>
              <a:rPr lang="en" altLang="zh-CN" dirty="0"/>
              <a:t>Compute the loss with the logits and corrected label, and compute the gradient of the loss with respect to the parameter of the classifier. Note that </a:t>
            </a:r>
            <a:r>
              <a:rPr lang="en" altLang="zh-CN" dirty="0">
                <a:highlight>
                  <a:srgbClr val="FFFF00"/>
                </a:highlight>
              </a:rPr>
              <a:t>the gradient will be a function of the parameters of the LCN.</a:t>
            </a:r>
          </a:p>
          <a:p>
            <a:pPr marL="342900" indent="-342900">
              <a:buFontTx/>
              <a:buAutoNum type="arabicPeriod"/>
            </a:pPr>
            <a:r>
              <a:rPr lang="en" altLang="zh-CN" dirty="0"/>
              <a:t>Update the classifier parameter while keeping the computation graph for the gradient</a:t>
            </a:r>
          </a:p>
          <a:p>
            <a:pPr marL="342900" indent="-342900">
              <a:buFontTx/>
              <a:buAutoNum type="arabicPeriod"/>
            </a:pPr>
            <a:r>
              <a:rPr lang="en" altLang="zh-CN" dirty="0"/>
              <a:t>feed a pair of clean instance to the new model and compute its loss</a:t>
            </a:r>
          </a:p>
          <a:p>
            <a:pPr marL="342900" indent="-342900">
              <a:buFontTx/>
              <a:buAutoNum type="arabicPeriod"/>
            </a:pPr>
            <a:r>
              <a:rPr lang="en" altLang="zh-CN" dirty="0"/>
              <a:t>Compute the gradient of the loss </a:t>
            </a:r>
            <a:r>
              <a:rPr lang="en" altLang="zh-CN" dirty="0" err="1"/>
              <a:t>w.r.t</a:t>
            </a:r>
            <a:r>
              <a:rPr lang="en" altLang="zh-CN" dirty="0"/>
              <a:t> the parameter to LCN and update the LCN</a:t>
            </a:r>
          </a:p>
          <a:p>
            <a:pPr marL="342900" indent="-342900">
              <a:buFontTx/>
              <a:buAutoNum type="arabicPeriod"/>
            </a:pPr>
            <a:endParaRPr lang="en" altLang="zh-CN" dirty="0"/>
          </a:p>
          <a:p>
            <a:pPr marL="342900" indent="-342900">
              <a:buAutoNum type="arabicPeriod"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1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908B-7405-BF4D-8D5E-CC8A73E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- </a:t>
            </a:r>
            <a:r>
              <a:rPr lang="en" altLang="zh-CN" dirty="0"/>
              <a:t>Gradient-based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3C10E-0FE0-4643-9586-B0C72B6F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Look one step ahead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K step ahead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2BF3E-083E-734A-97BE-E157A371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28" y="1825625"/>
            <a:ext cx="3924300" cy="59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291EBE-B866-B341-83D9-16D54DFA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86" y="2366962"/>
            <a:ext cx="4686300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BCD22A-041B-FE47-9DAC-E6573149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39" y="2882899"/>
            <a:ext cx="5664200" cy="59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6A7221-22C3-C845-835A-04EE439FB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86" y="3411536"/>
            <a:ext cx="1828800" cy="393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5792FA-9F22-1543-8E94-3A76940B2DD3}"/>
              </a:ext>
            </a:extLst>
          </p:cNvPr>
          <p:cNvSpPr txBox="1"/>
          <p:nvPr/>
        </p:nvSpPr>
        <p:spPr>
          <a:xfrm>
            <a:off x="10271659" y="237279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Main Loss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798AA8-5F5A-F44A-8B61-7EBFFBB9A30C}"/>
              </a:ext>
            </a:extLst>
          </p:cNvPr>
          <p:cNvSpPr txBox="1"/>
          <p:nvPr/>
        </p:nvSpPr>
        <p:spPr>
          <a:xfrm>
            <a:off x="10306600" y="34300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 Loss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9594F5-F6ED-5748-827C-D0456C43B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378" y="3473708"/>
            <a:ext cx="2578100" cy="3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92D1B4-7B8A-1240-A816-C49AB9BA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215" y="4537073"/>
            <a:ext cx="8013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908B-7405-BF4D-8D5E-CC8A73E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- </a:t>
            </a:r>
            <a:r>
              <a:rPr lang="en" altLang="zh-CN" dirty="0"/>
              <a:t>Gradient-based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3C10E-0FE0-4643-9586-B0C72B6F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K step ahead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Approximation: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 w′ is the model parameter for next step, </a:t>
            </a:r>
          </a:p>
          <a:p>
            <a:pPr marL="0" indent="0">
              <a:buNone/>
            </a:pPr>
            <a:r>
              <a:rPr lang="en" altLang="zh-CN" dirty="0" err="1"/>
              <a:t>g</a:t>
            </a:r>
            <a:r>
              <a:rPr lang="en" altLang="zh-CN" baseline="-25000" dirty="0" err="1"/>
              <a:t>w</a:t>
            </a:r>
            <a:r>
              <a:rPr lang="en" altLang="zh-CN" dirty="0"/>
              <a:t> is a short hand for the gradient of the training loss </a:t>
            </a:r>
            <a:r>
              <a:rPr lang="en" altLang="zh-CN" dirty="0" err="1"/>
              <a:t>w.r.t</a:t>
            </a:r>
            <a:r>
              <a:rPr lang="en" altLang="zh-CN" dirty="0"/>
              <a:t> w,</a:t>
            </a:r>
          </a:p>
          <a:p>
            <a:pPr marL="0" indent="0">
              <a:buNone/>
            </a:pPr>
            <a:r>
              <a:rPr lang="en" altLang="zh-CN" dirty="0"/>
              <a:t> </a:t>
            </a:r>
            <a:r>
              <a:rPr lang="el-GR" altLang="zh-CN" dirty="0"/>
              <a:t>Λ </a:t>
            </a:r>
            <a:r>
              <a:rPr lang="en" altLang="zh-CN" dirty="0"/>
              <a:t>is a diagonal matrix representing the current learning rates for all parameters in w, </a:t>
            </a:r>
          </a:p>
          <a:p>
            <a:pPr marL="0" indent="0">
              <a:buNone/>
            </a:pPr>
            <a:r>
              <a:rPr lang="en" altLang="zh-CN" dirty="0"/>
              <a:t>H</a:t>
            </a:r>
            <a:r>
              <a:rPr lang="el-GR" altLang="zh-CN" baseline="-25000" dirty="0"/>
              <a:t>α,</a:t>
            </a:r>
            <a:r>
              <a:rPr lang="en" altLang="zh-CN" baseline="-25000" dirty="0"/>
              <a:t>w</a:t>
            </a:r>
            <a:r>
              <a:rPr lang="en" altLang="zh-CN" dirty="0"/>
              <a:t> is a short hand for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92D1B4-7B8A-1240-A816-C49AB9BA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825625"/>
            <a:ext cx="8013700" cy="139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BC76A9-76F0-AF41-8E3E-00FC52EE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429000"/>
            <a:ext cx="7480300" cy="977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EABDE6-978A-8849-BCCF-FA590294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156" y="5929665"/>
            <a:ext cx="2286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ABE5-E994-DD48-B0F6-287FC87B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– soft 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1F1AC-F912-0641-B93A-707771AB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 Soft labels are crucial in MLC as they make gradient propagation back to the meta model from the main model possible</a:t>
            </a:r>
          </a:p>
          <a:p>
            <a:r>
              <a:rPr lang="en" altLang="zh-CN" dirty="0"/>
              <a:t>It brings difficulty to training due to the additional uncertainty in the corrected labels</a:t>
            </a:r>
          </a:p>
          <a:p>
            <a:r>
              <a:rPr lang="en" altLang="zh-CN" dirty="0"/>
              <a:t>Solution: In training for each batch of clean data, we split it into two parts, with one serving as the clean evaluation set and </a:t>
            </a:r>
            <a:r>
              <a:rPr lang="en" altLang="zh-CN" dirty="0">
                <a:highlight>
                  <a:srgbClr val="FFFF00"/>
                </a:highlight>
              </a:rPr>
              <a:t>add the other to the training process for f </a:t>
            </a:r>
            <a:r>
              <a:rPr lang="en" altLang="zh-CN" dirty="0"/>
              <a:t>, as a small portion of the clean set will provide clean guidance for training, to ease model training.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70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145C-6C8B-854C-8E69-FF5933C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73AE5-BFD7-2741-AF09-9974F3A0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1C7B1-B111-3A47-A47A-A2EC4706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688"/>
            <a:ext cx="12192000" cy="30762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488E3F-3DFA-2A4F-9ADE-86DA9525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2044"/>
            <a:ext cx="12192000" cy="1869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3F3A23-8B37-9746-A784-05D5D79B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21644"/>
            <a:ext cx="12192000" cy="11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463</Words>
  <Application>Microsoft Macintosh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Meta Label Correction for Noisy Label Learning</vt:lpstr>
      <vt:lpstr>Background</vt:lpstr>
      <vt:lpstr>Motivation</vt:lpstr>
      <vt:lpstr>Method</vt:lpstr>
      <vt:lpstr>Method</vt:lpstr>
      <vt:lpstr>Method - Gradient-based optimization</vt:lpstr>
      <vt:lpstr>Method - Gradient-based optimization</vt:lpstr>
      <vt:lpstr>Method – soft labels</vt:lpstr>
      <vt:lpstr>Experiments</vt:lpstr>
      <vt:lpstr>Experiments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Label Correction for Noisy Label Learning</dc:title>
  <dc:creator>李 晓宇</dc:creator>
  <cp:lastModifiedBy>李 晓宇</cp:lastModifiedBy>
  <cp:revision>5</cp:revision>
  <dcterms:created xsi:type="dcterms:W3CDTF">2020-12-21T19:02:21Z</dcterms:created>
  <dcterms:modified xsi:type="dcterms:W3CDTF">2020-12-21T19:43:37Z</dcterms:modified>
</cp:coreProperties>
</file>