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8" r:id="rId2"/>
    <p:sldId id="259" r:id="rId3"/>
    <p:sldId id="269" r:id="rId4"/>
    <p:sldId id="270" r:id="rId5"/>
    <p:sldId id="276" r:id="rId6"/>
    <p:sldId id="277" r:id="rId7"/>
    <p:sldId id="278" r:id="rId8"/>
    <p:sldId id="290" r:id="rId9"/>
    <p:sldId id="279" r:id="rId10"/>
    <p:sldId id="281" r:id="rId11"/>
    <p:sldId id="282" r:id="rId12"/>
    <p:sldId id="283" r:id="rId13"/>
    <p:sldId id="284" r:id="rId14"/>
    <p:sldId id="285" r:id="rId15"/>
    <p:sldId id="280" r:id="rId16"/>
    <p:sldId id="286" r:id="rId17"/>
    <p:sldId id="287" r:id="rId18"/>
    <p:sldId id="288" r:id="rId19"/>
    <p:sldId id="28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56" autoAdjust="0"/>
    <p:restoredTop sz="95165" autoAdjust="0"/>
  </p:normalViewPr>
  <p:slideViewPr>
    <p:cSldViewPr snapToGrid="0">
      <p:cViewPr varScale="1">
        <p:scale>
          <a:sx n="77" d="100"/>
          <a:sy n="77" d="100"/>
        </p:scale>
        <p:origin x="811" y="67"/>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1E18FE-8606-40E5-87BC-E1BB6F0BE649}" type="datetimeFigureOut">
              <a:rPr lang="zh-CN" altLang="en-US" smtClean="0"/>
              <a:t>2021/3/14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07D9C8-8D06-4220-BEBA-42A07D65F0A1}" type="slidenum">
              <a:rPr lang="zh-CN" altLang="en-US" smtClean="0"/>
              <a:t>‹#›</a:t>
            </a:fld>
            <a:endParaRPr lang="zh-CN" altLang="en-US"/>
          </a:p>
        </p:txBody>
      </p:sp>
    </p:spTree>
    <p:extLst>
      <p:ext uri="{BB962C8B-B14F-4D97-AF65-F5344CB8AC3E}">
        <p14:creationId xmlns:p14="http://schemas.microsoft.com/office/powerpoint/2010/main" val="737522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机器学习 通常有个假设是</a:t>
            </a:r>
            <a:r>
              <a:rPr lang="en-US" altLang="zh-CN" dirty="0" smtClean="0"/>
              <a:t>IID</a:t>
            </a:r>
            <a:r>
              <a:rPr lang="zh-CN" altLang="en-US" dirty="0" smtClean="0"/>
              <a:t>独立同分布，即假设训练数据和测试数据是满足相同分布的，它是通过训练数据获得的模型能够在测试集获得好的效果的一个基本保障。在有监督的分类问题下，</a:t>
            </a:r>
            <a:r>
              <a:rPr lang="en-US" altLang="zh-CN" dirty="0" smtClean="0"/>
              <a:t>X</a:t>
            </a:r>
            <a:r>
              <a:rPr lang="zh-CN" altLang="en-US" dirty="0" smtClean="0"/>
              <a:t>和</a:t>
            </a:r>
            <a:r>
              <a:rPr lang="en-US" altLang="zh-CN" dirty="0" smtClean="0"/>
              <a:t>Y</a:t>
            </a:r>
            <a:r>
              <a:rPr lang="zh-CN" altLang="en-US" dirty="0" smtClean="0"/>
              <a:t>分别代表数据和标签，一般的神经网络就是通过极大似然估计去学习网络的参数，然后</a:t>
            </a:r>
            <a:r>
              <a:rPr lang="en-US" altLang="zh-CN" dirty="0" smtClean="0"/>
              <a:t>model P(Y|X)</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D707D9C8-8D06-4220-BEBA-42A07D65F0A1}" type="slidenum">
              <a:rPr lang="zh-CN" altLang="en-US" smtClean="0"/>
              <a:t>1</a:t>
            </a:fld>
            <a:endParaRPr lang="zh-CN" altLang="en-US"/>
          </a:p>
        </p:txBody>
      </p:sp>
    </p:spTree>
    <p:extLst>
      <p:ext uri="{BB962C8B-B14F-4D97-AF65-F5344CB8AC3E}">
        <p14:creationId xmlns:p14="http://schemas.microsoft.com/office/powerpoint/2010/main" val="769437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首先，引入</a:t>
            </a:r>
            <a:r>
              <a:rPr lang="en-US" altLang="zh-CN" dirty="0" smtClean="0"/>
              <a:t>JSD </a:t>
            </a:r>
            <a:r>
              <a:rPr lang="zh-CN" altLang="en-US" dirty="0" smtClean="0"/>
              <a:t>（</a:t>
            </a:r>
            <a:r>
              <a:rPr lang="en-US" altLang="zh-CN" dirty="0" smtClean="0"/>
              <a:t>JS Divergence</a:t>
            </a:r>
            <a:r>
              <a:rPr lang="zh-CN" altLang="en-US" dirty="0" smtClean="0"/>
              <a:t>）它测量多个分布之间的相似性。</a:t>
            </a:r>
            <a:r>
              <a:rPr lang="en-US" altLang="zh-CN" dirty="0" smtClean="0"/>
              <a:t>JSD</a:t>
            </a:r>
            <a:r>
              <a:rPr lang="zh-CN" altLang="en-US" dirty="0" smtClean="0"/>
              <a:t>分布</a:t>
            </a:r>
            <a:r>
              <a:rPr lang="en-US" altLang="zh-CN" dirty="0" smtClean="0"/>
              <a:t>{P1(</a:t>
            </a:r>
            <a:r>
              <a:rPr lang="zh-CN" altLang="en-US" dirty="0" smtClean="0"/>
              <a:t>十</a:t>
            </a:r>
            <a:r>
              <a:rPr lang="en-US" altLang="zh-CN" dirty="0" smtClean="0"/>
              <a:t>)</a:t>
            </a:r>
            <a:r>
              <a:rPr lang="zh-CN" altLang="en-US" dirty="0" smtClean="0"/>
              <a:t>，</a:t>
            </a:r>
            <a:r>
              <a:rPr lang="en-US" altLang="zh-CN" dirty="0" smtClean="0"/>
              <a:t>P2(</a:t>
            </a:r>
            <a:r>
              <a:rPr lang="zh-CN" altLang="en-US" dirty="0" smtClean="0"/>
              <a:t>十</a:t>
            </a:r>
            <a:r>
              <a:rPr lang="en-US" altLang="zh-CN" dirty="0" smtClean="0"/>
              <a:t>)</a:t>
            </a:r>
            <a:r>
              <a:rPr lang="zh-CN" altLang="en-US" dirty="0" smtClean="0"/>
              <a:t>，。。。，</a:t>
            </a:r>
            <a:r>
              <a:rPr lang="en-US" altLang="zh-CN" dirty="0" smtClean="0"/>
              <a:t>PC(X)}</a:t>
            </a:r>
            <a:r>
              <a:rPr lang="zh-CN" altLang="en-US" dirty="0" smtClean="0"/>
              <a:t>定义为每个分布与平均分布的</a:t>
            </a:r>
            <a:r>
              <a:rPr lang="en-US" altLang="zh-CN" dirty="0" smtClean="0"/>
              <a:t>KL-</a:t>
            </a:r>
            <a:r>
              <a:rPr lang="zh-CN" altLang="en-US" dirty="0" smtClean="0"/>
              <a:t>散度的平均值。我们想要做的就是去最小化多个源域数据的分布之间的距离，就可以去试着最小化</a:t>
            </a:r>
            <a:r>
              <a:rPr lang="en-US" altLang="zh-CN" dirty="0" smtClean="0"/>
              <a:t>JSD</a:t>
            </a:r>
            <a:r>
              <a:rPr lang="zh-CN" altLang="en-US" dirty="0" smtClean="0"/>
              <a:t>。之前一些</a:t>
            </a:r>
            <a:r>
              <a:rPr lang="en-US" altLang="zh-CN" dirty="0" smtClean="0"/>
              <a:t>DA</a:t>
            </a:r>
            <a:r>
              <a:rPr lang="zh-CN" altLang="en-US" dirty="0" smtClean="0"/>
              <a:t>的方法是利用对抗性网络，采用</a:t>
            </a:r>
            <a:r>
              <a:rPr lang="en-US" altLang="zh-CN" dirty="0" err="1" smtClean="0"/>
              <a:t>minmax</a:t>
            </a:r>
            <a:r>
              <a:rPr lang="en-US" altLang="zh-CN" dirty="0" smtClean="0"/>
              <a:t> game</a:t>
            </a:r>
            <a:r>
              <a:rPr lang="zh-CN" altLang="en-US" dirty="0" smtClean="0"/>
              <a:t>的方式去做，而且证明了这种方法等价于最小化生成性分布和数据分布之间的</a:t>
            </a:r>
            <a:r>
              <a:rPr lang="en-US" altLang="zh-CN" dirty="0" smtClean="0"/>
              <a:t>JSD</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D707D9C8-8D06-4220-BEBA-42A07D65F0A1}" type="slidenum">
              <a:rPr lang="zh-CN" altLang="en-US" smtClean="0"/>
              <a:t>10</a:t>
            </a:fld>
            <a:endParaRPr lang="zh-CN" altLang="en-US"/>
          </a:p>
        </p:txBody>
      </p:sp>
    </p:spTree>
    <p:extLst>
      <p:ext uri="{BB962C8B-B14F-4D97-AF65-F5344CB8AC3E}">
        <p14:creationId xmlns:p14="http://schemas.microsoft.com/office/powerpoint/2010/main" val="2667690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在理想的情况下，我们期望深度网络学习条件不变特征变换，使得</a:t>
            </a:r>
            <a:r>
              <a:rPr lang="en-US" altLang="zh-CN" dirty="0" smtClean="0"/>
              <a:t>Pm = I(T(X)| Y)= Pm = j(T(X)| Y)= Pt(T(X)| Y)</a:t>
            </a:r>
            <a:r>
              <a:rPr lang="zh-CN" altLang="en-US" dirty="0" smtClean="0"/>
              <a:t>，其中</a:t>
            </a:r>
            <a:r>
              <a:rPr lang="en-US" altLang="zh-CN" dirty="0" smtClean="0"/>
              <a:t>I</a:t>
            </a:r>
            <a:r>
              <a:rPr lang="zh-CN" altLang="en-US" dirty="0" smtClean="0"/>
              <a:t>，</a:t>
            </a:r>
            <a:r>
              <a:rPr lang="en-US" altLang="zh-CN" dirty="0" smtClean="0"/>
              <a:t>j ∈ {1</a:t>
            </a:r>
            <a:r>
              <a:rPr lang="zh-CN" altLang="en-US" dirty="0" smtClean="0"/>
              <a:t>，</a:t>
            </a:r>
            <a:r>
              <a:rPr lang="en-US" altLang="zh-CN" dirty="0" smtClean="0"/>
              <a:t>2</a:t>
            </a:r>
            <a:r>
              <a:rPr lang="zh-CN" altLang="en-US" dirty="0" smtClean="0"/>
              <a:t>，</a:t>
            </a:r>
            <a:r>
              <a:rPr lang="en-US" altLang="zh-CN" dirty="0" smtClean="0"/>
              <a:t>...</a:t>
            </a:r>
            <a:r>
              <a:rPr lang="zh-CN" altLang="en-US" dirty="0" smtClean="0"/>
              <a:t>、</a:t>
            </a:r>
            <a:r>
              <a:rPr lang="en-US" altLang="zh-CN" dirty="0" smtClean="0"/>
              <a:t>C}</a:t>
            </a:r>
            <a:r>
              <a:rPr lang="zh-CN" altLang="en-US" dirty="0" smtClean="0"/>
              <a:t>、和</a:t>
            </a:r>
            <a:r>
              <a:rPr lang="en-US" altLang="zh-CN" dirty="0" err="1" smtClean="0"/>
              <a:t>Ptis</a:t>
            </a:r>
            <a:r>
              <a:rPr lang="zh-CN" altLang="en-US" dirty="0" smtClean="0"/>
              <a:t>是单个目标域。</a:t>
            </a:r>
            <a:endParaRPr lang="en-US" altLang="zh-CN" dirty="0" smtClean="0"/>
          </a:p>
          <a:p>
            <a:pPr marL="228600" indent="-228600">
              <a:buAutoNum type="arabicPeriod"/>
            </a:pPr>
            <a:r>
              <a:rPr lang="zh-CN" altLang="en-US" dirty="0" smtClean="0"/>
              <a:t>通过条件不变特征变换，我们可以将所有的源域合并成一个具有联合分布</a:t>
            </a:r>
            <a:r>
              <a:rPr lang="en-US" altLang="zh-CN" dirty="0" err="1" smtClean="0"/>
              <a:t>Pnew</a:t>
            </a:r>
            <a:r>
              <a:rPr lang="en-US" altLang="zh-CN" dirty="0" smtClean="0"/>
              <a:t>(T(X)</a:t>
            </a:r>
            <a:r>
              <a:rPr lang="zh-CN" altLang="en-US" dirty="0" smtClean="0"/>
              <a:t>，</a:t>
            </a:r>
            <a:r>
              <a:rPr lang="en-US" altLang="zh-CN" dirty="0" smtClean="0"/>
              <a:t>Y ) = P(T(X)|Y )</a:t>
            </a:r>
            <a:r>
              <a:rPr lang="en-US" altLang="zh-CN" dirty="0" err="1" smtClean="0"/>
              <a:t>Pnew</a:t>
            </a:r>
            <a:r>
              <a:rPr lang="en-US" altLang="zh-CN" dirty="0" smtClean="0"/>
              <a:t>(Y)</a:t>
            </a:r>
            <a:r>
              <a:rPr lang="zh-CN" altLang="en-US" dirty="0" smtClean="0"/>
              <a:t>的新域。</a:t>
            </a:r>
            <a:endParaRPr lang="en-US" altLang="zh-CN" dirty="0" smtClean="0"/>
          </a:p>
          <a:p>
            <a:pPr marL="228600" indent="-228600">
              <a:buAutoNum type="arabicPeriod"/>
            </a:pPr>
            <a:r>
              <a:rPr lang="zh-CN" altLang="en-US" dirty="0" smtClean="0"/>
              <a:t>如果目标域数据是类平衡的，则可以保证源域和目标域之间的联合分布</a:t>
            </a:r>
            <a:r>
              <a:rPr lang="en-US" altLang="zh-CN" dirty="0" smtClean="0"/>
              <a:t>P(T(X)</a:t>
            </a:r>
            <a:r>
              <a:rPr lang="zh-CN" altLang="en-US" dirty="0" smtClean="0"/>
              <a:t>，</a:t>
            </a:r>
            <a:r>
              <a:rPr lang="en-US" altLang="zh-CN" dirty="0" smtClean="0"/>
              <a:t>Y)</a:t>
            </a:r>
            <a:r>
              <a:rPr lang="zh-CN" altLang="en-US" dirty="0" smtClean="0"/>
              <a:t>相等。</a:t>
            </a:r>
            <a:endParaRPr lang="en-US" altLang="zh-CN" dirty="0" smtClean="0"/>
          </a:p>
          <a:p>
            <a:pPr marL="228600" indent="-228600">
              <a:buAutoNum type="arabicPeriod"/>
            </a:pPr>
            <a:r>
              <a:rPr lang="zh-CN" altLang="en-US" dirty="0" smtClean="0"/>
              <a:t>即使目标域数据是类不平衡的，如果特征和标签高度相关，我们的方法仍然可以提供可靠的结果，因为在这种情况下类先验分布对于分类并不重要。</a:t>
            </a:r>
            <a:endParaRPr lang="zh-CN" altLang="en-US" dirty="0"/>
          </a:p>
        </p:txBody>
      </p:sp>
      <p:sp>
        <p:nvSpPr>
          <p:cNvPr id="4" name="灯片编号占位符 3"/>
          <p:cNvSpPr>
            <a:spLocks noGrp="1"/>
          </p:cNvSpPr>
          <p:nvPr>
            <p:ph type="sldNum" sz="quarter" idx="10"/>
          </p:nvPr>
        </p:nvSpPr>
        <p:spPr/>
        <p:txBody>
          <a:bodyPr/>
          <a:lstStyle/>
          <a:p>
            <a:fld id="{D707D9C8-8D06-4220-BEBA-42A07D65F0A1}" type="slidenum">
              <a:rPr lang="zh-CN" altLang="en-US" smtClean="0"/>
              <a:t>11</a:t>
            </a:fld>
            <a:endParaRPr lang="zh-CN" altLang="en-US"/>
          </a:p>
        </p:txBody>
      </p:sp>
    </p:spTree>
    <p:extLst>
      <p:ext uri="{BB962C8B-B14F-4D97-AF65-F5344CB8AC3E}">
        <p14:creationId xmlns:p14="http://schemas.microsoft.com/office/powerpoint/2010/main" val="3484832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怎么样保证</a:t>
            </a:r>
            <a:r>
              <a:rPr lang="en-US" altLang="zh-CN" dirty="0" smtClean="0"/>
              <a:t>Conditional Invariance Property?</a:t>
            </a:r>
          </a:p>
          <a:p>
            <a:pPr marL="0" indent="0">
              <a:buNone/>
            </a:pPr>
            <a:endParaRPr lang="en-US" altLang="zh-CN" dirty="0" smtClean="0"/>
          </a:p>
          <a:p>
            <a:pPr marL="0" indent="0">
              <a:buNone/>
            </a:pPr>
            <a:r>
              <a:rPr lang="zh-CN" altLang="en-US" dirty="0" smtClean="0"/>
              <a:t>假设在每个域中有</a:t>
            </a:r>
            <a:r>
              <a:rPr lang="en-US" altLang="zh-CN" dirty="0" smtClean="0"/>
              <a:t>L</a:t>
            </a:r>
            <a:r>
              <a:rPr lang="zh-CN" altLang="en-US" dirty="0" smtClean="0"/>
              <a:t>个不同的类，并且</a:t>
            </a:r>
            <a:r>
              <a:rPr lang="en-US" altLang="zh-CN" dirty="0" err="1" smtClean="0"/>
              <a:t>xm</a:t>
            </a:r>
            <a:r>
              <a:rPr lang="en-US" altLang="zh-CN" dirty="0" smtClean="0"/>
              <a:t>(</a:t>
            </a:r>
            <a:r>
              <a:rPr lang="en-US" altLang="zh-CN" dirty="0" err="1" smtClean="0"/>
              <a:t>i_j</a:t>
            </a:r>
            <a:r>
              <a:rPr lang="en-US" altLang="zh-CN" dirty="0" smtClean="0"/>
              <a:t>)</a:t>
            </a:r>
            <a:r>
              <a:rPr lang="zh-CN" altLang="en-US" dirty="0" smtClean="0"/>
              <a:t>表示第</a:t>
            </a:r>
            <a:r>
              <a:rPr lang="en-US" altLang="zh-CN" dirty="0" smtClean="0"/>
              <a:t>m</a:t>
            </a:r>
            <a:r>
              <a:rPr lang="zh-CN" altLang="en-US" dirty="0" smtClean="0"/>
              <a:t>个域第</a:t>
            </a:r>
            <a:r>
              <a:rPr lang="en-US" altLang="zh-CN" dirty="0" err="1" smtClean="0"/>
              <a:t>i</a:t>
            </a:r>
            <a:r>
              <a:rPr lang="zh-CN" altLang="en-US" dirty="0" smtClean="0"/>
              <a:t>到</a:t>
            </a:r>
            <a:r>
              <a:rPr lang="en-US" altLang="zh-CN" dirty="0" smtClean="0"/>
              <a:t>j</a:t>
            </a:r>
            <a:r>
              <a:rPr lang="zh-CN" altLang="en-US" dirty="0" smtClean="0"/>
              <a:t>个数据。类</a:t>
            </a:r>
            <a:r>
              <a:rPr lang="en-US" altLang="zh-CN" dirty="0" smtClean="0"/>
              <a:t>j</a:t>
            </a:r>
            <a:r>
              <a:rPr lang="zh-CN" altLang="en-US" dirty="0" smtClean="0"/>
              <a:t>的类条件极大极小值可以表述为</a:t>
            </a:r>
            <a:r>
              <a:rPr lang="en-US" altLang="zh-CN" dirty="0" err="1" smtClean="0"/>
              <a:t>Vcon</a:t>
            </a:r>
            <a:r>
              <a:rPr lang="en-US" altLang="zh-CN" dirty="0" smtClean="0"/>
              <a:t>(T</a:t>
            </a:r>
            <a:r>
              <a:rPr lang="zh-CN" altLang="en-US" dirty="0" smtClean="0"/>
              <a:t>，</a:t>
            </a:r>
            <a:r>
              <a:rPr lang="en-US" altLang="zh-CN" dirty="0" smtClean="0"/>
              <a:t>D1 j</a:t>
            </a:r>
            <a:r>
              <a:rPr lang="zh-CN" altLang="en-US" dirty="0" smtClean="0"/>
              <a:t>，</a:t>
            </a:r>
            <a:r>
              <a:rPr lang="en-US" altLang="zh-CN" dirty="0" smtClean="0"/>
              <a:t>.</a:t>
            </a:r>
            <a:r>
              <a:rPr lang="zh-CN" altLang="en-US" dirty="0" smtClean="0"/>
              <a:t>。。，</a:t>
            </a:r>
            <a:r>
              <a:rPr lang="en-US" altLang="zh-CN" dirty="0" smtClean="0"/>
              <a:t>DC j</a:t>
            </a:r>
            <a:r>
              <a:rPr lang="zh-CN" altLang="en-US" dirty="0" smtClean="0"/>
              <a:t>，其中</a:t>
            </a:r>
            <a:r>
              <a:rPr lang="en-US" altLang="zh-CN" dirty="0" err="1" smtClean="0"/>
              <a:t>Dj</a:t>
            </a:r>
            <a:r>
              <a:rPr lang="zh-CN" altLang="en-US" dirty="0" smtClean="0"/>
              <a:t>是第</a:t>
            </a:r>
            <a:r>
              <a:rPr lang="en-US" altLang="zh-CN" dirty="0" smtClean="0"/>
              <a:t>j</a:t>
            </a:r>
            <a:r>
              <a:rPr lang="zh-CN" altLang="en-US" dirty="0" smtClean="0"/>
              <a:t>个类的鉴别器，这一项的含义就是第</a:t>
            </a:r>
            <a:r>
              <a:rPr lang="en-US" altLang="zh-CN" dirty="0" smtClean="0"/>
              <a:t>j</a:t>
            </a:r>
            <a:r>
              <a:rPr lang="zh-CN" altLang="en-US" dirty="0" smtClean="0"/>
              <a:t>个类的所有数据通过判别器给出的属于它们对应域的概率。然后这个</a:t>
            </a:r>
            <a:r>
              <a:rPr lang="en-US" altLang="zh-CN" dirty="0" smtClean="0"/>
              <a:t>multi-player </a:t>
            </a:r>
            <a:r>
              <a:rPr lang="en-US" altLang="zh-CN" dirty="0" err="1" smtClean="0"/>
              <a:t>minmax</a:t>
            </a:r>
            <a:r>
              <a:rPr lang="en-US" altLang="zh-CN" dirty="0" smtClean="0"/>
              <a:t> game </a:t>
            </a:r>
            <a:r>
              <a:rPr lang="zh-CN" altLang="en-US" dirty="0" smtClean="0"/>
              <a:t>就可以形式化为这个式子，一方面优化</a:t>
            </a:r>
            <a:r>
              <a:rPr lang="en-US" altLang="zh-CN" dirty="0" smtClean="0"/>
              <a:t>T </a:t>
            </a:r>
            <a:r>
              <a:rPr lang="zh-CN" altLang="en-US" dirty="0" smtClean="0"/>
              <a:t>特征转换网络使得域分类误差尽可能小，一方面去优化域判别器使得域分类误差尽可能地大。</a:t>
            </a:r>
            <a:endParaRPr lang="en-US" altLang="zh-CN" dirty="0" smtClean="0"/>
          </a:p>
          <a:p>
            <a:pPr marL="0" indent="0">
              <a:buNone/>
            </a:pPr>
            <a:endParaRPr lang="en-US" altLang="zh-CN" dirty="0" smtClean="0"/>
          </a:p>
          <a:p>
            <a:pPr marL="0" indent="0">
              <a:buNone/>
            </a:pPr>
            <a:r>
              <a:rPr lang="zh-CN" altLang="en-US" dirty="0" smtClean="0"/>
              <a:t>经验</a:t>
            </a:r>
            <a:r>
              <a:rPr lang="en-US" altLang="zh-CN" dirty="0" err="1" smtClean="0"/>
              <a:t>minmax</a:t>
            </a:r>
            <a:r>
              <a:rPr lang="en-US" altLang="zh-CN" baseline="0" dirty="0" smtClean="0"/>
              <a:t> value </a:t>
            </a:r>
            <a:r>
              <a:rPr lang="zh-CN" altLang="en-US" baseline="0" dirty="0" smtClean="0"/>
              <a:t>就可以通过分</a:t>
            </a:r>
            <a:r>
              <a:rPr lang="zh-CN" altLang="en-US" dirty="0" smtClean="0"/>
              <a:t>别计算每个类下面，每个域判别器的域分类误差，然后对这些值求和。通过优化这个式子，可以保证类条件分布</a:t>
            </a:r>
            <a:r>
              <a:rPr lang="en-US" altLang="zh-CN" dirty="0" smtClean="0"/>
              <a:t>P(T(X)|Y = j)</a:t>
            </a:r>
            <a:r>
              <a:rPr lang="zh-CN" altLang="en-US" dirty="0" smtClean="0"/>
              <a:t>在域间的不变性。</a:t>
            </a:r>
            <a:endParaRPr lang="en-US" altLang="zh-CN" dirty="0" smtClean="0"/>
          </a:p>
        </p:txBody>
      </p:sp>
      <p:sp>
        <p:nvSpPr>
          <p:cNvPr id="4" name="灯片编号占位符 3"/>
          <p:cNvSpPr>
            <a:spLocks noGrp="1"/>
          </p:cNvSpPr>
          <p:nvPr>
            <p:ph type="sldNum" sz="quarter" idx="10"/>
          </p:nvPr>
        </p:nvSpPr>
        <p:spPr/>
        <p:txBody>
          <a:bodyPr/>
          <a:lstStyle/>
          <a:p>
            <a:fld id="{D707D9C8-8D06-4220-BEBA-42A07D65F0A1}" type="slidenum">
              <a:rPr lang="zh-CN" altLang="en-US" smtClean="0"/>
              <a:t>12</a:t>
            </a:fld>
            <a:endParaRPr lang="zh-CN" altLang="en-US"/>
          </a:p>
        </p:txBody>
      </p:sp>
    </p:spTree>
    <p:extLst>
      <p:ext uri="{BB962C8B-B14F-4D97-AF65-F5344CB8AC3E}">
        <p14:creationId xmlns:p14="http://schemas.microsoft.com/office/powerpoint/2010/main" val="562495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1. </a:t>
            </a:r>
            <a:r>
              <a:rPr lang="zh-CN" altLang="en-US" dirty="0" smtClean="0"/>
              <a:t>由于一些类的数据量有时很少，用上一页的方法学习会导致过拟合。</a:t>
            </a:r>
            <a:endParaRPr lang="en-US" altLang="zh-CN" dirty="0" smtClean="0"/>
          </a:p>
          <a:p>
            <a:pPr marL="0" indent="0">
              <a:buNone/>
            </a:pPr>
            <a:r>
              <a:rPr lang="en-US" altLang="zh-CN" dirty="0" smtClean="0"/>
              <a:t> </a:t>
            </a:r>
          </a:p>
          <a:p>
            <a:pPr marL="0" indent="0">
              <a:buNone/>
            </a:pPr>
            <a:r>
              <a:rPr lang="en-US" altLang="zh-CN" dirty="0" smtClean="0"/>
              <a:t>2. </a:t>
            </a:r>
            <a:r>
              <a:rPr lang="zh-CN" altLang="en-US" baseline="0" dirty="0" smtClean="0"/>
              <a:t>第</a:t>
            </a:r>
            <a:r>
              <a:rPr lang="en-US" altLang="zh-CN" baseline="0" dirty="0" smtClean="0"/>
              <a:t>m</a:t>
            </a:r>
            <a:r>
              <a:rPr lang="zh-CN" altLang="en-US" baseline="0" dirty="0" smtClean="0"/>
              <a:t>个域上的特征表示的边缘分布可以通过这个式子给出，边缘分布</a:t>
            </a:r>
            <a:r>
              <a:rPr lang="en-US" altLang="zh-CN" baseline="0" dirty="0" smtClean="0"/>
              <a:t>Pm(T(X)</a:t>
            </a:r>
            <a:r>
              <a:rPr lang="zh-CN" altLang="en-US" baseline="0" dirty="0" smtClean="0"/>
              <a:t>由条件分布</a:t>
            </a:r>
            <a:r>
              <a:rPr lang="en-US" altLang="zh-CN" baseline="0" dirty="0" smtClean="0"/>
              <a:t>Pm(T(X)|Y = j)</a:t>
            </a:r>
            <a:r>
              <a:rPr lang="zh-CN" altLang="en-US" baseline="0" dirty="0" smtClean="0"/>
              <a:t>和类先验分布</a:t>
            </a:r>
            <a:r>
              <a:rPr lang="en-US" altLang="zh-CN" baseline="0" dirty="0" smtClean="0"/>
              <a:t>Pm(Y = j)</a:t>
            </a:r>
            <a:r>
              <a:rPr lang="zh-CN" altLang="en-US" baseline="0" dirty="0" smtClean="0"/>
              <a:t>决定。如果</a:t>
            </a:r>
            <a:r>
              <a:rPr lang="en-US" altLang="zh-CN" baseline="0" dirty="0" smtClean="0"/>
              <a:t>P(Y)</a:t>
            </a:r>
            <a:r>
              <a:rPr lang="zh-CN" altLang="en-US" baseline="0" dirty="0" smtClean="0"/>
              <a:t>是不变的，从</a:t>
            </a:r>
            <a:r>
              <a:rPr lang="en-US" altLang="zh-CN" baseline="0" dirty="0" smtClean="0"/>
              <a:t>P(T(X))</a:t>
            </a:r>
            <a:r>
              <a:rPr lang="zh-CN" altLang="en-US" baseline="0" dirty="0" smtClean="0"/>
              <a:t>的不变性可以推出来</a:t>
            </a:r>
            <a:r>
              <a:rPr lang="en-US" altLang="zh-CN" baseline="0" dirty="0" smtClean="0"/>
              <a:t>P(T(X)|Y)</a:t>
            </a:r>
            <a:r>
              <a:rPr lang="zh-CN" altLang="en-US" baseline="0" dirty="0" smtClean="0"/>
              <a:t>的不变性。如果</a:t>
            </a:r>
            <a:r>
              <a:rPr lang="en-US" altLang="zh-CN" baseline="0" dirty="0" smtClean="0"/>
              <a:t>P(Y)</a:t>
            </a:r>
            <a:r>
              <a:rPr lang="zh-CN" altLang="en-US" baseline="0" dirty="0" smtClean="0"/>
              <a:t>也改变，即使跨域的</a:t>
            </a:r>
            <a:r>
              <a:rPr lang="en-US" altLang="zh-CN" baseline="0" dirty="0" smtClean="0"/>
              <a:t>P(T(X)|Y)</a:t>
            </a:r>
            <a:r>
              <a:rPr lang="zh-CN" altLang="en-US" baseline="0" dirty="0" smtClean="0"/>
              <a:t>不变，</a:t>
            </a:r>
            <a:r>
              <a:rPr lang="en-US" altLang="zh-CN" baseline="0" dirty="0" smtClean="0"/>
              <a:t>P(T(X))</a:t>
            </a:r>
            <a:r>
              <a:rPr lang="zh-CN" altLang="en-US" baseline="0" dirty="0" smtClean="0"/>
              <a:t>仍然可以改变。</a:t>
            </a:r>
            <a:endParaRPr lang="en-US" altLang="zh-CN" baseline="0" dirty="0" smtClean="0"/>
          </a:p>
          <a:p>
            <a:pPr marL="0" indent="0">
              <a:buNone/>
            </a:pPr>
            <a:endParaRPr lang="en-US" altLang="zh-CN" baseline="0" dirty="0" smtClean="0"/>
          </a:p>
          <a:p>
            <a:pPr marL="0" indent="0">
              <a:buNone/>
            </a:pPr>
            <a:r>
              <a:rPr lang="en-US" altLang="zh-CN" baseline="0" dirty="0" smtClean="0"/>
              <a:t>4. </a:t>
            </a:r>
            <a:r>
              <a:rPr lang="zh-CN" altLang="en-US" baseline="0" dirty="0" smtClean="0"/>
              <a:t>所以这就导致一个问题，最小化</a:t>
            </a:r>
            <a:r>
              <a:rPr lang="en-US" altLang="zh-CN" baseline="0" dirty="0" smtClean="0"/>
              <a:t>P(X)</a:t>
            </a:r>
            <a:r>
              <a:rPr lang="zh-CN" altLang="en-US" baseline="0" dirty="0" smtClean="0"/>
              <a:t>的差异可能导致忽略掉一些有用的信息，因为改变</a:t>
            </a:r>
            <a:r>
              <a:rPr lang="en-US" altLang="zh-CN" baseline="0" dirty="0" err="1" smtClean="0"/>
              <a:t>py</a:t>
            </a:r>
            <a:r>
              <a:rPr lang="zh-CN" altLang="en-US" baseline="0" dirty="0" smtClean="0"/>
              <a:t>引起的效果不应该去通过改变这个条件概率去矫正。</a:t>
            </a:r>
            <a:endParaRPr lang="zh-CN" altLang="en-US" dirty="0"/>
          </a:p>
        </p:txBody>
      </p:sp>
      <p:sp>
        <p:nvSpPr>
          <p:cNvPr id="4" name="灯片编号占位符 3"/>
          <p:cNvSpPr>
            <a:spLocks noGrp="1"/>
          </p:cNvSpPr>
          <p:nvPr>
            <p:ph type="sldNum" sz="quarter" idx="10"/>
          </p:nvPr>
        </p:nvSpPr>
        <p:spPr/>
        <p:txBody>
          <a:bodyPr/>
          <a:lstStyle/>
          <a:p>
            <a:fld id="{D707D9C8-8D06-4220-BEBA-42A07D65F0A1}" type="slidenum">
              <a:rPr lang="zh-CN" altLang="en-US" smtClean="0"/>
              <a:t>13</a:t>
            </a:fld>
            <a:endParaRPr lang="zh-CN" altLang="en-US"/>
          </a:p>
        </p:txBody>
      </p:sp>
    </p:spTree>
    <p:extLst>
      <p:ext uri="{BB962C8B-B14F-4D97-AF65-F5344CB8AC3E}">
        <p14:creationId xmlns:p14="http://schemas.microsoft.com/office/powerpoint/2010/main" val="992783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t>为了去除由改变类先验分布</a:t>
            </a:r>
            <a:r>
              <a:rPr lang="en-US" altLang="zh-CN" baseline="0" dirty="0" smtClean="0"/>
              <a:t>P(Y)</a:t>
            </a:r>
            <a:r>
              <a:rPr lang="zh-CN" altLang="en-US" baseline="0" dirty="0" smtClean="0"/>
              <a:t>引起的效果，我们建议归一化类先验分布。</a:t>
            </a:r>
            <a:r>
              <a:rPr lang="en-US" altLang="zh-CN" baseline="0" dirty="0" smtClean="0"/>
              <a:t>Pm </a:t>
            </a:r>
            <a:r>
              <a:rPr lang="zh-CN" altLang="en-US" baseline="0" dirty="0" smtClean="0"/>
              <a:t>强制每个类别的先验概率相同。其中</a:t>
            </a:r>
            <a:r>
              <a:rPr lang="en-US" altLang="zh-CN" baseline="0" dirty="0" smtClean="0"/>
              <a:t>βm</a:t>
            </a:r>
            <a:r>
              <a:rPr lang="zh-CN" altLang="en-US" baseline="0" dirty="0" smtClean="0"/>
              <a:t>是</a:t>
            </a:r>
            <a:r>
              <a:rPr lang="en-US" altLang="zh-CN" baseline="0" dirty="0" smtClean="0"/>
              <a:t>normalized weight</a:t>
            </a:r>
            <a:r>
              <a:rPr lang="zh-CN" altLang="en-US" baseline="0" dirty="0" smtClean="0"/>
              <a:t>，这是个可以通过每个</a:t>
            </a:r>
            <a:r>
              <a:rPr lang="en-US" altLang="zh-CN" baseline="0" dirty="0" smtClean="0"/>
              <a:t>domain </a:t>
            </a:r>
            <a:r>
              <a:rPr lang="zh-CN" altLang="en-US" baseline="0" dirty="0" smtClean="0"/>
              <a:t>中不同类别数目的所占比例计算出来的参数，这个参数保证</a:t>
            </a:r>
            <a:r>
              <a:rPr lang="en-US" altLang="zh-CN" baseline="0" dirty="0" smtClean="0"/>
              <a:t>Pm</a:t>
            </a:r>
            <a:r>
              <a:rPr lang="zh-CN" altLang="en-US" baseline="0" dirty="0" smtClean="0"/>
              <a:t>能够每个类别的先验概率相同。</a:t>
            </a:r>
            <a:endParaRPr lang="en-US" altLang="zh-CN" baseline="0"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从这个式子这里可以看出来，相当于给每个数据按其类别加上了一个权重，去让平衡不同类别数据对训练的一个影响。下面这个式子就是去计算其中</a:t>
            </a:r>
            <a:r>
              <a:rPr lang="en-US" altLang="zh-CN" dirty="0" smtClean="0"/>
              <a:t>Nm</a:t>
            </a:r>
            <a:r>
              <a:rPr lang="zh-CN" altLang="en-US" dirty="0" smtClean="0"/>
              <a:t>表示第</a:t>
            </a:r>
            <a:r>
              <a:rPr lang="en-US" altLang="zh-CN" dirty="0" smtClean="0"/>
              <a:t>m</a:t>
            </a:r>
            <a:r>
              <a:rPr lang="zh-CN" altLang="en-US" dirty="0" smtClean="0"/>
              <a:t>个域中的实例总数，</a:t>
            </a:r>
            <a:r>
              <a:rPr lang="en-US" altLang="zh-CN" dirty="0" smtClean="0"/>
              <a:t>Nm j = </a:t>
            </a:r>
            <a:r>
              <a:rPr lang="en-US" altLang="zh-CN" dirty="0" err="1" smtClean="0"/>
              <a:t>ym</a:t>
            </a:r>
            <a:r>
              <a:rPr lang="en-US" altLang="zh-CN" dirty="0" smtClean="0"/>
              <a:t> I</a:t>
            </a:r>
            <a:r>
              <a:rPr lang="zh-CN" altLang="en-US" dirty="0" smtClean="0"/>
              <a:t>表示与第</a:t>
            </a:r>
            <a:r>
              <a:rPr lang="en-US" altLang="zh-CN" dirty="0" smtClean="0"/>
              <a:t>m</a:t>
            </a:r>
            <a:r>
              <a:rPr lang="zh-CN" altLang="en-US" dirty="0" smtClean="0"/>
              <a:t>个域中的</a:t>
            </a:r>
            <a:r>
              <a:rPr lang="en-US" altLang="zh-CN" dirty="0" err="1" smtClean="0"/>
              <a:t>ym</a:t>
            </a:r>
            <a:r>
              <a:rPr lang="zh-CN" altLang="en-US" dirty="0" smtClean="0"/>
              <a:t>具有相同标记的实例数。</a:t>
            </a:r>
          </a:p>
        </p:txBody>
      </p:sp>
      <p:sp>
        <p:nvSpPr>
          <p:cNvPr id="4" name="灯片编号占位符 3"/>
          <p:cNvSpPr>
            <a:spLocks noGrp="1"/>
          </p:cNvSpPr>
          <p:nvPr>
            <p:ph type="sldNum" sz="quarter" idx="10"/>
          </p:nvPr>
        </p:nvSpPr>
        <p:spPr/>
        <p:txBody>
          <a:bodyPr/>
          <a:lstStyle/>
          <a:p>
            <a:fld id="{D707D9C8-8D06-4220-BEBA-42A07D65F0A1}" type="slidenum">
              <a:rPr lang="zh-CN" altLang="en-US" smtClean="0"/>
              <a:t>14</a:t>
            </a:fld>
            <a:endParaRPr lang="zh-CN" altLang="en-US"/>
          </a:p>
        </p:txBody>
      </p:sp>
    </p:spTree>
    <p:extLst>
      <p:ext uri="{BB962C8B-B14F-4D97-AF65-F5344CB8AC3E}">
        <p14:creationId xmlns:p14="http://schemas.microsoft.com/office/powerpoint/2010/main" val="595978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最后，整个网络的它由四个部分组成</a:t>
            </a:r>
            <a:r>
              <a:rPr lang="en-US" altLang="zh-CN" dirty="0" smtClean="0"/>
              <a:t>:</a:t>
            </a:r>
            <a:r>
              <a:rPr lang="zh-CN" altLang="en-US" baseline="0" dirty="0" smtClean="0"/>
              <a:t> </a:t>
            </a:r>
            <a:r>
              <a:rPr lang="en-US" altLang="zh-CN" baseline="0" dirty="0" smtClean="0"/>
              <a:t>1. </a:t>
            </a:r>
            <a:r>
              <a:rPr lang="zh-CN" altLang="en-US" baseline="0" dirty="0" smtClean="0"/>
              <a:t>条件</a:t>
            </a:r>
            <a:r>
              <a:rPr lang="zh-CN" altLang="en-US" dirty="0" smtClean="0"/>
              <a:t>不变特征变换的特征学习网络，</a:t>
            </a:r>
            <a:r>
              <a:rPr lang="en-US" altLang="zh-CN" dirty="0" smtClean="0"/>
              <a:t>2. </a:t>
            </a:r>
            <a:r>
              <a:rPr lang="zh-CN" altLang="en-US" dirty="0" smtClean="0"/>
              <a:t>对图像进行分类的图像分类网络</a:t>
            </a:r>
            <a:r>
              <a:rPr lang="zh-CN" altLang="en-US" baseline="0" dirty="0" smtClean="0"/>
              <a:t> </a:t>
            </a:r>
            <a:r>
              <a:rPr lang="en-US" altLang="zh-CN" dirty="0" smtClean="0"/>
              <a:t>3. </a:t>
            </a:r>
            <a:r>
              <a:rPr lang="zh-CN" altLang="en-US" dirty="0" smtClean="0"/>
              <a:t>类先验归一化域网络。</a:t>
            </a:r>
            <a:r>
              <a:rPr lang="en-US" altLang="zh-CN" dirty="0" smtClean="0"/>
              <a:t>(14)</a:t>
            </a:r>
            <a:r>
              <a:rPr lang="zh-CN" altLang="en-US" dirty="0" smtClean="0"/>
              <a:t>和类条件域网络。</a:t>
            </a:r>
            <a:endParaRPr lang="zh-CN" altLang="en-US" dirty="0"/>
          </a:p>
        </p:txBody>
      </p:sp>
      <p:sp>
        <p:nvSpPr>
          <p:cNvPr id="4" name="灯片编号占位符 3"/>
          <p:cNvSpPr>
            <a:spLocks noGrp="1"/>
          </p:cNvSpPr>
          <p:nvPr>
            <p:ph type="sldNum" sz="quarter" idx="10"/>
          </p:nvPr>
        </p:nvSpPr>
        <p:spPr/>
        <p:txBody>
          <a:bodyPr/>
          <a:lstStyle/>
          <a:p>
            <a:fld id="{D707D9C8-8D06-4220-BEBA-42A07D65F0A1}" type="slidenum">
              <a:rPr lang="zh-CN" altLang="en-US" smtClean="0"/>
              <a:t>15</a:t>
            </a:fld>
            <a:endParaRPr lang="zh-CN" altLang="en-US"/>
          </a:p>
        </p:txBody>
      </p:sp>
    </p:spTree>
    <p:extLst>
      <p:ext uri="{BB962C8B-B14F-4D97-AF65-F5344CB8AC3E}">
        <p14:creationId xmlns:p14="http://schemas.microsoft.com/office/powerpoint/2010/main" val="2648983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领域自适应是指训练数据和测试数据的分布不同，这张图中</a:t>
            </a:r>
            <a:r>
              <a:rPr lang="en-US" altLang="zh-CN" dirty="0" err="1" smtClean="0"/>
              <a:t>PxyS</a:t>
            </a:r>
            <a:r>
              <a:rPr lang="zh-CN" altLang="en-US" dirty="0" smtClean="0"/>
              <a:t>和</a:t>
            </a:r>
            <a:r>
              <a:rPr lang="en-US" altLang="zh-CN" dirty="0" err="1" smtClean="0"/>
              <a:t>PxyT</a:t>
            </a:r>
            <a:r>
              <a:rPr lang="zh-CN" altLang="en-US" dirty="0" smtClean="0"/>
              <a:t>不一致的，这个</a:t>
            </a:r>
            <a:r>
              <a:rPr lang="en-US" altLang="zh-CN" dirty="0" smtClean="0"/>
              <a:t>S</a:t>
            </a:r>
            <a:r>
              <a:rPr lang="zh-CN" altLang="en-US" dirty="0" smtClean="0"/>
              <a:t>代表</a:t>
            </a:r>
            <a:r>
              <a:rPr lang="en-US" altLang="zh-CN" dirty="0" smtClean="0"/>
              <a:t>source</a:t>
            </a:r>
            <a:r>
              <a:rPr lang="en-US" altLang="zh-CN" baseline="0" dirty="0" smtClean="0"/>
              <a:t> domain, T </a:t>
            </a:r>
            <a:r>
              <a:rPr lang="zh-CN" altLang="en-US" baseline="0" dirty="0" smtClean="0"/>
              <a:t>代表</a:t>
            </a:r>
            <a:r>
              <a:rPr lang="en-US" altLang="zh-CN" baseline="0" dirty="0" smtClean="0"/>
              <a:t>Target Domain</a:t>
            </a:r>
            <a:r>
              <a:rPr lang="zh-CN" altLang="en-US" baseline="0" dirty="0" smtClean="0"/>
              <a:t>。在这种情况下，</a:t>
            </a:r>
            <a:r>
              <a:rPr lang="zh-CN" altLang="en-US" dirty="0" smtClean="0"/>
              <a:t>那在训练数据上学到的模型没法用在测试数据上。比如这张图中，</a:t>
            </a:r>
            <a:endParaRPr lang="zh-CN" altLang="en-US" dirty="0"/>
          </a:p>
        </p:txBody>
      </p:sp>
      <p:sp>
        <p:nvSpPr>
          <p:cNvPr id="4" name="灯片编号占位符 3"/>
          <p:cNvSpPr>
            <a:spLocks noGrp="1"/>
          </p:cNvSpPr>
          <p:nvPr>
            <p:ph type="sldNum" sz="quarter" idx="10"/>
          </p:nvPr>
        </p:nvSpPr>
        <p:spPr/>
        <p:txBody>
          <a:bodyPr/>
          <a:lstStyle/>
          <a:p>
            <a:fld id="{D707D9C8-8D06-4220-BEBA-42A07D65F0A1}" type="slidenum">
              <a:rPr lang="zh-CN" altLang="en-US" smtClean="0"/>
              <a:t>2</a:t>
            </a:fld>
            <a:endParaRPr lang="zh-CN" altLang="en-US"/>
          </a:p>
        </p:txBody>
      </p:sp>
    </p:spTree>
    <p:extLst>
      <p:ext uri="{BB962C8B-B14F-4D97-AF65-F5344CB8AC3E}">
        <p14:creationId xmlns:p14="http://schemas.microsoft.com/office/powerpoint/2010/main" val="592309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一些文章从因果模型的角度去尝试理解或者建模</a:t>
            </a:r>
            <a:r>
              <a:rPr lang="en-US" altLang="zh-CN" dirty="0" smtClean="0"/>
              <a:t>DA</a:t>
            </a:r>
            <a:r>
              <a:rPr lang="zh-CN" altLang="en-US" dirty="0" smtClean="0"/>
              <a:t>问题，因果模型当中有一个</a:t>
            </a:r>
            <a:r>
              <a:rPr lang="en-US" altLang="zh-CN" dirty="0" smtClean="0"/>
              <a:t>case</a:t>
            </a:r>
            <a:r>
              <a:rPr lang="zh-CN" altLang="en-US" dirty="0" smtClean="0"/>
              <a:t>和一个</a:t>
            </a:r>
            <a:r>
              <a:rPr lang="en-US" altLang="zh-CN" dirty="0" smtClean="0"/>
              <a:t>effect</a:t>
            </a:r>
            <a:r>
              <a:rPr lang="zh-CN" altLang="en-US" dirty="0" smtClean="0"/>
              <a:t>，</a:t>
            </a:r>
            <a:r>
              <a:rPr lang="en-US" altLang="zh-CN" dirty="0" smtClean="0"/>
              <a:t>cause</a:t>
            </a:r>
            <a:r>
              <a:rPr lang="zh-CN" altLang="en-US" dirty="0" smtClean="0"/>
              <a:t>就代表了原因，</a:t>
            </a:r>
            <a:r>
              <a:rPr lang="en-US" altLang="zh-CN" dirty="0" smtClean="0"/>
              <a:t>effect</a:t>
            </a:r>
            <a:r>
              <a:rPr lang="zh-CN" altLang="en-US" dirty="0" smtClean="0"/>
              <a:t>代表结果。</a:t>
            </a:r>
            <a:endParaRPr lang="en-US" altLang="zh-CN" dirty="0" smtClean="0"/>
          </a:p>
          <a:p>
            <a:r>
              <a:rPr lang="en-US" altLang="zh-CN" dirty="0" smtClean="0"/>
              <a:t>2. </a:t>
            </a:r>
            <a:r>
              <a:rPr lang="zh-CN" altLang="en-US" dirty="0" smtClean="0"/>
              <a:t>在</a:t>
            </a:r>
            <a:r>
              <a:rPr lang="en-US" altLang="zh-CN" dirty="0" smtClean="0"/>
              <a:t>X-Y</a:t>
            </a:r>
            <a:r>
              <a:rPr lang="zh-CN" altLang="en-US" dirty="0" smtClean="0"/>
              <a:t>这个因果模型中，一般认为因果结构是稳定的，但是因果的分布是不同的。理解：图像分类中，标签是因，数据是果，在不同的</a:t>
            </a:r>
            <a:r>
              <a:rPr lang="en-US" altLang="zh-CN" dirty="0" smtClean="0"/>
              <a:t>domain</a:t>
            </a:r>
            <a:r>
              <a:rPr lang="zh-CN" altLang="en-US" dirty="0" smtClean="0"/>
              <a:t>上这两个联合概率分布可能是不同的，但这个因到果的结构是稳定的。</a:t>
            </a:r>
            <a:endParaRPr lang="en-US" altLang="zh-CN" dirty="0" smtClean="0"/>
          </a:p>
        </p:txBody>
      </p:sp>
      <p:sp>
        <p:nvSpPr>
          <p:cNvPr id="4" name="灯片编号占位符 3"/>
          <p:cNvSpPr>
            <a:spLocks noGrp="1"/>
          </p:cNvSpPr>
          <p:nvPr>
            <p:ph type="sldNum" sz="quarter" idx="10"/>
          </p:nvPr>
        </p:nvSpPr>
        <p:spPr/>
        <p:txBody>
          <a:bodyPr/>
          <a:lstStyle/>
          <a:p>
            <a:fld id="{D707D9C8-8D06-4220-BEBA-42A07D65F0A1}" type="slidenum">
              <a:rPr lang="zh-CN" altLang="en-US" smtClean="0"/>
              <a:t>3</a:t>
            </a:fld>
            <a:endParaRPr lang="zh-CN" altLang="en-US"/>
          </a:p>
        </p:txBody>
      </p:sp>
    </p:spTree>
    <p:extLst>
      <p:ext uri="{BB962C8B-B14F-4D97-AF65-F5344CB8AC3E}">
        <p14:creationId xmlns:p14="http://schemas.microsoft.com/office/powerpoint/2010/main" val="2701805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在分类问题中，</a:t>
            </a:r>
            <a:r>
              <a:rPr lang="en-US" altLang="zh-CN" dirty="0" smtClean="0"/>
              <a:t>Y</a:t>
            </a:r>
            <a:r>
              <a:rPr lang="zh-CN" altLang="en-US" dirty="0" smtClean="0"/>
              <a:t>通常是</a:t>
            </a:r>
            <a:r>
              <a:rPr lang="en-US" altLang="zh-CN" dirty="0" smtClean="0"/>
              <a:t>X</a:t>
            </a:r>
            <a:r>
              <a:rPr lang="zh-CN" altLang="en-US" dirty="0" smtClean="0"/>
              <a:t>的原因；当我们在</a:t>
            </a:r>
            <a:r>
              <a:rPr lang="en-US" altLang="zh-CN" dirty="0" smtClean="0"/>
              <a:t>Y</a:t>
            </a:r>
            <a:r>
              <a:rPr lang="zh-CN" altLang="en-US" dirty="0" smtClean="0"/>
              <a:t>上加上</a:t>
            </a:r>
            <a:r>
              <a:rPr lang="en-US" altLang="zh-CN" dirty="0" smtClean="0"/>
              <a:t>Domain</a:t>
            </a:r>
            <a:r>
              <a:rPr lang="zh-CN" altLang="en-US" dirty="0" smtClean="0"/>
              <a:t>这个干扰因素，也就是说不同的</a:t>
            </a:r>
            <a:r>
              <a:rPr lang="en-US" altLang="zh-CN" dirty="0" smtClean="0"/>
              <a:t>domain</a:t>
            </a:r>
            <a:r>
              <a:rPr lang="zh-CN" altLang="en-US" dirty="0" smtClean="0"/>
              <a:t>可能它们的</a:t>
            </a:r>
            <a:r>
              <a:rPr lang="en-US" altLang="zh-CN" dirty="0" smtClean="0"/>
              <a:t>Y</a:t>
            </a:r>
            <a:r>
              <a:rPr lang="zh-CN" altLang="en-US" dirty="0" smtClean="0"/>
              <a:t>的分布会有所不同，这时候有</a:t>
            </a:r>
            <a:r>
              <a:rPr lang="en-US" altLang="zh-CN" dirty="0" smtClean="0"/>
              <a:t>PYS</a:t>
            </a:r>
            <a:r>
              <a:rPr lang="zh-CN" altLang="en-US" dirty="0" smtClean="0"/>
              <a:t>不等于</a:t>
            </a:r>
            <a:r>
              <a:rPr lang="en-US" altLang="zh-CN" dirty="0" smtClean="0"/>
              <a:t>PYT</a:t>
            </a:r>
            <a:r>
              <a:rPr lang="zh-CN" altLang="en-US" dirty="0" smtClean="0"/>
              <a:t>，但是在这个因果模型中，类的先验和条件概率是独立的，所以</a:t>
            </a:r>
            <a:r>
              <a:rPr lang="en-US" altLang="zh-CN" dirty="0" err="1" smtClean="0"/>
              <a:t>Pxys</a:t>
            </a:r>
            <a:r>
              <a:rPr lang="zh-CN" altLang="en-US" dirty="0" smtClean="0"/>
              <a:t>和</a:t>
            </a:r>
            <a:r>
              <a:rPr lang="en-US" altLang="zh-CN" dirty="0" err="1" smtClean="0"/>
              <a:t>Pxyt</a:t>
            </a:r>
            <a:r>
              <a:rPr lang="zh-CN" altLang="en-US" dirty="0" smtClean="0"/>
              <a:t>不改变，这种情况叫做</a:t>
            </a:r>
            <a:r>
              <a:rPr lang="en-US" altLang="zh-CN" dirty="0" smtClean="0"/>
              <a:t>Target shift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D707D9C8-8D06-4220-BEBA-42A07D65F0A1}" type="slidenum">
              <a:rPr lang="zh-CN" altLang="en-US" smtClean="0"/>
              <a:t>4</a:t>
            </a:fld>
            <a:endParaRPr lang="zh-CN" altLang="en-US"/>
          </a:p>
        </p:txBody>
      </p:sp>
    </p:spTree>
    <p:extLst>
      <p:ext uri="{BB962C8B-B14F-4D97-AF65-F5344CB8AC3E}">
        <p14:creationId xmlns:p14="http://schemas.microsoft.com/office/powerpoint/2010/main" val="8426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第二种情况叫做</a:t>
            </a:r>
            <a:r>
              <a:rPr lang="en-US" altLang="zh-CN" dirty="0" smtClean="0"/>
              <a:t>conditional shift</a:t>
            </a:r>
            <a:r>
              <a:rPr lang="en-US" altLang="zh-CN" baseline="0" dirty="0" smtClean="0"/>
              <a:t>, </a:t>
            </a:r>
            <a:r>
              <a:rPr lang="zh-CN" altLang="en-US" baseline="0" dirty="0" smtClean="0"/>
              <a:t>这个是说当把</a:t>
            </a:r>
            <a:r>
              <a:rPr lang="en-US" altLang="zh-CN" baseline="0" dirty="0" smtClean="0"/>
              <a:t>domain</a:t>
            </a:r>
            <a:r>
              <a:rPr lang="zh-CN" altLang="en-US" baseline="0" dirty="0" smtClean="0"/>
              <a:t>这个因素施加到</a:t>
            </a:r>
            <a:r>
              <a:rPr lang="en-US" altLang="zh-CN" baseline="0" dirty="0" smtClean="0"/>
              <a:t>X</a:t>
            </a:r>
            <a:r>
              <a:rPr lang="zh-CN" altLang="en-US" baseline="0" dirty="0" smtClean="0"/>
              <a:t>上面，这时候会改变</a:t>
            </a:r>
            <a:r>
              <a:rPr lang="en-US" altLang="zh-CN" baseline="0" dirty="0" err="1" smtClean="0"/>
              <a:t>Pxy</a:t>
            </a:r>
            <a:r>
              <a:rPr lang="zh-CN" altLang="en-US" baseline="0" dirty="0" smtClean="0"/>
              <a:t>这个条件概率，也就是说从</a:t>
            </a:r>
            <a:r>
              <a:rPr lang="en-US" altLang="zh-CN" baseline="0" dirty="0" smtClean="0"/>
              <a:t>Y</a:t>
            </a:r>
            <a:r>
              <a:rPr lang="zh-CN" altLang="en-US" baseline="0" dirty="0" smtClean="0"/>
              <a:t>到</a:t>
            </a:r>
            <a:r>
              <a:rPr lang="en-US" altLang="zh-CN" baseline="0" dirty="0" smtClean="0"/>
              <a:t>X</a:t>
            </a:r>
            <a:r>
              <a:rPr lang="zh-CN" altLang="en-US" baseline="0" dirty="0" smtClean="0"/>
              <a:t>的生成过程会发生改变，但是</a:t>
            </a:r>
            <a:r>
              <a:rPr lang="en-US" altLang="zh-CN" baseline="0" dirty="0" err="1" smtClean="0"/>
              <a:t>Py</a:t>
            </a:r>
            <a:r>
              <a:rPr lang="zh-CN" altLang="en-US" baseline="0" dirty="0" smtClean="0"/>
              <a:t>是不会改变的。下面两张图里，类别比例是不变的，但是图片的背景有所改变。</a:t>
            </a:r>
            <a:endParaRPr lang="zh-CN" altLang="en-US" dirty="0"/>
          </a:p>
        </p:txBody>
      </p:sp>
      <p:sp>
        <p:nvSpPr>
          <p:cNvPr id="4" name="灯片编号占位符 3"/>
          <p:cNvSpPr>
            <a:spLocks noGrp="1"/>
          </p:cNvSpPr>
          <p:nvPr>
            <p:ph type="sldNum" sz="quarter" idx="10"/>
          </p:nvPr>
        </p:nvSpPr>
        <p:spPr/>
        <p:txBody>
          <a:bodyPr/>
          <a:lstStyle/>
          <a:p>
            <a:fld id="{D707D9C8-8D06-4220-BEBA-42A07D65F0A1}" type="slidenum">
              <a:rPr lang="zh-CN" altLang="en-US" smtClean="0"/>
              <a:t>5</a:t>
            </a:fld>
            <a:endParaRPr lang="zh-CN" altLang="en-US"/>
          </a:p>
        </p:txBody>
      </p:sp>
    </p:spTree>
    <p:extLst>
      <p:ext uri="{BB962C8B-B14F-4D97-AF65-F5344CB8AC3E}">
        <p14:creationId xmlns:p14="http://schemas.microsoft.com/office/powerpoint/2010/main" val="1205529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第三种就是</a:t>
            </a:r>
            <a:r>
              <a:rPr lang="en-US" altLang="zh-CN" dirty="0" smtClean="0"/>
              <a:t>generalized</a:t>
            </a:r>
            <a:r>
              <a:rPr lang="en-US" altLang="zh-CN" baseline="0" dirty="0" smtClean="0"/>
              <a:t> target shift</a:t>
            </a:r>
            <a:r>
              <a:rPr lang="zh-CN" altLang="en-US" baseline="0" dirty="0" smtClean="0"/>
              <a:t>，</a:t>
            </a:r>
            <a:r>
              <a:rPr lang="en-US" altLang="zh-CN" baseline="0" dirty="0" smtClean="0"/>
              <a:t>label shift</a:t>
            </a:r>
            <a:r>
              <a:rPr lang="zh-CN" altLang="en-US" baseline="0" dirty="0" smtClean="0"/>
              <a:t>和</a:t>
            </a:r>
            <a:r>
              <a:rPr lang="en-US" altLang="zh-CN" baseline="0" dirty="0" smtClean="0"/>
              <a:t>conditional shift</a:t>
            </a:r>
            <a:r>
              <a:rPr lang="zh-CN" altLang="en-US" baseline="0" dirty="0" smtClean="0"/>
              <a:t>的结合，</a:t>
            </a:r>
            <a:r>
              <a:rPr lang="en-US" altLang="zh-CN" baseline="0" dirty="0" smtClean="0"/>
              <a:t>domain</a:t>
            </a:r>
            <a:r>
              <a:rPr lang="zh-CN" altLang="en-US" baseline="0" dirty="0" smtClean="0"/>
              <a:t>这个因素同时作用到</a:t>
            </a:r>
            <a:r>
              <a:rPr lang="en-US" altLang="zh-CN" baseline="0" dirty="0" smtClean="0"/>
              <a:t>Y</a:t>
            </a:r>
            <a:r>
              <a:rPr lang="zh-CN" altLang="en-US" baseline="0" dirty="0" smtClean="0"/>
              <a:t>和</a:t>
            </a:r>
            <a:r>
              <a:rPr lang="en-US" altLang="zh-CN" baseline="0" dirty="0" smtClean="0"/>
              <a:t>X</a:t>
            </a:r>
            <a:r>
              <a:rPr lang="zh-CN" altLang="en-US" baseline="0" dirty="0" smtClean="0"/>
              <a:t>上面，会导致两个概率分布都会发生改变。这种情况在真实的问题当中是比较常见的，不同</a:t>
            </a:r>
            <a:r>
              <a:rPr lang="en-US" altLang="zh-CN" baseline="0" dirty="0" smtClean="0"/>
              <a:t>domain</a:t>
            </a:r>
            <a:r>
              <a:rPr lang="zh-CN" altLang="en-US" baseline="0" dirty="0" smtClean="0"/>
              <a:t>之间类别分布是不一样的，而且给定类别的条件下，</a:t>
            </a:r>
            <a:r>
              <a:rPr lang="en-US" altLang="zh-CN" baseline="0" dirty="0" smtClean="0"/>
              <a:t>X</a:t>
            </a:r>
            <a:r>
              <a:rPr lang="zh-CN" altLang="en-US" baseline="0" dirty="0" smtClean="0"/>
              <a:t>的分布也是不一样的。</a:t>
            </a:r>
            <a:endParaRPr lang="zh-CN" altLang="en-US" dirty="0"/>
          </a:p>
        </p:txBody>
      </p:sp>
      <p:sp>
        <p:nvSpPr>
          <p:cNvPr id="4" name="灯片编号占位符 3"/>
          <p:cNvSpPr>
            <a:spLocks noGrp="1"/>
          </p:cNvSpPr>
          <p:nvPr>
            <p:ph type="sldNum" sz="quarter" idx="10"/>
          </p:nvPr>
        </p:nvSpPr>
        <p:spPr/>
        <p:txBody>
          <a:bodyPr/>
          <a:lstStyle/>
          <a:p>
            <a:fld id="{D707D9C8-8D06-4220-BEBA-42A07D65F0A1}" type="slidenum">
              <a:rPr lang="zh-CN" altLang="en-US" smtClean="0"/>
              <a:t>6</a:t>
            </a:fld>
            <a:endParaRPr lang="zh-CN" altLang="en-US"/>
          </a:p>
        </p:txBody>
      </p:sp>
    </p:spTree>
    <p:extLst>
      <p:ext uri="{BB962C8B-B14F-4D97-AF65-F5344CB8AC3E}">
        <p14:creationId xmlns:p14="http://schemas.microsoft.com/office/powerpoint/2010/main" val="965370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07D9C8-8D06-4220-BEBA-42A07D65F0A1}" type="slidenum">
              <a:rPr lang="zh-CN" altLang="en-US" smtClean="0"/>
              <a:t>7</a:t>
            </a:fld>
            <a:endParaRPr lang="zh-CN" altLang="en-US"/>
          </a:p>
        </p:txBody>
      </p:sp>
    </p:spTree>
    <p:extLst>
      <p:ext uri="{BB962C8B-B14F-4D97-AF65-F5344CB8AC3E}">
        <p14:creationId xmlns:p14="http://schemas.microsoft.com/office/powerpoint/2010/main" val="2653430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en-US" altLang="zh-CN" baseline="0" dirty="0" smtClean="0"/>
              <a:t> </a:t>
            </a:r>
            <a:r>
              <a:rPr lang="zh-CN" altLang="en-US" dirty="0" smtClean="0"/>
              <a:t>在计算机视觉中，因果结构通常是</a:t>
            </a:r>
            <a:r>
              <a:rPr lang="en-US" altLang="zh-CN" dirty="0" smtClean="0"/>
              <a:t>Y → X</a:t>
            </a:r>
            <a:r>
              <a:rPr lang="zh-CN" altLang="en-US" dirty="0" smtClean="0"/>
              <a:t>。以数字分类为例，将每个旋转角</a:t>
            </a:r>
            <a:r>
              <a:rPr lang="en-US" altLang="zh-CN" dirty="0" smtClean="0"/>
              <a:t>α</a:t>
            </a:r>
            <a:r>
              <a:rPr lang="zh-CN" altLang="en-US" dirty="0" smtClean="0"/>
              <a:t>表示为一个域，我们得到了每个域的不同类条件分布</a:t>
            </a:r>
            <a:r>
              <a:rPr lang="en-US" altLang="zh-CN" dirty="0" smtClean="0"/>
              <a:t>P(X|Y</a:t>
            </a:r>
            <a:r>
              <a:rPr lang="zh-CN" altLang="en-US" dirty="0" smtClean="0"/>
              <a:t>，</a:t>
            </a:r>
            <a:r>
              <a:rPr lang="en-US" altLang="zh-CN" dirty="0" smtClean="0"/>
              <a:t>α = α</a:t>
            </a:r>
            <a:r>
              <a:rPr lang="en-US" altLang="zh-CN" dirty="0" err="1" smtClean="0"/>
              <a:t>i</a:t>
            </a:r>
            <a:r>
              <a:rPr lang="en-US" altLang="zh-CN" dirty="0" smtClean="0"/>
              <a:t>)</a:t>
            </a:r>
            <a:r>
              <a:rPr lang="zh-CN" altLang="en-US" dirty="0" smtClean="0"/>
              <a:t>，即数字的特征分布取决于旋转角。</a:t>
            </a:r>
            <a:endParaRPr lang="en-US" altLang="zh-CN" dirty="0" smtClean="0"/>
          </a:p>
          <a:p>
            <a:endParaRPr lang="en-US" altLang="zh-CN" dirty="0" smtClean="0"/>
          </a:p>
          <a:p>
            <a:r>
              <a:rPr lang="en-US" altLang="zh-CN" dirty="0" smtClean="0"/>
              <a:t>1. </a:t>
            </a:r>
            <a:r>
              <a:rPr lang="zh-CN" altLang="en-US" dirty="0" smtClean="0"/>
              <a:t>为简单起见，假设</a:t>
            </a:r>
            <a:r>
              <a:rPr lang="en-US" altLang="zh-CN" dirty="0" smtClean="0"/>
              <a:t>P(Y)</a:t>
            </a:r>
            <a:r>
              <a:rPr lang="zh-CN" altLang="en-US" dirty="0" smtClean="0"/>
              <a:t>不变，根据求和规则，我们得到</a:t>
            </a:r>
            <a:r>
              <a:rPr lang="en-US" altLang="zh-CN" dirty="0" smtClean="0"/>
              <a:t>P(X|α = α</a:t>
            </a:r>
            <a:r>
              <a:rPr lang="en-US" altLang="zh-CN" dirty="0" err="1" smtClean="0"/>
              <a:t>i</a:t>
            </a:r>
            <a:r>
              <a:rPr lang="en-US" altLang="zh-CN" dirty="0" smtClean="0"/>
              <a:t>) =∑L j=1P(X|Y = j</a:t>
            </a:r>
            <a:r>
              <a:rPr lang="zh-CN" altLang="en-US" dirty="0" smtClean="0"/>
              <a:t>，</a:t>
            </a:r>
            <a:r>
              <a:rPr lang="en-US" altLang="zh-CN" dirty="0" smtClean="0"/>
              <a:t>α = α</a:t>
            </a:r>
            <a:r>
              <a:rPr lang="en-US" altLang="zh-CN" dirty="0" err="1" smtClean="0"/>
              <a:t>i</a:t>
            </a:r>
            <a:r>
              <a:rPr lang="en-US" altLang="zh-CN" dirty="0" smtClean="0"/>
              <a:t>)P(Y = j)</a:t>
            </a:r>
            <a:r>
              <a:rPr lang="zh-CN" altLang="en-US" dirty="0" smtClean="0"/>
              <a:t>，其中</a:t>
            </a:r>
            <a:r>
              <a:rPr lang="en-US" altLang="zh-CN" dirty="0" smtClean="0"/>
              <a:t>L</a:t>
            </a:r>
            <a:r>
              <a:rPr lang="zh-CN" altLang="en-US" dirty="0" smtClean="0"/>
              <a:t>是类的个数，因而，</a:t>
            </a:r>
            <a:r>
              <a:rPr lang="en-US" altLang="zh-CN" dirty="0" smtClean="0"/>
              <a:t>P(X)</a:t>
            </a:r>
            <a:r>
              <a:rPr lang="zh-CN" altLang="en-US" dirty="0" smtClean="0"/>
              <a:t>在每个域上是不同的 。另外，根据贝叶斯法则，</a:t>
            </a:r>
            <a:r>
              <a:rPr lang="en-US" altLang="zh-CN" dirty="0" smtClean="0"/>
              <a:t>P(Y |X</a:t>
            </a:r>
            <a:r>
              <a:rPr lang="zh-CN" altLang="en-US" dirty="0" smtClean="0"/>
              <a:t>，</a:t>
            </a:r>
            <a:r>
              <a:rPr lang="en-US" altLang="zh-CN" dirty="0" smtClean="0"/>
              <a:t>α = α</a:t>
            </a:r>
            <a:r>
              <a:rPr lang="en-US" altLang="zh-CN" dirty="0" err="1" smtClean="0"/>
              <a:t>i</a:t>
            </a:r>
            <a:r>
              <a:rPr lang="en-US" altLang="zh-CN" dirty="0" smtClean="0"/>
              <a:t>) = P(X|Y</a:t>
            </a:r>
            <a:r>
              <a:rPr lang="zh-CN" altLang="en-US" dirty="0" smtClean="0"/>
              <a:t>，</a:t>
            </a:r>
            <a:r>
              <a:rPr lang="en-US" altLang="zh-CN" dirty="0" smtClean="0"/>
              <a:t>α=αI)P(Y)/P(X |α=αI)</a:t>
            </a:r>
            <a:r>
              <a:rPr lang="zh-CN" altLang="en-US" dirty="0" smtClean="0"/>
              <a:t>；因此，</a:t>
            </a:r>
            <a:r>
              <a:rPr lang="en-US" altLang="zh-CN" dirty="0" smtClean="0"/>
              <a:t>P(Y |X</a:t>
            </a:r>
            <a:r>
              <a:rPr lang="zh-CN" altLang="en-US" dirty="0" smtClean="0"/>
              <a:t>，</a:t>
            </a:r>
            <a:r>
              <a:rPr lang="en-US" altLang="zh-CN" dirty="0" smtClean="0"/>
              <a:t>α = α</a:t>
            </a:r>
            <a:r>
              <a:rPr lang="en-US" altLang="zh-CN" dirty="0" err="1" smtClean="0"/>
              <a:t>i</a:t>
            </a:r>
            <a:r>
              <a:rPr lang="en-US" altLang="zh-CN" dirty="0" smtClean="0"/>
              <a:t>)</a:t>
            </a:r>
            <a:r>
              <a:rPr lang="zh-CN" altLang="en-US" dirty="0" smtClean="0"/>
              <a:t>也是可能不同的。</a:t>
            </a:r>
            <a:endParaRPr lang="zh-CN" altLang="en-US" dirty="0"/>
          </a:p>
        </p:txBody>
      </p:sp>
      <p:sp>
        <p:nvSpPr>
          <p:cNvPr id="4" name="灯片编号占位符 3"/>
          <p:cNvSpPr>
            <a:spLocks noGrp="1"/>
          </p:cNvSpPr>
          <p:nvPr>
            <p:ph type="sldNum" sz="quarter" idx="10"/>
          </p:nvPr>
        </p:nvSpPr>
        <p:spPr/>
        <p:txBody>
          <a:bodyPr/>
          <a:lstStyle/>
          <a:p>
            <a:fld id="{D707D9C8-8D06-4220-BEBA-42A07D65F0A1}" type="slidenum">
              <a:rPr lang="zh-CN" altLang="en-US" smtClean="0"/>
              <a:t>8</a:t>
            </a:fld>
            <a:endParaRPr lang="zh-CN" altLang="en-US"/>
          </a:p>
        </p:txBody>
      </p:sp>
    </p:spTree>
    <p:extLst>
      <p:ext uri="{BB962C8B-B14F-4D97-AF65-F5344CB8AC3E}">
        <p14:creationId xmlns:p14="http://schemas.microsoft.com/office/powerpoint/2010/main" val="1369019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这篇文章提出通过学习一个</a:t>
            </a:r>
            <a:r>
              <a:rPr lang="zh-CN" altLang="en-US" dirty="0" smtClean="0">
                <a:solidFill>
                  <a:srgbClr val="FF0000"/>
                </a:solidFill>
              </a:rPr>
              <a:t>条件不变的神经网络</a:t>
            </a:r>
            <a:r>
              <a:rPr lang="zh-CN" altLang="en-US" dirty="0" smtClean="0"/>
              <a:t>来解决多个训练数据分布不同的问题，通过这样一种网络去减小不同领域数据上</a:t>
            </a:r>
            <a:r>
              <a:rPr lang="en-US" altLang="zh-CN" dirty="0" smtClean="0"/>
              <a:t>P</a:t>
            </a:r>
            <a:r>
              <a:rPr lang="zh-CN" altLang="en-US" dirty="0" smtClean="0"/>
              <a:t>（</a:t>
            </a:r>
            <a:r>
              <a:rPr lang="en-US" altLang="zh-CN" dirty="0" smtClean="0"/>
              <a:t>X|Y</a:t>
            </a:r>
            <a:r>
              <a:rPr lang="zh-CN" altLang="en-US" dirty="0" smtClean="0"/>
              <a:t>）的分布之间的差异。</a:t>
            </a:r>
            <a:endParaRPr lang="en-US" altLang="zh-CN" dirty="0" smtClean="0"/>
          </a:p>
          <a:p>
            <a:pPr marL="228600" indent="-228600">
              <a:buAutoNum type="arabicPeriod"/>
            </a:pPr>
            <a:r>
              <a:rPr lang="zh-CN" altLang="en-US" dirty="0" smtClean="0"/>
              <a:t>实现方法是通过两个对抗性损失，一个目标是直接使每个类中的表示在源域之间无法区分；另一个损失旨在使所有类的表示在类先验标准化的源域中无法区分</a:t>
            </a:r>
            <a:endParaRPr lang="zh-CN" altLang="en-US" dirty="0"/>
          </a:p>
        </p:txBody>
      </p:sp>
      <p:sp>
        <p:nvSpPr>
          <p:cNvPr id="4" name="灯片编号占位符 3"/>
          <p:cNvSpPr>
            <a:spLocks noGrp="1"/>
          </p:cNvSpPr>
          <p:nvPr>
            <p:ph type="sldNum" sz="quarter" idx="10"/>
          </p:nvPr>
        </p:nvSpPr>
        <p:spPr/>
        <p:txBody>
          <a:bodyPr/>
          <a:lstStyle/>
          <a:p>
            <a:fld id="{D707D9C8-8D06-4220-BEBA-42A07D65F0A1}" type="slidenum">
              <a:rPr lang="zh-CN" altLang="en-US" smtClean="0"/>
              <a:t>9</a:t>
            </a:fld>
            <a:endParaRPr lang="zh-CN" altLang="en-US"/>
          </a:p>
        </p:txBody>
      </p:sp>
    </p:spTree>
    <p:extLst>
      <p:ext uri="{BB962C8B-B14F-4D97-AF65-F5344CB8AC3E}">
        <p14:creationId xmlns:p14="http://schemas.microsoft.com/office/powerpoint/2010/main" val="3159295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66DD066-8026-4F07-9334-4381E90A0140}" type="datetimeFigureOut">
              <a:rPr lang="zh-CN" altLang="en-US" smtClean="0"/>
              <a:t>2021/3/14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D9A943-2610-491F-A90A-D25891E4CA1B}" type="slidenum">
              <a:rPr lang="zh-CN" altLang="en-US" smtClean="0"/>
              <a:t>‹#›</a:t>
            </a:fld>
            <a:endParaRPr lang="zh-CN" altLang="en-US"/>
          </a:p>
        </p:txBody>
      </p:sp>
    </p:spTree>
    <p:extLst>
      <p:ext uri="{BB962C8B-B14F-4D97-AF65-F5344CB8AC3E}">
        <p14:creationId xmlns:p14="http://schemas.microsoft.com/office/powerpoint/2010/main" val="3551065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66DD066-8026-4F07-9334-4381E90A0140}" type="datetimeFigureOut">
              <a:rPr lang="zh-CN" altLang="en-US" smtClean="0"/>
              <a:t>2021/3/14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D9A943-2610-491F-A90A-D25891E4CA1B}" type="slidenum">
              <a:rPr lang="zh-CN" altLang="en-US" smtClean="0"/>
              <a:t>‹#›</a:t>
            </a:fld>
            <a:endParaRPr lang="zh-CN" altLang="en-US"/>
          </a:p>
        </p:txBody>
      </p:sp>
    </p:spTree>
    <p:extLst>
      <p:ext uri="{BB962C8B-B14F-4D97-AF65-F5344CB8AC3E}">
        <p14:creationId xmlns:p14="http://schemas.microsoft.com/office/powerpoint/2010/main" val="2847214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66DD066-8026-4F07-9334-4381E90A0140}" type="datetimeFigureOut">
              <a:rPr lang="zh-CN" altLang="en-US" smtClean="0"/>
              <a:t>2021/3/14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D9A943-2610-491F-A90A-D25891E4CA1B}" type="slidenum">
              <a:rPr lang="zh-CN" altLang="en-US" smtClean="0"/>
              <a:t>‹#›</a:t>
            </a:fld>
            <a:endParaRPr lang="zh-CN" altLang="en-US"/>
          </a:p>
        </p:txBody>
      </p:sp>
    </p:spTree>
    <p:extLst>
      <p:ext uri="{BB962C8B-B14F-4D97-AF65-F5344CB8AC3E}">
        <p14:creationId xmlns:p14="http://schemas.microsoft.com/office/powerpoint/2010/main" val="596541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66DD066-8026-4F07-9334-4381E90A0140}" type="datetimeFigureOut">
              <a:rPr lang="zh-CN" altLang="en-US" smtClean="0"/>
              <a:t>2021/3/14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D9A943-2610-491F-A90A-D25891E4CA1B}" type="slidenum">
              <a:rPr lang="zh-CN" altLang="en-US" smtClean="0"/>
              <a:t>‹#›</a:t>
            </a:fld>
            <a:endParaRPr lang="zh-CN" altLang="en-US"/>
          </a:p>
        </p:txBody>
      </p:sp>
    </p:spTree>
    <p:extLst>
      <p:ext uri="{BB962C8B-B14F-4D97-AF65-F5344CB8AC3E}">
        <p14:creationId xmlns:p14="http://schemas.microsoft.com/office/powerpoint/2010/main" val="1451289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66DD066-8026-4F07-9334-4381E90A0140}" type="datetimeFigureOut">
              <a:rPr lang="zh-CN" altLang="en-US" smtClean="0"/>
              <a:t>2021/3/14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D9A943-2610-491F-A90A-D25891E4CA1B}" type="slidenum">
              <a:rPr lang="zh-CN" altLang="en-US" smtClean="0"/>
              <a:t>‹#›</a:t>
            </a:fld>
            <a:endParaRPr lang="zh-CN" altLang="en-US"/>
          </a:p>
        </p:txBody>
      </p:sp>
    </p:spTree>
    <p:extLst>
      <p:ext uri="{BB962C8B-B14F-4D97-AF65-F5344CB8AC3E}">
        <p14:creationId xmlns:p14="http://schemas.microsoft.com/office/powerpoint/2010/main" val="108086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66DD066-8026-4F07-9334-4381E90A0140}" type="datetimeFigureOut">
              <a:rPr lang="zh-CN" altLang="en-US" smtClean="0"/>
              <a:t>2021/3/14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D9A943-2610-491F-A90A-D25891E4CA1B}" type="slidenum">
              <a:rPr lang="zh-CN" altLang="en-US" smtClean="0"/>
              <a:t>‹#›</a:t>
            </a:fld>
            <a:endParaRPr lang="zh-CN" altLang="en-US"/>
          </a:p>
        </p:txBody>
      </p:sp>
    </p:spTree>
    <p:extLst>
      <p:ext uri="{BB962C8B-B14F-4D97-AF65-F5344CB8AC3E}">
        <p14:creationId xmlns:p14="http://schemas.microsoft.com/office/powerpoint/2010/main" val="187045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66DD066-8026-4F07-9334-4381E90A0140}" type="datetimeFigureOut">
              <a:rPr lang="zh-CN" altLang="en-US" smtClean="0"/>
              <a:t>2021/3/14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D9A943-2610-491F-A90A-D25891E4CA1B}" type="slidenum">
              <a:rPr lang="zh-CN" altLang="en-US" smtClean="0"/>
              <a:t>‹#›</a:t>
            </a:fld>
            <a:endParaRPr lang="zh-CN" altLang="en-US"/>
          </a:p>
        </p:txBody>
      </p:sp>
    </p:spTree>
    <p:extLst>
      <p:ext uri="{BB962C8B-B14F-4D97-AF65-F5344CB8AC3E}">
        <p14:creationId xmlns:p14="http://schemas.microsoft.com/office/powerpoint/2010/main" val="3108738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66DD066-8026-4F07-9334-4381E90A0140}" type="datetimeFigureOut">
              <a:rPr lang="zh-CN" altLang="en-US" smtClean="0"/>
              <a:t>2021/3/14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D9A943-2610-491F-A90A-D25891E4CA1B}" type="slidenum">
              <a:rPr lang="zh-CN" altLang="en-US" smtClean="0"/>
              <a:t>‹#›</a:t>
            </a:fld>
            <a:endParaRPr lang="zh-CN" altLang="en-US"/>
          </a:p>
        </p:txBody>
      </p:sp>
    </p:spTree>
    <p:extLst>
      <p:ext uri="{BB962C8B-B14F-4D97-AF65-F5344CB8AC3E}">
        <p14:creationId xmlns:p14="http://schemas.microsoft.com/office/powerpoint/2010/main" val="521408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6DD066-8026-4F07-9334-4381E90A0140}" type="datetimeFigureOut">
              <a:rPr lang="zh-CN" altLang="en-US" smtClean="0"/>
              <a:t>2021/3/14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D9A943-2610-491F-A90A-D25891E4CA1B}" type="slidenum">
              <a:rPr lang="zh-CN" altLang="en-US" smtClean="0"/>
              <a:t>‹#›</a:t>
            </a:fld>
            <a:endParaRPr lang="zh-CN" altLang="en-US"/>
          </a:p>
        </p:txBody>
      </p:sp>
    </p:spTree>
    <p:extLst>
      <p:ext uri="{BB962C8B-B14F-4D97-AF65-F5344CB8AC3E}">
        <p14:creationId xmlns:p14="http://schemas.microsoft.com/office/powerpoint/2010/main" val="37174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66DD066-8026-4F07-9334-4381E90A0140}" type="datetimeFigureOut">
              <a:rPr lang="zh-CN" altLang="en-US" smtClean="0"/>
              <a:t>2021/3/14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D9A943-2610-491F-A90A-D25891E4CA1B}" type="slidenum">
              <a:rPr lang="zh-CN" altLang="en-US" smtClean="0"/>
              <a:t>‹#›</a:t>
            </a:fld>
            <a:endParaRPr lang="zh-CN" altLang="en-US"/>
          </a:p>
        </p:txBody>
      </p:sp>
    </p:spTree>
    <p:extLst>
      <p:ext uri="{BB962C8B-B14F-4D97-AF65-F5344CB8AC3E}">
        <p14:creationId xmlns:p14="http://schemas.microsoft.com/office/powerpoint/2010/main" val="2447089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66DD066-8026-4F07-9334-4381E90A0140}" type="datetimeFigureOut">
              <a:rPr lang="zh-CN" altLang="en-US" smtClean="0"/>
              <a:t>2021/3/14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D9A943-2610-491F-A90A-D25891E4CA1B}" type="slidenum">
              <a:rPr lang="zh-CN" altLang="en-US" smtClean="0"/>
              <a:t>‹#›</a:t>
            </a:fld>
            <a:endParaRPr lang="zh-CN" altLang="en-US"/>
          </a:p>
        </p:txBody>
      </p:sp>
    </p:spTree>
    <p:extLst>
      <p:ext uri="{BB962C8B-B14F-4D97-AF65-F5344CB8AC3E}">
        <p14:creationId xmlns:p14="http://schemas.microsoft.com/office/powerpoint/2010/main" val="104879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6DD066-8026-4F07-9334-4381E90A0140}" type="datetimeFigureOut">
              <a:rPr lang="zh-CN" altLang="en-US" smtClean="0"/>
              <a:t>2021/3/14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D9A943-2610-491F-A90A-D25891E4CA1B}" type="slidenum">
              <a:rPr lang="zh-CN" altLang="en-US" smtClean="0"/>
              <a:t>‹#›</a:t>
            </a:fld>
            <a:endParaRPr lang="zh-CN" altLang="en-US"/>
          </a:p>
        </p:txBody>
      </p:sp>
    </p:spTree>
    <p:extLst>
      <p:ext uri="{BB962C8B-B14F-4D97-AF65-F5344CB8AC3E}">
        <p14:creationId xmlns:p14="http://schemas.microsoft.com/office/powerpoint/2010/main" val="3755273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15.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859020" y="266503"/>
            <a:ext cx="8465602" cy="6381431"/>
          </a:xfrm>
          <a:prstGeom prst="rect">
            <a:avLst/>
          </a:prstGeom>
        </p:spPr>
      </p:pic>
    </p:spTree>
    <p:extLst>
      <p:ext uri="{BB962C8B-B14F-4D97-AF65-F5344CB8AC3E}">
        <p14:creationId xmlns:p14="http://schemas.microsoft.com/office/powerpoint/2010/main" val="323847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17137"/>
          </a:xfrm>
        </p:spPr>
        <p:txBody>
          <a:bodyPr/>
          <a:lstStyle/>
          <a:p>
            <a:r>
              <a:rPr lang="en-US" altLang="zh-CN" dirty="0"/>
              <a:t>Domain Divergence</a:t>
            </a:r>
            <a:endParaRPr lang="zh-CN" altLang="en-US" dirty="0"/>
          </a:p>
        </p:txBody>
      </p:sp>
      <p:sp>
        <p:nvSpPr>
          <p:cNvPr id="3" name="内容占位符 2"/>
          <p:cNvSpPr>
            <a:spLocks noGrp="1"/>
          </p:cNvSpPr>
          <p:nvPr>
            <p:ph idx="1"/>
          </p:nvPr>
        </p:nvSpPr>
        <p:spPr>
          <a:xfrm>
            <a:off x="838200" y="1387366"/>
            <a:ext cx="10515600" cy="900507"/>
          </a:xfrm>
        </p:spPr>
        <p:txBody>
          <a:bodyPr/>
          <a:lstStyle/>
          <a:p>
            <a:r>
              <a:rPr lang="en-US" altLang="zh-CN" sz="2400" dirty="0"/>
              <a:t>The JSD among distributions {P1(X), P2(X), . . . , PC(X)} is defined as the average of KL-divergences of each distribution from the average distribution</a:t>
            </a:r>
            <a:r>
              <a:rPr lang="en-US" altLang="zh-CN" sz="2400" dirty="0" smtClean="0"/>
              <a:t>:</a:t>
            </a:r>
          </a:p>
          <a:p>
            <a:endParaRPr lang="en-US" altLang="zh-CN" dirty="0"/>
          </a:p>
          <a:p>
            <a:pPr marL="0" indent="0">
              <a:buNone/>
            </a:pPr>
            <a:endParaRPr lang="en-US" altLang="zh-CN" dirty="0" smtClean="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1875007" y="2119870"/>
            <a:ext cx="8141042" cy="1105336"/>
          </a:xfrm>
          <a:prstGeom prst="rect">
            <a:avLst/>
          </a:prstGeom>
        </p:spPr>
      </p:pic>
      <p:pic>
        <p:nvPicPr>
          <p:cNvPr id="5" name="图片 4"/>
          <p:cNvPicPr>
            <a:picLocks noChangeAspect="1"/>
          </p:cNvPicPr>
          <p:nvPr/>
        </p:nvPicPr>
        <p:blipFill>
          <a:blip r:embed="rId4"/>
          <a:stretch>
            <a:fillRect/>
          </a:stretch>
        </p:blipFill>
        <p:spPr>
          <a:xfrm>
            <a:off x="3566401" y="4264231"/>
            <a:ext cx="5653740" cy="1748384"/>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2201" y="3125481"/>
            <a:ext cx="8946655" cy="518205"/>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3548" y="6229917"/>
            <a:ext cx="2232853" cy="312447"/>
          </a:xfrm>
          <a:prstGeom prst="rect">
            <a:avLst/>
          </a:prstGeom>
        </p:spPr>
      </p:pic>
      <p:pic>
        <p:nvPicPr>
          <p:cNvPr id="8" name="图片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4456" y="6169061"/>
            <a:ext cx="3383573" cy="457240"/>
          </a:xfrm>
          <a:prstGeom prst="rect">
            <a:avLst/>
          </a:prstGeom>
        </p:spPr>
      </p:pic>
      <p:sp>
        <p:nvSpPr>
          <p:cNvPr id="9" name="矩形 8"/>
          <p:cNvSpPr/>
          <p:nvPr/>
        </p:nvSpPr>
        <p:spPr>
          <a:xfrm>
            <a:off x="860050" y="3791279"/>
            <a:ext cx="9558806" cy="830997"/>
          </a:xfrm>
          <a:prstGeom prst="rect">
            <a:avLst/>
          </a:prstGeom>
        </p:spPr>
        <p:txBody>
          <a:bodyPr wrap="square">
            <a:spAutoFit/>
          </a:bodyPr>
          <a:lstStyle/>
          <a:p>
            <a:pPr marL="285750" indent="-285750">
              <a:buFont typeface="Arial" panose="020B0604020202020204" pitchFamily="34" charset="0"/>
              <a:buChar char="•"/>
            </a:pPr>
            <a:r>
              <a:rPr lang="en-US" altLang="zh-CN" sz="2400" dirty="0"/>
              <a:t>Two-player minimax approach = to minimizing the JS divergence among multiple distributions. </a:t>
            </a:r>
          </a:p>
        </p:txBody>
      </p:sp>
    </p:spTree>
    <p:extLst>
      <p:ext uri="{BB962C8B-B14F-4D97-AF65-F5344CB8AC3E}">
        <p14:creationId xmlns:p14="http://schemas.microsoft.com/office/powerpoint/2010/main" val="253643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286" y="78509"/>
            <a:ext cx="10515600" cy="917137"/>
          </a:xfrm>
        </p:spPr>
        <p:txBody>
          <a:bodyPr/>
          <a:lstStyle/>
          <a:p>
            <a:r>
              <a:rPr lang="en-US" altLang="zh-CN" dirty="0"/>
              <a:t>Proposed Approach</a:t>
            </a:r>
            <a:endParaRPr lang="zh-CN" altLang="en-US" dirty="0"/>
          </a:p>
        </p:txBody>
      </p:sp>
      <p:sp>
        <p:nvSpPr>
          <p:cNvPr id="3" name="内容占位符 2"/>
          <p:cNvSpPr>
            <a:spLocks noGrp="1"/>
          </p:cNvSpPr>
          <p:nvPr>
            <p:ph idx="1"/>
          </p:nvPr>
        </p:nvSpPr>
        <p:spPr>
          <a:xfrm>
            <a:off x="652443" y="1380170"/>
            <a:ext cx="10515600" cy="5010315"/>
          </a:xfrm>
        </p:spPr>
        <p:txBody>
          <a:bodyPr/>
          <a:lstStyle/>
          <a:p>
            <a:r>
              <a:rPr lang="en-US" altLang="zh-CN" dirty="0" smtClean="0"/>
              <a:t>Conditional invariant feature transformation:</a:t>
            </a:r>
          </a:p>
          <a:p>
            <a:endParaRPr lang="en-US" altLang="zh-CN" dirty="0"/>
          </a:p>
          <a:p>
            <a:endParaRPr lang="en-US" altLang="zh-CN" dirty="0" smtClean="0"/>
          </a:p>
          <a:p>
            <a:r>
              <a:rPr lang="en-US" altLang="zh-CN" dirty="0" smtClean="0"/>
              <a:t>Merge </a:t>
            </a:r>
            <a:r>
              <a:rPr lang="en-US" altLang="zh-CN" dirty="0"/>
              <a:t>all source </a:t>
            </a:r>
            <a:r>
              <a:rPr lang="en-US" altLang="zh-CN" dirty="0" smtClean="0"/>
              <a:t>domains </a:t>
            </a:r>
            <a:r>
              <a:rPr lang="en-US" altLang="zh-CN" dirty="0"/>
              <a:t>into a single new </a:t>
            </a:r>
            <a:r>
              <a:rPr lang="en-US" altLang="zh-CN" dirty="0" smtClean="0"/>
              <a:t>domain: </a:t>
            </a:r>
            <a:endParaRPr lang="en-US" altLang="zh-CN" dirty="0"/>
          </a:p>
          <a:p>
            <a:endParaRPr lang="en-US" altLang="zh-CN" dirty="0" smtClean="0"/>
          </a:p>
          <a:p>
            <a:endParaRPr lang="en-US" altLang="zh-CN" dirty="0" smtClean="0"/>
          </a:p>
          <a:p>
            <a:r>
              <a:rPr lang="en-US" altLang="zh-CN" dirty="0"/>
              <a:t>How to achieve </a:t>
            </a:r>
            <a:r>
              <a:rPr lang="en-US" altLang="zh-CN" dirty="0">
                <a:solidFill>
                  <a:srgbClr val="FF0000"/>
                </a:solidFill>
              </a:rPr>
              <a:t>Conditional Invariance Property?</a:t>
            </a:r>
            <a:endParaRPr lang="en-US" altLang="zh-CN" dirty="0"/>
          </a:p>
          <a:p>
            <a:pPr marL="0" indent="0">
              <a:buNone/>
            </a:pPr>
            <a:endParaRPr lang="en-US" altLang="zh-CN" dirty="0" smtClean="0"/>
          </a:p>
          <a:p>
            <a:endParaRPr lang="en-US" altLang="zh-CN" dirty="0"/>
          </a:p>
          <a:p>
            <a:endParaRPr lang="zh-CN" altLang="en-US" dirty="0"/>
          </a:p>
        </p:txBody>
      </p:sp>
      <p:pic>
        <p:nvPicPr>
          <p:cNvPr id="5" name="图片 4"/>
          <p:cNvPicPr>
            <a:picLocks noChangeAspect="1"/>
          </p:cNvPicPr>
          <p:nvPr/>
        </p:nvPicPr>
        <p:blipFill>
          <a:blip r:embed="rId3"/>
          <a:stretch>
            <a:fillRect/>
          </a:stretch>
        </p:blipFill>
        <p:spPr>
          <a:xfrm>
            <a:off x="1098802" y="2174777"/>
            <a:ext cx="4892464" cy="426757"/>
          </a:xfrm>
          <a:prstGeom prst="rect">
            <a:avLst/>
          </a:prstGeom>
        </p:spPr>
      </p:pic>
      <p:pic>
        <p:nvPicPr>
          <p:cNvPr id="6" name="图片 5"/>
          <p:cNvPicPr>
            <a:picLocks noChangeAspect="1"/>
          </p:cNvPicPr>
          <p:nvPr/>
        </p:nvPicPr>
        <p:blipFill>
          <a:blip r:embed="rId4"/>
          <a:stretch>
            <a:fillRect/>
          </a:stretch>
        </p:blipFill>
        <p:spPr>
          <a:xfrm>
            <a:off x="5991266" y="2190018"/>
            <a:ext cx="5235394" cy="411516"/>
          </a:xfrm>
          <a:prstGeom prst="rect">
            <a:avLst/>
          </a:prstGeom>
        </p:spPr>
      </p:pic>
      <p:pic>
        <p:nvPicPr>
          <p:cNvPr id="7" name="图片 6"/>
          <p:cNvPicPr>
            <a:picLocks noChangeAspect="1"/>
          </p:cNvPicPr>
          <p:nvPr/>
        </p:nvPicPr>
        <p:blipFill>
          <a:blip r:embed="rId5"/>
          <a:stretch>
            <a:fillRect/>
          </a:stretch>
        </p:blipFill>
        <p:spPr>
          <a:xfrm>
            <a:off x="2214222" y="3481432"/>
            <a:ext cx="2499577" cy="403895"/>
          </a:xfrm>
          <a:prstGeom prst="rect">
            <a:avLst/>
          </a:prstGeom>
        </p:spPr>
      </p:pic>
      <p:pic>
        <p:nvPicPr>
          <p:cNvPr id="8" name="图片 7"/>
          <p:cNvPicPr>
            <a:picLocks noChangeAspect="1"/>
          </p:cNvPicPr>
          <p:nvPr/>
        </p:nvPicPr>
        <p:blipFill>
          <a:blip r:embed="rId6"/>
          <a:stretch>
            <a:fillRect/>
          </a:stretch>
        </p:blipFill>
        <p:spPr>
          <a:xfrm>
            <a:off x="4797616" y="3481432"/>
            <a:ext cx="2735817" cy="403895"/>
          </a:xfrm>
          <a:prstGeom prst="rect">
            <a:avLst/>
          </a:prstGeom>
        </p:spPr>
      </p:pic>
    </p:spTree>
    <p:extLst>
      <p:ext uri="{BB962C8B-B14F-4D97-AF65-F5344CB8AC3E}">
        <p14:creationId xmlns:p14="http://schemas.microsoft.com/office/powerpoint/2010/main" val="1039816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286" y="78509"/>
            <a:ext cx="10515600" cy="917137"/>
          </a:xfrm>
        </p:spPr>
        <p:txBody>
          <a:bodyPr>
            <a:normAutofit/>
          </a:bodyPr>
          <a:lstStyle/>
          <a:p>
            <a:r>
              <a:rPr lang="en-US" altLang="zh-CN" dirty="0"/>
              <a:t>Class-conditional minimax value</a:t>
            </a:r>
            <a:endParaRPr lang="en-US" altLang="zh-CN" dirty="0">
              <a:solidFill>
                <a:srgbClr val="FF0000"/>
              </a:solidFill>
            </a:endParaRPr>
          </a:p>
        </p:txBody>
      </p:sp>
      <p:sp>
        <p:nvSpPr>
          <p:cNvPr id="3" name="内容占位符 2"/>
          <p:cNvSpPr>
            <a:spLocks noGrp="1"/>
          </p:cNvSpPr>
          <p:nvPr>
            <p:ph idx="1"/>
          </p:nvPr>
        </p:nvSpPr>
        <p:spPr>
          <a:xfrm>
            <a:off x="739346" y="1090803"/>
            <a:ext cx="10515600" cy="5010315"/>
          </a:xfrm>
        </p:spPr>
        <p:txBody>
          <a:bodyPr/>
          <a:lstStyle/>
          <a:p>
            <a:endParaRPr lang="en-US" altLang="zh-CN" dirty="0"/>
          </a:p>
          <a:p>
            <a:endParaRPr lang="zh-CN" altLang="en-US" dirty="0"/>
          </a:p>
        </p:txBody>
      </p:sp>
      <p:pic>
        <p:nvPicPr>
          <p:cNvPr id="6" name="图片 5"/>
          <p:cNvPicPr>
            <a:picLocks noChangeAspect="1"/>
          </p:cNvPicPr>
          <p:nvPr/>
        </p:nvPicPr>
        <p:blipFill>
          <a:blip r:embed="rId3"/>
          <a:stretch>
            <a:fillRect/>
          </a:stretch>
        </p:blipFill>
        <p:spPr>
          <a:xfrm>
            <a:off x="1014168" y="995646"/>
            <a:ext cx="10348857" cy="4915326"/>
          </a:xfrm>
          <a:prstGeom prst="rect">
            <a:avLst/>
          </a:prstGeom>
        </p:spPr>
      </p:pic>
    </p:spTree>
    <p:extLst>
      <p:ext uri="{BB962C8B-B14F-4D97-AF65-F5344CB8AC3E}">
        <p14:creationId xmlns:p14="http://schemas.microsoft.com/office/powerpoint/2010/main" val="16915879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286" y="78509"/>
            <a:ext cx="10515600" cy="917137"/>
          </a:xfrm>
        </p:spPr>
        <p:txBody>
          <a:bodyPr>
            <a:normAutofit fontScale="90000"/>
          </a:bodyPr>
          <a:lstStyle/>
          <a:p>
            <a:r>
              <a:rPr lang="en-US" altLang="zh-CN" dirty="0"/>
              <a:t>Class prior-normalized marginal minimax value</a:t>
            </a:r>
          </a:p>
        </p:txBody>
      </p:sp>
      <p:sp>
        <p:nvSpPr>
          <p:cNvPr id="3" name="内容占位符 2"/>
          <p:cNvSpPr>
            <a:spLocks noGrp="1"/>
          </p:cNvSpPr>
          <p:nvPr>
            <p:ph idx="1"/>
          </p:nvPr>
        </p:nvSpPr>
        <p:spPr>
          <a:xfrm>
            <a:off x="739346" y="1090803"/>
            <a:ext cx="10515600" cy="839407"/>
          </a:xfrm>
        </p:spPr>
        <p:txBody>
          <a:bodyPr>
            <a:normAutofit lnSpcReduction="10000"/>
          </a:bodyPr>
          <a:lstStyle/>
          <a:p>
            <a:r>
              <a:rPr lang="en-US" altLang="zh-CN" dirty="0" smtClean="0"/>
              <a:t>The </a:t>
            </a:r>
            <a:r>
              <a:rPr lang="en-US" altLang="zh-CN" dirty="0"/>
              <a:t>marginal distribution of feature representations on the m-</a:t>
            </a:r>
            <a:r>
              <a:rPr lang="en-US" altLang="zh-CN" dirty="0" err="1"/>
              <a:t>th</a:t>
            </a:r>
            <a:r>
              <a:rPr lang="en-US" altLang="zh-CN" dirty="0"/>
              <a:t> domain can be </a:t>
            </a:r>
            <a:r>
              <a:rPr lang="en-US" altLang="zh-CN" dirty="0" smtClean="0"/>
              <a:t>formulated:</a:t>
            </a:r>
          </a:p>
          <a:p>
            <a:endParaRPr lang="en-US" altLang="zh-CN" dirty="0"/>
          </a:p>
          <a:p>
            <a:endParaRPr lang="en-US" altLang="zh-CN" dirty="0"/>
          </a:p>
          <a:p>
            <a:endParaRPr lang="zh-CN" altLang="en-US" dirty="0"/>
          </a:p>
        </p:txBody>
      </p:sp>
      <p:pic>
        <p:nvPicPr>
          <p:cNvPr id="5" name="图片 4"/>
          <p:cNvPicPr>
            <a:picLocks noChangeAspect="1"/>
          </p:cNvPicPr>
          <p:nvPr/>
        </p:nvPicPr>
        <p:blipFill>
          <a:blip r:embed="rId3"/>
          <a:stretch>
            <a:fillRect/>
          </a:stretch>
        </p:blipFill>
        <p:spPr>
          <a:xfrm>
            <a:off x="2219706" y="1972897"/>
            <a:ext cx="6576630" cy="670618"/>
          </a:xfrm>
          <a:prstGeom prst="rect">
            <a:avLst/>
          </a:prstGeom>
        </p:spPr>
      </p:pic>
      <p:pic>
        <p:nvPicPr>
          <p:cNvPr id="7" name="图片 6"/>
          <p:cNvPicPr>
            <a:picLocks noChangeAspect="1"/>
          </p:cNvPicPr>
          <p:nvPr/>
        </p:nvPicPr>
        <p:blipFill>
          <a:blip r:embed="rId4"/>
          <a:stretch>
            <a:fillRect/>
          </a:stretch>
        </p:blipFill>
        <p:spPr>
          <a:xfrm>
            <a:off x="2219706" y="1976765"/>
            <a:ext cx="6581775" cy="666750"/>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2672" y="2005360"/>
            <a:ext cx="6622487" cy="670874"/>
          </a:xfrm>
          <a:prstGeom prst="rect">
            <a:avLst/>
          </a:prstGeom>
        </p:spPr>
      </p:pic>
      <p:pic>
        <p:nvPicPr>
          <p:cNvPr id="10" name="图片 9"/>
          <p:cNvPicPr>
            <a:picLocks noChangeAspect="1"/>
          </p:cNvPicPr>
          <p:nvPr/>
        </p:nvPicPr>
        <p:blipFill>
          <a:blip r:embed="rId6"/>
          <a:stretch>
            <a:fillRect/>
          </a:stretch>
        </p:blipFill>
        <p:spPr>
          <a:xfrm>
            <a:off x="739346" y="2955447"/>
            <a:ext cx="2537680" cy="426757"/>
          </a:xfrm>
          <a:prstGeom prst="rect">
            <a:avLst/>
          </a:prstGeom>
        </p:spPr>
      </p:pic>
      <p:pic>
        <p:nvPicPr>
          <p:cNvPr id="11" name="图片 10"/>
          <p:cNvPicPr>
            <a:picLocks noChangeAspect="1"/>
          </p:cNvPicPr>
          <p:nvPr/>
        </p:nvPicPr>
        <p:blipFill>
          <a:blip r:embed="rId7"/>
          <a:stretch>
            <a:fillRect/>
          </a:stretch>
        </p:blipFill>
        <p:spPr>
          <a:xfrm>
            <a:off x="3364251" y="2989740"/>
            <a:ext cx="3612193" cy="419136"/>
          </a:xfrm>
          <a:prstGeom prst="rect">
            <a:avLst/>
          </a:prstGeom>
        </p:spPr>
      </p:pic>
      <p:pic>
        <p:nvPicPr>
          <p:cNvPr id="12" name="图片 11"/>
          <p:cNvPicPr>
            <a:picLocks noChangeAspect="1"/>
          </p:cNvPicPr>
          <p:nvPr/>
        </p:nvPicPr>
        <p:blipFill>
          <a:blip r:embed="rId8"/>
          <a:stretch>
            <a:fillRect/>
          </a:stretch>
        </p:blipFill>
        <p:spPr>
          <a:xfrm>
            <a:off x="7063669" y="3020223"/>
            <a:ext cx="4915326" cy="358171"/>
          </a:xfrm>
          <a:prstGeom prst="rect">
            <a:avLst/>
          </a:prstGeom>
        </p:spPr>
      </p:pic>
      <p:pic>
        <p:nvPicPr>
          <p:cNvPr id="13" name="图片 12"/>
          <p:cNvPicPr>
            <a:picLocks noChangeAspect="1"/>
          </p:cNvPicPr>
          <p:nvPr/>
        </p:nvPicPr>
        <p:blipFill>
          <a:blip r:embed="rId9"/>
          <a:stretch>
            <a:fillRect/>
          </a:stretch>
        </p:blipFill>
        <p:spPr>
          <a:xfrm>
            <a:off x="739346" y="3561101"/>
            <a:ext cx="2537680" cy="325877"/>
          </a:xfrm>
          <a:prstGeom prst="rect">
            <a:avLst/>
          </a:prstGeom>
        </p:spPr>
      </p:pic>
      <p:pic>
        <p:nvPicPr>
          <p:cNvPr id="14" name="图片 13"/>
          <p:cNvPicPr>
            <a:picLocks noChangeAspect="1"/>
          </p:cNvPicPr>
          <p:nvPr/>
        </p:nvPicPr>
        <p:blipFill>
          <a:blip r:embed="rId10"/>
          <a:stretch>
            <a:fillRect/>
          </a:stretch>
        </p:blipFill>
        <p:spPr>
          <a:xfrm>
            <a:off x="3451476" y="3627826"/>
            <a:ext cx="8740524" cy="315518"/>
          </a:xfrm>
          <a:prstGeom prst="rect">
            <a:avLst/>
          </a:prstGeom>
        </p:spPr>
      </p:pic>
      <p:sp>
        <p:nvSpPr>
          <p:cNvPr id="15" name="右箭头 14"/>
          <p:cNvSpPr/>
          <p:nvPr/>
        </p:nvSpPr>
        <p:spPr>
          <a:xfrm rot="5400000">
            <a:off x="5685303" y="4097161"/>
            <a:ext cx="527100" cy="3226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11"/>
          <a:stretch>
            <a:fillRect/>
          </a:stretch>
        </p:blipFill>
        <p:spPr>
          <a:xfrm>
            <a:off x="3569964" y="4638909"/>
            <a:ext cx="4854361" cy="396274"/>
          </a:xfrm>
          <a:prstGeom prst="rect">
            <a:avLst/>
          </a:prstGeom>
        </p:spPr>
      </p:pic>
      <p:pic>
        <p:nvPicPr>
          <p:cNvPr id="19" name="图片 18"/>
          <p:cNvPicPr>
            <a:picLocks noChangeAspect="1"/>
          </p:cNvPicPr>
          <p:nvPr/>
        </p:nvPicPr>
        <p:blipFill>
          <a:blip r:embed="rId12"/>
          <a:stretch>
            <a:fillRect/>
          </a:stretch>
        </p:blipFill>
        <p:spPr>
          <a:xfrm>
            <a:off x="921857" y="5649833"/>
            <a:ext cx="10569856" cy="723963"/>
          </a:xfrm>
          <a:prstGeom prst="rect">
            <a:avLst/>
          </a:prstGeom>
        </p:spPr>
      </p:pic>
      <p:sp>
        <p:nvSpPr>
          <p:cNvPr id="20" name="右箭头 19"/>
          <p:cNvSpPr/>
          <p:nvPr/>
        </p:nvSpPr>
        <p:spPr>
          <a:xfrm rot="5400000" flipV="1">
            <a:off x="5697919" y="5205305"/>
            <a:ext cx="501868" cy="2744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03226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286" y="78509"/>
            <a:ext cx="10515600" cy="917137"/>
          </a:xfrm>
        </p:spPr>
        <p:txBody>
          <a:bodyPr>
            <a:normAutofit fontScale="90000"/>
          </a:bodyPr>
          <a:lstStyle/>
          <a:p>
            <a:r>
              <a:rPr lang="en-US" altLang="zh-CN" dirty="0"/>
              <a:t>Class prior-normalized marginal minimax value</a:t>
            </a:r>
          </a:p>
        </p:txBody>
      </p:sp>
      <p:pic>
        <p:nvPicPr>
          <p:cNvPr id="9" name="图片 8"/>
          <p:cNvPicPr>
            <a:picLocks noChangeAspect="1"/>
          </p:cNvPicPr>
          <p:nvPr/>
        </p:nvPicPr>
        <p:blipFill>
          <a:blip r:embed="rId3"/>
          <a:stretch>
            <a:fillRect/>
          </a:stretch>
        </p:blipFill>
        <p:spPr>
          <a:xfrm>
            <a:off x="420606" y="2977970"/>
            <a:ext cx="10386960" cy="487722"/>
          </a:xfrm>
          <a:prstGeom prst="rect">
            <a:avLst/>
          </a:prstGeom>
        </p:spPr>
      </p:pic>
      <p:pic>
        <p:nvPicPr>
          <p:cNvPr id="3" name="图片 2"/>
          <p:cNvPicPr>
            <a:picLocks noChangeAspect="1"/>
          </p:cNvPicPr>
          <p:nvPr/>
        </p:nvPicPr>
        <p:blipFill>
          <a:blip r:embed="rId4"/>
          <a:stretch>
            <a:fillRect/>
          </a:stretch>
        </p:blipFill>
        <p:spPr>
          <a:xfrm>
            <a:off x="1323654" y="1480689"/>
            <a:ext cx="8580864" cy="480102"/>
          </a:xfrm>
          <a:prstGeom prst="rect">
            <a:avLst/>
          </a:prstGeom>
        </p:spPr>
      </p:pic>
      <p:pic>
        <p:nvPicPr>
          <p:cNvPr id="4" name="图片 3"/>
          <p:cNvPicPr>
            <a:picLocks noChangeAspect="1"/>
          </p:cNvPicPr>
          <p:nvPr/>
        </p:nvPicPr>
        <p:blipFill>
          <a:blip r:embed="rId5"/>
          <a:stretch>
            <a:fillRect/>
          </a:stretch>
        </p:blipFill>
        <p:spPr>
          <a:xfrm>
            <a:off x="2971510" y="2297723"/>
            <a:ext cx="3276884" cy="480102"/>
          </a:xfrm>
          <a:prstGeom prst="rect">
            <a:avLst/>
          </a:prstGeom>
        </p:spPr>
      </p:pic>
      <p:pic>
        <p:nvPicPr>
          <p:cNvPr id="5" name="图片 4"/>
          <p:cNvPicPr>
            <a:picLocks noChangeAspect="1"/>
          </p:cNvPicPr>
          <p:nvPr/>
        </p:nvPicPr>
        <p:blipFill>
          <a:blip r:embed="rId6"/>
          <a:stretch>
            <a:fillRect/>
          </a:stretch>
        </p:blipFill>
        <p:spPr>
          <a:xfrm>
            <a:off x="6513779" y="2387056"/>
            <a:ext cx="4229467" cy="403895"/>
          </a:xfrm>
          <a:prstGeom prst="rect">
            <a:avLst/>
          </a:prstGeom>
        </p:spPr>
      </p:pic>
      <p:pic>
        <p:nvPicPr>
          <p:cNvPr id="7" name="图片 6"/>
          <p:cNvPicPr>
            <a:picLocks noChangeAspect="1"/>
          </p:cNvPicPr>
          <p:nvPr/>
        </p:nvPicPr>
        <p:blipFill>
          <a:blip r:embed="rId7"/>
          <a:stretch>
            <a:fillRect/>
          </a:stretch>
        </p:blipFill>
        <p:spPr>
          <a:xfrm>
            <a:off x="1480629" y="3518931"/>
            <a:ext cx="8820150" cy="800100"/>
          </a:xfrm>
          <a:prstGeom prst="rect">
            <a:avLst/>
          </a:prstGeom>
        </p:spPr>
      </p:pic>
      <p:cxnSp>
        <p:nvCxnSpPr>
          <p:cNvPr id="10" name="直接箭头连接符 9"/>
          <p:cNvCxnSpPr/>
          <p:nvPr/>
        </p:nvCxnSpPr>
        <p:spPr>
          <a:xfrm flipH="1">
            <a:off x="6248394" y="4227480"/>
            <a:ext cx="3444938" cy="562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8"/>
          <a:stretch>
            <a:fillRect/>
          </a:stretch>
        </p:blipFill>
        <p:spPr>
          <a:xfrm>
            <a:off x="2971510" y="4834760"/>
            <a:ext cx="5285152" cy="1077555"/>
          </a:xfrm>
          <a:prstGeom prst="rect">
            <a:avLst/>
          </a:prstGeom>
        </p:spPr>
      </p:pic>
      <p:pic>
        <p:nvPicPr>
          <p:cNvPr id="12" name="图片 11"/>
          <p:cNvPicPr>
            <a:picLocks noChangeAspect="1"/>
          </p:cNvPicPr>
          <p:nvPr/>
        </p:nvPicPr>
        <p:blipFill>
          <a:blip r:embed="rId9"/>
          <a:stretch>
            <a:fillRect/>
          </a:stretch>
        </p:blipFill>
        <p:spPr>
          <a:xfrm>
            <a:off x="1769574" y="5824050"/>
            <a:ext cx="563929" cy="480102"/>
          </a:xfrm>
          <a:prstGeom prst="rect">
            <a:avLst/>
          </a:prstGeom>
        </p:spPr>
      </p:pic>
      <p:sp>
        <p:nvSpPr>
          <p:cNvPr id="13" name="矩形 12"/>
          <p:cNvSpPr/>
          <p:nvPr/>
        </p:nvSpPr>
        <p:spPr>
          <a:xfrm>
            <a:off x="2339222" y="5934820"/>
            <a:ext cx="2441694" cy="369332"/>
          </a:xfrm>
          <a:prstGeom prst="rect">
            <a:avLst/>
          </a:prstGeom>
        </p:spPr>
        <p:txBody>
          <a:bodyPr wrap="none">
            <a:spAutoFit/>
          </a:bodyPr>
          <a:lstStyle/>
          <a:p>
            <a:r>
              <a:rPr lang="zh-CN" altLang="en-US" dirty="0"/>
              <a:t>第m个域中</a:t>
            </a:r>
            <a:r>
              <a:rPr lang="zh-CN" altLang="en-US" dirty="0" smtClean="0"/>
              <a:t>的</a:t>
            </a:r>
            <a:r>
              <a:rPr lang="zh-CN" altLang="en-US" dirty="0"/>
              <a:t>数据</a:t>
            </a:r>
            <a:r>
              <a:rPr lang="zh-CN" altLang="en-US" dirty="0" smtClean="0"/>
              <a:t>总量</a:t>
            </a:r>
            <a:endParaRPr lang="zh-CN" altLang="en-US" dirty="0"/>
          </a:p>
        </p:txBody>
      </p:sp>
      <p:pic>
        <p:nvPicPr>
          <p:cNvPr id="14" name="图片 13"/>
          <p:cNvPicPr>
            <a:picLocks noChangeAspect="1"/>
          </p:cNvPicPr>
          <p:nvPr/>
        </p:nvPicPr>
        <p:blipFill>
          <a:blip r:embed="rId10"/>
          <a:stretch>
            <a:fillRect/>
          </a:stretch>
        </p:blipFill>
        <p:spPr>
          <a:xfrm>
            <a:off x="5202570" y="5956888"/>
            <a:ext cx="823031" cy="396274"/>
          </a:xfrm>
          <a:prstGeom prst="rect">
            <a:avLst/>
          </a:prstGeom>
        </p:spPr>
      </p:pic>
      <p:sp>
        <p:nvSpPr>
          <p:cNvPr id="15" name="矩形 14"/>
          <p:cNvSpPr/>
          <p:nvPr/>
        </p:nvSpPr>
        <p:spPr>
          <a:xfrm>
            <a:off x="6196315" y="5983830"/>
            <a:ext cx="4115229" cy="369332"/>
          </a:xfrm>
          <a:prstGeom prst="rect">
            <a:avLst/>
          </a:prstGeom>
        </p:spPr>
        <p:txBody>
          <a:bodyPr wrap="none">
            <a:spAutoFit/>
          </a:bodyPr>
          <a:lstStyle/>
          <a:p>
            <a:r>
              <a:rPr lang="zh-CN" altLang="en-US" dirty="0" smtClean="0"/>
              <a:t>第</a:t>
            </a:r>
            <a:r>
              <a:rPr lang="zh-CN" altLang="en-US" dirty="0"/>
              <a:t>m个</a:t>
            </a:r>
            <a:r>
              <a:rPr lang="zh-CN" altLang="en-US" dirty="0" smtClean="0"/>
              <a:t>域中与     具有</a:t>
            </a:r>
            <a:r>
              <a:rPr lang="zh-CN" altLang="en-US" dirty="0"/>
              <a:t>相同标签</a:t>
            </a:r>
            <a:r>
              <a:rPr lang="zh-CN" altLang="en-US" dirty="0" smtClean="0"/>
              <a:t>的数据量</a:t>
            </a:r>
            <a:endParaRPr lang="zh-CN" altLang="en-US" dirty="0"/>
          </a:p>
        </p:txBody>
      </p:sp>
      <p:pic>
        <p:nvPicPr>
          <p:cNvPr id="16" name="图片 15"/>
          <p:cNvPicPr>
            <a:picLocks noChangeAspect="1"/>
          </p:cNvPicPr>
          <p:nvPr/>
        </p:nvPicPr>
        <p:blipFill>
          <a:blip r:embed="rId11"/>
          <a:stretch>
            <a:fillRect/>
          </a:stretch>
        </p:blipFill>
        <p:spPr>
          <a:xfrm>
            <a:off x="7649983" y="6025474"/>
            <a:ext cx="236240" cy="259102"/>
          </a:xfrm>
          <a:prstGeom prst="rect">
            <a:avLst/>
          </a:prstGeom>
        </p:spPr>
      </p:pic>
    </p:spTree>
    <p:extLst>
      <p:ext uri="{BB962C8B-B14F-4D97-AF65-F5344CB8AC3E}">
        <p14:creationId xmlns:p14="http://schemas.microsoft.com/office/powerpoint/2010/main" val="272666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87366"/>
            <a:ext cx="10515600" cy="5010315"/>
          </a:xfrm>
        </p:spPr>
        <p:txBody>
          <a:bodyPr/>
          <a:lstStyle/>
          <a:p>
            <a:endParaRPr lang="en-US" altLang="zh-CN" dirty="0"/>
          </a:p>
          <a:p>
            <a:endParaRPr lang="zh-CN" altLang="en-US" dirty="0"/>
          </a:p>
        </p:txBody>
      </p:sp>
      <p:sp>
        <p:nvSpPr>
          <p:cNvPr id="6" name="文本框 5"/>
          <p:cNvSpPr txBox="1"/>
          <p:nvPr/>
        </p:nvSpPr>
        <p:spPr>
          <a:xfrm>
            <a:off x="838200" y="4487840"/>
            <a:ext cx="3446777" cy="461665"/>
          </a:xfrm>
          <a:prstGeom prst="rect">
            <a:avLst/>
          </a:prstGeom>
          <a:noFill/>
        </p:spPr>
        <p:txBody>
          <a:bodyPr wrap="none" rtlCol="0">
            <a:spAutoFit/>
          </a:bodyPr>
          <a:lstStyle/>
          <a:p>
            <a:r>
              <a:rPr lang="en-US" altLang="zh-CN" sz="2400" dirty="0" smtClean="0">
                <a:solidFill>
                  <a:srgbClr val="FF0000"/>
                </a:solidFill>
              </a:rPr>
              <a:t>Feature Learning Network</a:t>
            </a:r>
            <a:endParaRPr lang="zh-CN" altLang="en-US" sz="2400" dirty="0">
              <a:solidFill>
                <a:srgbClr val="FF0000"/>
              </a:solidFill>
            </a:endParaRPr>
          </a:p>
        </p:txBody>
      </p:sp>
      <p:pic>
        <p:nvPicPr>
          <p:cNvPr id="7" name="图片 6"/>
          <p:cNvPicPr>
            <a:picLocks noChangeAspect="1"/>
          </p:cNvPicPr>
          <p:nvPr/>
        </p:nvPicPr>
        <p:blipFill>
          <a:blip r:embed="rId3"/>
          <a:stretch>
            <a:fillRect/>
          </a:stretch>
        </p:blipFill>
        <p:spPr>
          <a:xfrm>
            <a:off x="556251" y="2230090"/>
            <a:ext cx="5539749" cy="2257750"/>
          </a:xfrm>
          <a:prstGeom prst="rect">
            <a:avLst/>
          </a:prstGeom>
        </p:spPr>
      </p:pic>
      <p:pic>
        <p:nvPicPr>
          <p:cNvPr id="8" name="图片 7"/>
          <p:cNvPicPr>
            <a:picLocks noChangeAspect="1"/>
          </p:cNvPicPr>
          <p:nvPr/>
        </p:nvPicPr>
        <p:blipFill>
          <a:blip r:embed="rId4"/>
          <a:stretch>
            <a:fillRect/>
          </a:stretch>
        </p:blipFill>
        <p:spPr>
          <a:xfrm>
            <a:off x="3844671" y="568753"/>
            <a:ext cx="4038940" cy="1661337"/>
          </a:xfrm>
          <a:prstGeom prst="rect">
            <a:avLst/>
          </a:prstGeom>
        </p:spPr>
      </p:pic>
      <p:sp>
        <p:nvSpPr>
          <p:cNvPr id="9" name="文本框 8"/>
          <p:cNvSpPr txBox="1"/>
          <p:nvPr/>
        </p:nvSpPr>
        <p:spPr>
          <a:xfrm>
            <a:off x="2348389" y="155488"/>
            <a:ext cx="3873176" cy="461665"/>
          </a:xfrm>
          <a:prstGeom prst="rect">
            <a:avLst/>
          </a:prstGeom>
          <a:noFill/>
        </p:spPr>
        <p:txBody>
          <a:bodyPr wrap="none" rtlCol="0">
            <a:spAutoFit/>
          </a:bodyPr>
          <a:lstStyle/>
          <a:p>
            <a:r>
              <a:rPr lang="en-US" altLang="zh-CN" sz="2400" dirty="0" smtClean="0">
                <a:solidFill>
                  <a:srgbClr val="FF0000"/>
                </a:solidFill>
              </a:rPr>
              <a:t>Image Classification Network</a:t>
            </a:r>
            <a:endParaRPr lang="zh-CN" altLang="en-US" sz="2400" dirty="0">
              <a:solidFill>
                <a:srgbClr val="FF0000"/>
              </a:solidFill>
            </a:endParaRPr>
          </a:p>
        </p:txBody>
      </p:sp>
      <p:pic>
        <p:nvPicPr>
          <p:cNvPr id="10" name="图片 9"/>
          <p:cNvPicPr>
            <a:picLocks noChangeAspect="1"/>
          </p:cNvPicPr>
          <p:nvPr/>
        </p:nvPicPr>
        <p:blipFill>
          <a:blip r:embed="rId5"/>
          <a:stretch>
            <a:fillRect/>
          </a:stretch>
        </p:blipFill>
        <p:spPr>
          <a:xfrm>
            <a:off x="6095999" y="2453517"/>
            <a:ext cx="5074509" cy="2034324"/>
          </a:xfrm>
          <a:prstGeom prst="rect">
            <a:avLst/>
          </a:prstGeom>
        </p:spPr>
      </p:pic>
      <p:sp>
        <p:nvSpPr>
          <p:cNvPr id="12" name="文本框 11"/>
          <p:cNvSpPr txBox="1"/>
          <p:nvPr/>
        </p:nvSpPr>
        <p:spPr>
          <a:xfrm>
            <a:off x="7011667" y="1788922"/>
            <a:ext cx="5312929" cy="461665"/>
          </a:xfrm>
          <a:prstGeom prst="rect">
            <a:avLst/>
          </a:prstGeom>
          <a:noFill/>
        </p:spPr>
        <p:txBody>
          <a:bodyPr wrap="none" rtlCol="0">
            <a:spAutoFit/>
          </a:bodyPr>
          <a:lstStyle/>
          <a:p>
            <a:r>
              <a:rPr lang="en-US" altLang="zh-CN" sz="2400" dirty="0" smtClean="0">
                <a:solidFill>
                  <a:srgbClr val="FF0000"/>
                </a:solidFill>
              </a:rPr>
              <a:t>Class Prior-Normalized Domain Network</a:t>
            </a:r>
            <a:endParaRPr lang="zh-CN" altLang="en-US" sz="2400" dirty="0">
              <a:solidFill>
                <a:srgbClr val="FF0000"/>
              </a:solidFill>
            </a:endParaRPr>
          </a:p>
        </p:txBody>
      </p:sp>
      <p:pic>
        <p:nvPicPr>
          <p:cNvPr id="13" name="图片 12"/>
          <p:cNvPicPr>
            <a:picLocks noChangeAspect="1"/>
          </p:cNvPicPr>
          <p:nvPr/>
        </p:nvPicPr>
        <p:blipFill>
          <a:blip r:embed="rId6"/>
          <a:stretch>
            <a:fillRect/>
          </a:stretch>
        </p:blipFill>
        <p:spPr>
          <a:xfrm>
            <a:off x="4176557" y="4487840"/>
            <a:ext cx="4760257" cy="2266789"/>
          </a:xfrm>
          <a:prstGeom prst="rect">
            <a:avLst/>
          </a:prstGeom>
        </p:spPr>
      </p:pic>
      <p:sp>
        <p:nvSpPr>
          <p:cNvPr id="14" name="文本框 13"/>
          <p:cNvSpPr txBox="1"/>
          <p:nvPr/>
        </p:nvSpPr>
        <p:spPr>
          <a:xfrm>
            <a:off x="7305411" y="6438675"/>
            <a:ext cx="4626588" cy="461665"/>
          </a:xfrm>
          <a:prstGeom prst="rect">
            <a:avLst/>
          </a:prstGeom>
          <a:noFill/>
        </p:spPr>
        <p:txBody>
          <a:bodyPr wrap="none" rtlCol="0">
            <a:spAutoFit/>
          </a:bodyPr>
          <a:lstStyle/>
          <a:p>
            <a:r>
              <a:rPr lang="en-US" altLang="zh-CN" sz="2400" dirty="0" smtClean="0">
                <a:solidFill>
                  <a:srgbClr val="FF0000"/>
                </a:solidFill>
              </a:rPr>
              <a:t>Class-Conditional Domain Network</a:t>
            </a:r>
            <a:endParaRPr lang="zh-CN" altLang="en-US" sz="2400" dirty="0">
              <a:solidFill>
                <a:srgbClr val="FF0000"/>
              </a:solidFill>
            </a:endParaRPr>
          </a:p>
        </p:txBody>
      </p:sp>
      <p:pic>
        <p:nvPicPr>
          <p:cNvPr id="15" name="图片 14"/>
          <p:cNvPicPr>
            <a:picLocks noChangeAspect="1"/>
          </p:cNvPicPr>
          <p:nvPr/>
        </p:nvPicPr>
        <p:blipFill>
          <a:blip r:embed="rId7"/>
          <a:stretch>
            <a:fillRect/>
          </a:stretch>
        </p:blipFill>
        <p:spPr>
          <a:xfrm>
            <a:off x="8007047" y="5236961"/>
            <a:ext cx="4093229" cy="508274"/>
          </a:xfrm>
          <a:prstGeom prst="rect">
            <a:avLst/>
          </a:prstGeom>
        </p:spPr>
      </p:pic>
      <p:pic>
        <p:nvPicPr>
          <p:cNvPr id="16" name="图片 15"/>
          <p:cNvPicPr>
            <a:picLocks noChangeAspect="1"/>
          </p:cNvPicPr>
          <p:nvPr/>
        </p:nvPicPr>
        <p:blipFill>
          <a:blip r:embed="rId8"/>
          <a:stretch>
            <a:fillRect/>
          </a:stretch>
        </p:blipFill>
        <p:spPr>
          <a:xfrm>
            <a:off x="7212657" y="2168670"/>
            <a:ext cx="4910951" cy="515680"/>
          </a:xfrm>
          <a:prstGeom prst="rect">
            <a:avLst/>
          </a:prstGeom>
        </p:spPr>
      </p:pic>
    </p:spTree>
    <p:extLst>
      <p:ext uri="{BB962C8B-B14F-4D97-AF65-F5344CB8AC3E}">
        <p14:creationId xmlns:p14="http://schemas.microsoft.com/office/powerpoint/2010/main" val="41667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09913"/>
          </a:xfrm>
        </p:spPr>
        <p:txBody>
          <a:bodyPr/>
          <a:lstStyle/>
          <a:p>
            <a:r>
              <a:rPr lang="en-US" altLang="zh-CN" dirty="0"/>
              <a:t>Experiments</a:t>
            </a:r>
            <a:endParaRPr lang="zh-CN" altLang="en-US" dirty="0"/>
          </a:p>
        </p:txBody>
      </p:sp>
      <p:pic>
        <p:nvPicPr>
          <p:cNvPr id="4" name="内容占位符 3"/>
          <p:cNvPicPr>
            <a:picLocks noGrp="1" noChangeAspect="1"/>
          </p:cNvPicPr>
          <p:nvPr>
            <p:ph idx="1"/>
          </p:nvPr>
        </p:nvPicPr>
        <p:blipFill>
          <a:blip r:embed="rId2"/>
          <a:stretch>
            <a:fillRect/>
          </a:stretch>
        </p:blipFill>
        <p:spPr>
          <a:xfrm>
            <a:off x="1168234" y="1490828"/>
            <a:ext cx="8964306" cy="2595479"/>
          </a:xfrm>
          <a:prstGeom prst="rect">
            <a:avLst/>
          </a:prstGeom>
        </p:spPr>
      </p:pic>
      <p:pic>
        <p:nvPicPr>
          <p:cNvPr id="5" name="图片 4"/>
          <p:cNvPicPr>
            <a:picLocks noChangeAspect="1"/>
          </p:cNvPicPr>
          <p:nvPr/>
        </p:nvPicPr>
        <p:blipFill>
          <a:blip r:embed="rId3"/>
          <a:stretch>
            <a:fillRect/>
          </a:stretch>
        </p:blipFill>
        <p:spPr>
          <a:xfrm>
            <a:off x="2374919" y="4502097"/>
            <a:ext cx="7658252" cy="1824562"/>
          </a:xfrm>
          <a:prstGeom prst="rect">
            <a:avLst/>
          </a:prstGeom>
        </p:spPr>
      </p:pic>
    </p:spTree>
    <p:extLst>
      <p:ext uri="{BB962C8B-B14F-4D97-AF65-F5344CB8AC3E}">
        <p14:creationId xmlns:p14="http://schemas.microsoft.com/office/powerpoint/2010/main" val="11694268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2167122" y="2553219"/>
            <a:ext cx="7311664" cy="3872296"/>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779" y="258751"/>
            <a:ext cx="7506350" cy="2034716"/>
          </a:xfrm>
          <a:prstGeom prst="rect">
            <a:avLst/>
          </a:prstGeom>
        </p:spPr>
      </p:pic>
    </p:spTree>
    <p:extLst>
      <p:ext uri="{BB962C8B-B14F-4D97-AF65-F5344CB8AC3E}">
        <p14:creationId xmlns:p14="http://schemas.microsoft.com/office/powerpoint/2010/main" val="12444922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67081" y="609502"/>
            <a:ext cx="11405877" cy="5494736"/>
          </a:xfrm>
          <a:prstGeom prst="rect">
            <a:avLst/>
          </a:prstGeom>
        </p:spPr>
      </p:pic>
    </p:spTree>
    <p:extLst>
      <p:ext uri="{BB962C8B-B14F-4D97-AF65-F5344CB8AC3E}">
        <p14:creationId xmlns:p14="http://schemas.microsoft.com/office/powerpoint/2010/main" val="12011175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505801" y="336562"/>
            <a:ext cx="10872106" cy="1875295"/>
          </a:xfrm>
          <a:prstGeom prst="rect">
            <a:avLst/>
          </a:prstGeom>
        </p:spPr>
      </p:pic>
      <p:pic>
        <p:nvPicPr>
          <p:cNvPr id="4" name="图片 3"/>
          <p:cNvPicPr>
            <a:picLocks noChangeAspect="1"/>
          </p:cNvPicPr>
          <p:nvPr/>
        </p:nvPicPr>
        <p:blipFill>
          <a:blip r:embed="rId3"/>
          <a:stretch>
            <a:fillRect/>
          </a:stretch>
        </p:blipFill>
        <p:spPr>
          <a:xfrm>
            <a:off x="1958010" y="0"/>
            <a:ext cx="8759600" cy="6474862"/>
          </a:xfrm>
          <a:prstGeom prst="rect">
            <a:avLst/>
          </a:prstGeom>
        </p:spPr>
      </p:pic>
      <p:pic>
        <p:nvPicPr>
          <p:cNvPr id="5" name="图片 4"/>
          <p:cNvPicPr>
            <a:picLocks noChangeAspect="1"/>
          </p:cNvPicPr>
          <p:nvPr/>
        </p:nvPicPr>
        <p:blipFill>
          <a:blip r:embed="rId4"/>
          <a:stretch>
            <a:fillRect/>
          </a:stretch>
        </p:blipFill>
        <p:spPr>
          <a:xfrm>
            <a:off x="1958010" y="70754"/>
            <a:ext cx="8725058" cy="6404107"/>
          </a:xfrm>
          <a:prstGeom prst="rect">
            <a:avLst/>
          </a:prstGeom>
        </p:spPr>
      </p:pic>
      <p:pic>
        <p:nvPicPr>
          <p:cNvPr id="6" name="图片 5"/>
          <p:cNvPicPr>
            <a:picLocks noChangeAspect="1"/>
          </p:cNvPicPr>
          <p:nvPr/>
        </p:nvPicPr>
        <p:blipFill>
          <a:blip r:embed="rId5"/>
          <a:stretch>
            <a:fillRect/>
          </a:stretch>
        </p:blipFill>
        <p:spPr>
          <a:xfrm>
            <a:off x="2047716" y="114997"/>
            <a:ext cx="8594410" cy="6359864"/>
          </a:xfrm>
          <a:prstGeom prst="rect">
            <a:avLst/>
          </a:prstGeom>
        </p:spPr>
      </p:pic>
    </p:spTree>
    <p:extLst>
      <p:ext uri="{BB962C8B-B14F-4D97-AF65-F5344CB8AC3E}">
        <p14:creationId xmlns:p14="http://schemas.microsoft.com/office/powerpoint/2010/main" val="55973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904738" y="388424"/>
            <a:ext cx="8184142" cy="6138106"/>
          </a:xfrm>
          <a:prstGeom prst="rect">
            <a:avLst/>
          </a:prstGeom>
        </p:spPr>
      </p:pic>
    </p:spTree>
    <p:extLst>
      <p:ext uri="{BB962C8B-B14F-4D97-AF65-F5344CB8AC3E}">
        <p14:creationId xmlns:p14="http://schemas.microsoft.com/office/powerpoint/2010/main" val="3543003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900813" y="326573"/>
            <a:ext cx="8140953" cy="6130534"/>
          </a:xfrm>
          <a:prstGeom prst="rect">
            <a:avLst/>
          </a:prstGeom>
        </p:spPr>
      </p:pic>
    </p:spTree>
    <p:extLst>
      <p:ext uri="{BB962C8B-B14F-4D97-AF65-F5344CB8AC3E}">
        <p14:creationId xmlns:p14="http://schemas.microsoft.com/office/powerpoint/2010/main" val="3632767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693853" y="186448"/>
            <a:ext cx="8402394" cy="6204192"/>
          </a:xfrm>
          <a:prstGeom prst="rect">
            <a:avLst/>
          </a:prstGeom>
        </p:spPr>
      </p:pic>
    </p:spTree>
    <p:extLst>
      <p:ext uri="{BB962C8B-B14F-4D97-AF65-F5344CB8AC3E}">
        <p14:creationId xmlns:p14="http://schemas.microsoft.com/office/powerpoint/2010/main" val="39928039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824661" y="108976"/>
            <a:ext cx="8411147" cy="6251184"/>
          </a:xfrm>
          <a:prstGeom prst="rect">
            <a:avLst/>
          </a:prstGeom>
        </p:spPr>
      </p:pic>
    </p:spTree>
    <p:extLst>
      <p:ext uri="{BB962C8B-B14F-4D97-AF65-F5344CB8AC3E}">
        <p14:creationId xmlns:p14="http://schemas.microsoft.com/office/powerpoint/2010/main" val="3284914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914830" y="234704"/>
            <a:ext cx="8216367" cy="6145776"/>
          </a:xfrm>
          <a:prstGeom prst="rect">
            <a:avLst/>
          </a:prstGeom>
        </p:spPr>
      </p:pic>
    </p:spTree>
    <p:extLst>
      <p:ext uri="{BB962C8B-B14F-4D97-AF65-F5344CB8AC3E}">
        <p14:creationId xmlns:p14="http://schemas.microsoft.com/office/powerpoint/2010/main" val="1417133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1331262" y="1759352"/>
            <a:ext cx="9468831" cy="3079827"/>
          </a:xfrm>
          <a:prstGeom prst="rect">
            <a:avLst/>
          </a:prstGeom>
        </p:spPr>
      </p:pic>
    </p:spTree>
    <p:extLst>
      <p:ext uri="{BB962C8B-B14F-4D97-AF65-F5344CB8AC3E}">
        <p14:creationId xmlns:p14="http://schemas.microsoft.com/office/powerpoint/2010/main" val="3951667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7729" y="459813"/>
            <a:ext cx="10515600" cy="4351338"/>
          </a:xfrm>
        </p:spPr>
        <p:txBody>
          <a:bodyPr/>
          <a:lstStyle/>
          <a:p>
            <a:r>
              <a:rPr lang="en-US" altLang="zh-CN" dirty="0" smtClean="0"/>
              <a:t>The </a:t>
            </a:r>
            <a:r>
              <a:rPr lang="en-US" altLang="zh-CN" dirty="0"/>
              <a:t>causal structure is often Y → </a:t>
            </a:r>
            <a:r>
              <a:rPr lang="en-US" altLang="zh-CN" dirty="0" smtClean="0"/>
              <a:t>X in </a:t>
            </a:r>
            <a:r>
              <a:rPr lang="en-US" altLang="zh-CN" dirty="0"/>
              <a:t>computer </a:t>
            </a:r>
            <a:r>
              <a:rPr lang="en-US" altLang="zh-CN" dirty="0" smtClean="0"/>
              <a:t>vision</a:t>
            </a:r>
            <a:r>
              <a:rPr lang="en-US" altLang="zh-CN" dirty="0"/>
              <a:t>.</a:t>
            </a:r>
          </a:p>
          <a:p>
            <a:r>
              <a:rPr lang="en-US" altLang="zh-CN" dirty="0"/>
              <a:t>Considering digital number classification as an example and denoting each </a:t>
            </a:r>
            <a:r>
              <a:rPr lang="en-US" altLang="zh-CN" dirty="0" smtClean="0"/>
              <a:t>rotation </a:t>
            </a:r>
            <a:r>
              <a:rPr lang="en-US" altLang="zh-CN" dirty="0"/>
              <a:t>angle α as one domain</a:t>
            </a:r>
            <a:endParaRPr lang="zh-CN" altLang="en-US" dirty="0"/>
          </a:p>
        </p:txBody>
      </p:sp>
      <p:pic>
        <p:nvPicPr>
          <p:cNvPr id="4" name="图片 3"/>
          <p:cNvPicPr>
            <a:picLocks noChangeAspect="1"/>
          </p:cNvPicPr>
          <p:nvPr/>
        </p:nvPicPr>
        <p:blipFill>
          <a:blip r:embed="rId3"/>
          <a:stretch>
            <a:fillRect/>
          </a:stretch>
        </p:blipFill>
        <p:spPr>
          <a:xfrm>
            <a:off x="2900952" y="2019172"/>
            <a:ext cx="6089154" cy="1875861"/>
          </a:xfrm>
          <a:prstGeom prst="rect">
            <a:avLst/>
          </a:prstGeom>
        </p:spPr>
      </p:pic>
      <p:pic>
        <p:nvPicPr>
          <p:cNvPr id="5" name="图片 4"/>
          <p:cNvPicPr>
            <a:picLocks noChangeAspect="1"/>
          </p:cNvPicPr>
          <p:nvPr/>
        </p:nvPicPr>
        <p:blipFill>
          <a:blip r:embed="rId4"/>
          <a:stretch>
            <a:fillRect/>
          </a:stretch>
        </p:blipFill>
        <p:spPr>
          <a:xfrm>
            <a:off x="1100908" y="4290839"/>
            <a:ext cx="3600088" cy="301403"/>
          </a:xfrm>
          <a:prstGeom prst="rect">
            <a:avLst/>
          </a:prstGeom>
        </p:spPr>
      </p:pic>
      <p:pic>
        <p:nvPicPr>
          <p:cNvPr id="6" name="图片 5"/>
          <p:cNvPicPr>
            <a:picLocks noChangeAspect="1"/>
          </p:cNvPicPr>
          <p:nvPr/>
        </p:nvPicPr>
        <p:blipFill>
          <a:blip r:embed="rId5"/>
          <a:stretch>
            <a:fillRect/>
          </a:stretch>
        </p:blipFill>
        <p:spPr>
          <a:xfrm>
            <a:off x="4700996" y="4247213"/>
            <a:ext cx="3604572" cy="388654"/>
          </a:xfrm>
          <a:prstGeom prst="rect">
            <a:avLst/>
          </a:prstGeom>
        </p:spPr>
      </p:pic>
      <p:pic>
        <p:nvPicPr>
          <p:cNvPr id="7" name="图片 6"/>
          <p:cNvPicPr>
            <a:picLocks noChangeAspect="1"/>
          </p:cNvPicPr>
          <p:nvPr/>
        </p:nvPicPr>
        <p:blipFill>
          <a:blip r:embed="rId6"/>
          <a:stretch>
            <a:fillRect/>
          </a:stretch>
        </p:blipFill>
        <p:spPr>
          <a:xfrm>
            <a:off x="868470" y="5074883"/>
            <a:ext cx="3741744" cy="388654"/>
          </a:xfrm>
          <a:prstGeom prst="rect">
            <a:avLst/>
          </a:prstGeom>
        </p:spPr>
      </p:pic>
      <p:pic>
        <p:nvPicPr>
          <p:cNvPr id="8" name="图片 7"/>
          <p:cNvPicPr>
            <a:picLocks noChangeAspect="1"/>
          </p:cNvPicPr>
          <p:nvPr/>
        </p:nvPicPr>
        <p:blipFill>
          <a:blip r:embed="rId7"/>
          <a:stretch>
            <a:fillRect/>
          </a:stretch>
        </p:blipFill>
        <p:spPr>
          <a:xfrm>
            <a:off x="4610214" y="5074883"/>
            <a:ext cx="6348010" cy="342930"/>
          </a:xfrm>
          <a:prstGeom prst="rect">
            <a:avLst/>
          </a:prstGeom>
        </p:spPr>
      </p:pic>
      <p:pic>
        <p:nvPicPr>
          <p:cNvPr id="9" name="图片 8"/>
          <p:cNvPicPr>
            <a:picLocks noChangeAspect="1"/>
          </p:cNvPicPr>
          <p:nvPr/>
        </p:nvPicPr>
        <p:blipFill>
          <a:blip r:embed="rId8"/>
          <a:stretch>
            <a:fillRect/>
          </a:stretch>
        </p:blipFill>
        <p:spPr>
          <a:xfrm>
            <a:off x="687729" y="5860922"/>
            <a:ext cx="4671465" cy="320068"/>
          </a:xfrm>
          <a:prstGeom prst="rect">
            <a:avLst/>
          </a:prstGeom>
        </p:spPr>
      </p:pic>
      <p:pic>
        <p:nvPicPr>
          <p:cNvPr id="10" name="图片 9"/>
          <p:cNvPicPr>
            <a:picLocks noChangeAspect="1"/>
          </p:cNvPicPr>
          <p:nvPr/>
        </p:nvPicPr>
        <p:blipFill>
          <a:blip r:embed="rId9"/>
          <a:stretch>
            <a:fillRect/>
          </a:stretch>
        </p:blipFill>
        <p:spPr>
          <a:xfrm>
            <a:off x="5515248" y="5845681"/>
            <a:ext cx="6591871" cy="335309"/>
          </a:xfrm>
          <a:prstGeom prst="rect">
            <a:avLst/>
          </a:prstGeom>
        </p:spPr>
      </p:pic>
    </p:spTree>
    <p:extLst>
      <p:ext uri="{BB962C8B-B14F-4D97-AF65-F5344CB8AC3E}">
        <p14:creationId xmlns:p14="http://schemas.microsoft.com/office/powerpoint/2010/main" val="2320799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17137"/>
          </a:xfrm>
        </p:spPr>
        <p:txBody>
          <a:bodyPr/>
          <a:lstStyle/>
          <a:p>
            <a:r>
              <a:rPr lang="en-US" altLang="zh-CN" dirty="0" smtClean="0"/>
              <a:t>Method</a:t>
            </a:r>
            <a:endParaRPr lang="zh-CN" altLang="en-US" dirty="0"/>
          </a:p>
        </p:txBody>
      </p:sp>
      <p:sp>
        <p:nvSpPr>
          <p:cNvPr id="3" name="内容占位符 2"/>
          <p:cNvSpPr>
            <a:spLocks noGrp="1"/>
          </p:cNvSpPr>
          <p:nvPr>
            <p:ph idx="1"/>
          </p:nvPr>
        </p:nvSpPr>
        <p:spPr>
          <a:xfrm>
            <a:off x="838200" y="1387366"/>
            <a:ext cx="10515600" cy="5010315"/>
          </a:xfrm>
        </p:spPr>
        <p:txBody>
          <a:bodyPr/>
          <a:lstStyle/>
          <a:p>
            <a:r>
              <a:rPr lang="en-US" altLang="zh-CN" dirty="0"/>
              <a:t>A</a:t>
            </a:r>
            <a:r>
              <a:rPr lang="en-US" altLang="zh-CN" dirty="0" smtClean="0"/>
              <a:t> </a:t>
            </a:r>
            <a:r>
              <a:rPr lang="en-US" altLang="zh-CN" dirty="0">
                <a:solidFill>
                  <a:srgbClr val="FF0000"/>
                </a:solidFill>
              </a:rPr>
              <a:t>conditional invariant </a:t>
            </a:r>
            <a:r>
              <a:rPr lang="en-US" altLang="zh-CN" dirty="0" smtClean="0">
                <a:solidFill>
                  <a:srgbClr val="FF0000"/>
                </a:solidFill>
              </a:rPr>
              <a:t>neural </a:t>
            </a:r>
            <a:r>
              <a:rPr lang="en-US" altLang="zh-CN" dirty="0">
                <a:solidFill>
                  <a:srgbClr val="FF0000"/>
                </a:solidFill>
              </a:rPr>
              <a:t>network </a:t>
            </a:r>
            <a:r>
              <a:rPr lang="en-US" altLang="zh-CN" dirty="0"/>
              <a:t>that learns to minimize the discrepancy in P(X|Y ) across </a:t>
            </a:r>
            <a:r>
              <a:rPr lang="en-US" altLang="zh-CN" dirty="0" smtClean="0"/>
              <a:t>different domains.</a:t>
            </a:r>
          </a:p>
          <a:p>
            <a:endParaRPr lang="en-US" altLang="zh-CN" dirty="0"/>
          </a:p>
          <a:p>
            <a:r>
              <a:rPr lang="en-US" altLang="zh-CN" dirty="0" smtClean="0"/>
              <a:t>Two adversarial losses</a:t>
            </a:r>
          </a:p>
          <a:p>
            <a:pPr lvl="1"/>
            <a:r>
              <a:rPr lang="en-US" altLang="zh-CN" dirty="0"/>
              <a:t>One aims to directly make the representations </a:t>
            </a:r>
            <a:r>
              <a:rPr lang="en-US" altLang="zh-CN" dirty="0" smtClean="0"/>
              <a:t>in each </a:t>
            </a:r>
            <a:r>
              <a:rPr lang="en-US" altLang="zh-CN" dirty="0"/>
              <a:t>class indistinguishable across source domains</a:t>
            </a:r>
            <a:r>
              <a:rPr lang="en-US" altLang="zh-CN" dirty="0" smtClean="0"/>
              <a:t>.</a:t>
            </a:r>
          </a:p>
          <a:p>
            <a:pPr lvl="1"/>
            <a:r>
              <a:rPr lang="en-US" altLang="zh-CN" dirty="0" smtClean="0"/>
              <a:t>The </a:t>
            </a:r>
            <a:r>
              <a:rPr lang="en-US" altLang="zh-CN" dirty="0"/>
              <a:t>other loss aims to </a:t>
            </a:r>
            <a:r>
              <a:rPr lang="en-US" altLang="zh-CN" dirty="0" smtClean="0"/>
              <a:t>make the </a:t>
            </a:r>
            <a:r>
              <a:rPr lang="en-US" altLang="zh-CN" dirty="0"/>
              <a:t>representations of all classes indistinguishable across class </a:t>
            </a:r>
            <a:r>
              <a:rPr lang="en-US" altLang="zh-CN" dirty="0" smtClean="0"/>
              <a:t>prior-normalized source </a:t>
            </a:r>
            <a:r>
              <a:rPr lang="en-US" altLang="zh-CN" dirty="0"/>
              <a:t>domains. </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1303485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Times New Roman"/>
        <a:ea typeface="宋体"/>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2" id="{D1E3F9AE-FDA5-4792-8D77-E516327E132D}" vid="{B0210F61-1767-4F6B-B487-E92B433AE5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1895</TotalTime>
  <Words>1695</Words>
  <Application>Microsoft Office PowerPoint</Application>
  <PresentationFormat>宽屏</PresentationFormat>
  <Paragraphs>89</Paragraphs>
  <Slides>19</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等线</vt:lpstr>
      <vt:lpstr>黑体</vt:lpstr>
      <vt:lpstr>宋体</vt:lpstr>
      <vt:lpstr>Arial</vt:lpstr>
      <vt:lpstr>Times New Roman</vt:lpstr>
      <vt:lpstr>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Method</vt:lpstr>
      <vt:lpstr>Domain Divergence</vt:lpstr>
      <vt:lpstr>Proposed Approach</vt:lpstr>
      <vt:lpstr>Class-conditional minimax value</vt:lpstr>
      <vt:lpstr>Class prior-normalized marginal minimax value</vt:lpstr>
      <vt:lpstr>Class prior-normalized marginal minimax value</vt:lpstr>
      <vt:lpstr>PowerPoint 演示文稿</vt:lpstr>
      <vt:lpstr>Experiments</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Adaptation as a Problem of Inference on Graphical Models</dc:title>
  <dc:creator>1036758468@qq.com</dc:creator>
  <cp:lastModifiedBy>1036758468@qq.com</cp:lastModifiedBy>
  <cp:revision>51</cp:revision>
  <dcterms:created xsi:type="dcterms:W3CDTF">2021-01-22T07:42:20Z</dcterms:created>
  <dcterms:modified xsi:type="dcterms:W3CDTF">2021-03-14T05:30:39Z</dcterms:modified>
</cp:coreProperties>
</file>