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7150" autoAdjust="0"/>
  </p:normalViewPr>
  <p:slideViewPr>
    <p:cSldViewPr snapToGrid="0">
      <p:cViewPr varScale="1">
        <p:scale>
          <a:sx n="70" d="100"/>
          <a:sy n="70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39C84-F140-4DF6-8CF5-1A0F832943E7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44102-37C4-40FF-9769-73BC5F15B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9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8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07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3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3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4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0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2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许多深度学习算法在假设实例是独立的和同分布的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i.i.d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下运行。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独立的假设可能会被违背，例如，当数据暂时地从一个传感器流。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在医疗保健领域尤其如此，大量的生理传感器产生的时间序列记录可能会随时间而变化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由于季节性疾病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由于不同医院或医院设置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以及他们的就诊方式。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我们是第一个在生理信号的背景下探索和应用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9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贡献：在本文中，我们提出了一种基于重播的持续学习方法，该方法基于以下内容</a:t>
            </a:r>
            <a:r>
              <a:rPr lang="en-US" altLang="zh-CN" dirty="0" smtClean="0"/>
              <a:t>: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Importance-guided storage</a:t>
            </a:r>
            <a:r>
              <a:rPr lang="zh-CN" altLang="en-US" dirty="0" smtClean="0"/>
              <a:t>： 任务实例参数，是一个对应于每个任务中每个实例的标量，作为损失加权和缓冲存储的</a:t>
            </a:r>
            <a:r>
              <a:rPr lang="en-US" altLang="zh-CN" dirty="0" smtClean="0"/>
              <a:t>informative 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基于不确定性的获取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一种主动学习启发的方法，它决定了一个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的信息量，因此充当了一种缓冲获取机制。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3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与我们类似的包括基于内存的方法，如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iccarl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后两个方法用最后的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简单地放到</a:t>
            </a:r>
            <a:r>
              <a:rPr lang="en-US" altLang="zh-CN" dirty="0" smtClean="0"/>
              <a:t>replay buffer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与以往独立研究缓冲存储和获取策略的研究不同，我们侧重于双存储和获取策略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2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类增量学习</a:t>
            </a:r>
            <a:r>
              <a:rPr lang="en-US" altLang="zh-CN" dirty="0" smtClean="0"/>
              <a:t>): </a:t>
            </a:r>
            <a:r>
              <a:rPr lang="zh-CN" altLang="en-US" dirty="0" smtClean="0"/>
              <a:t>网络顺序地解决二分类问题任务，以响应来自互斥类对的数据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时间增量学习</a:t>
            </a:r>
            <a:r>
              <a:rPr lang="en-US" altLang="zh-CN" dirty="0" smtClean="0"/>
              <a:t>):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多类分类问题，以响应在一年的不同时间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例如，冬天和夏天</a:t>
            </a:r>
            <a:r>
              <a:rPr lang="en-US" altLang="zh-CN" dirty="0" smtClean="0"/>
              <a:t>)</a:t>
            </a:r>
            <a:r>
              <a:rPr lang="zh-CN" altLang="en-US" dirty="0" smtClean="0"/>
              <a:t>收集的数据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域增量学习</a:t>
            </a:r>
            <a:r>
              <a:rPr lang="en-US" altLang="zh-CN" dirty="0" smtClean="0"/>
              <a:t>): </a:t>
            </a:r>
            <a:r>
              <a:rPr lang="zh-CN" altLang="en-US" dirty="0" smtClean="0"/>
              <a:t>多类分类问题，以响应具有不同模态的输入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3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7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4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9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44102-37C4-40FF-9769-73BC5F15BB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8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7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3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7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0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FD3F-C8FE-4585-9E63-3AF9A4DA5F8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607D-03CA-4560-B7A8-FC48B8E6A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4023" y="1086504"/>
            <a:ext cx="9663953" cy="238760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CLOPS: CONTINUAL LEARNING OF PHYSIOLOGICAL</a:t>
            </a:r>
            <a:br>
              <a:rPr lang="en-US" altLang="zh-CN" sz="4400" dirty="0" smtClean="0"/>
            </a:br>
            <a:r>
              <a:rPr lang="en-US" altLang="zh-CN" sz="4400" dirty="0" smtClean="0"/>
              <a:t>SIGNALS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835120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魏煜华 </a:t>
            </a:r>
            <a:endParaRPr lang="en-US" altLang="zh-CN" dirty="0" smtClean="0"/>
          </a:p>
          <a:p>
            <a:r>
              <a:rPr lang="en-US" altLang="zh-CN" dirty="0" smtClean="0"/>
              <a:t>2021.1.8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0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70"/>
            <a:ext cx="9095073" cy="533082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UNCERTAINTY-BASED BUFFER ACQUISITION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196" y="1122917"/>
            <a:ext cx="10734113" cy="44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69"/>
            <a:ext cx="9466801" cy="864025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EXPERIMENTAL DESIGN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196" y="1180618"/>
            <a:ext cx="10669604" cy="499634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DATASETS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CONTINUAL LEARNING SCENARIOS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BASELINE METHODS</a:t>
            </a:r>
          </a:p>
          <a:p>
            <a:pPr lvl="1"/>
            <a:r>
              <a:rPr lang="en-US" altLang="zh-CN" dirty="0" smtClean="0"/>
              <a:t>Multi-Task Learning (MTL)</a:t>
            </a:r>
          </a:p>
          <a:p>
            <a:pPr lvl="1"/>
            <a:r>
              <a:rPr lang="en-US" altLang="zh-CN" dirty="0" smtClean="0"/>
              <a:t>Fine-tuning</a:t>
            </a:r>
          </a:p>
          <a:p>
            <a:pPr lvl="1"/>
            <a:r>
              <a:rPr lang="en-US" altLang="zh-CN" dirty="0" smtClean="0"/>
              <a:t>GEM</a:t>
            </a:r>
          </a:p>
          <a:p>
            <a:pPr lvl="1"/>
            <a:r>
              <a:rPr lang="en-US" altLang="zh-CN" dirty="0" smtClean="0"/>
              <a:t>MIR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81" y="1471774"/>
            <a:ext cx="9452616" cy="818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037" y="2743086"/>
            <a:ext cx="8223399" cy="18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69"/>
            <a:ext cx="9466801" cy="864025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EXPERIMENTAL RESULTS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128" y="1250066"/>
            <a:ext cx="10669604" cy="499634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CLASS-IL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73" y="1232025"/>
            <a:ext cx="7185726" cy="29399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932" y="4403748"/>
            <a:ext cx="7420408" cy="23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69"/>
            <a:ext cx="9466801" cy="864025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EXPERIMENTAL RESULTS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128" y="1250066"/>
            <a:ext cx="10669604" cy="499634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TIME-IL</a:t>
            </a:r>
          </a:p>
          <a:p>
            <a:pPr lvl="2"/>
            <a:r>
              <a:rPr lang="en-US" altLang="zh-CN" dirty="0" smtClean="0"/>
              <a:t>Environmental changes within healthcare can introduce seasonal shift into datasets.</a:t>
            </a:r>
          </a:p>
          <a:p>
            <a:pPr lvl="2"/>
            <a:r>
              <a:rPr lang="en-US" altLang="zh-CN" dirty="0" smtClean="0"/>
              <a:t>CLOPS is capable of achieving forward weight transfer (FWT).</a:t>
            </a:r>
          </a:p>
          <a:p>
            <a:pPr lvl="3"/>
            <a:r>
              <a:rPr lang="en-US" altLang="zh-CN" dirty="0" smtClean="0"/>
              <a:t>By placing </a:t>
            </a:r>
            <a:r>
              <a:rPr lang="en-US" altLang="zh-CN" dirty="0" smtClean="0">
                <a:solidFill>
                  <a:srgbClr val="FF0000"/>
                </a:solidFill>
              </a:rPr>
              <a:t>greater emphasis </a:t>
            </a:r>
            <a:r>
              <a:rPr lang="en-US" altLang="zh-CN" dirty="0" smtClean="0"/>
              <a:t>on </a:t>
            </a:r>
            <a:r>
              <a:rPr lang="en-US" altLang="zh-CN" dirty="0" smtClean="0">
                <a:solidFill>
                  <a:srgbClr val="FF0000"/>
                </a:solidFill>
              </a:rPr>
              <a:t>more useful instances</a:t>
            </a:r>
            <a:r>
              <a:rPr lang="en-US" altLang="zh-CN" dirty="0" smtClean="0"/>
              <a:t>, the </a:t>
            </a:r>
            <a:r>
              <a:rPr lang="en-US" altLang="zh-CN" dirty="0" smtClean="0">
                <a:solidFill>
                  <a:srgbClr val="FF0000"/>
                </a:solidFill>
              </a:rPr>
              <a:t>generalization performance </a:t>
            </a:r>
            <a:r>
              <a:rPr lang="en-US" altLang="zh-CN" dirty="0" smtClean="0"/>
              <a:t>of the network is </a:t>
            </a:r>
            <a:r>
              <a:rPr lang="en-US" altLang="zh-CN" dirty="0" smtClean="0">
                <a:solidFill>
                  <a:srgbClr val="FF0000"/>
                </a:solidFill>
              </a:rPr>
              <a:t>improved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CLOPS exhibits reduced catastrophic forgetting relative to fine-tuning.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55" y="3319975"/>
            <a:ext cx="7971244" cy="31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69"/>
            <a:ext cx="9466801" cy="864025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EXPERIMENTAL RESULTS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128" y="1250066"/>
            <a:ext cx="10669604" cy="499634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DOMAIN-IL</a:t>
            </a:r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n Table 2, we illustrate the performance of the CL strategies in the Domain-IL scenario. </a:t>
            </a:r>
          </a:p>
          <a:p>
            <a:pPr lvl="2"/>
            <a:r>
              <a:rPr lang="en-US" altLang="zh-CN" dirty="0" smtClean="0"/>
              <a:t>CLOPS outperforms state-of-the-art methods. 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99" y="3094299"/>
            <a:ext cx="8169662" cy="26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69"/>
            <a:ext cx="9964513" cy="864025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EFFECT OF TASK-INSTANCE PARAMETERS, β, AND ACQUISITION FUNCTION, α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127" y="1250066"/>
            <a:ext cx="5334640" cy="499634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hree ablation studies: </a:t>
            </a:r>
          </a:p>
          <a:p>
            <a:pPr marL="800100" lvl="1" indent="-342900">
              <a:buAutoNum type="arabicParenR"/>
            </a:pPr>
            <a:r>
              <a:rPr lang="en-US" altLang="zh-CN" sz="1600" b="1" dirty="0" smtClean="0"/>
              <a:t>Random Storage </a:t>
            </a:r>
            <a:r>
              <a:rPr lang="en-US" altLang="zh-CN" sz="1600" dirty="0" smtClean="0"/>
              <a:t>dispenses with task-instance parameters and instead randomly stores instances into the buffer</a:t>
            </a:r>
          </a:p>
          <a:p>
            <a:pPr marL="800100" lvl="1" indent="-342900">
              <a:buAutoNum type="arabicParenR"/>
            </a:pPr>
            <a:r>
              <a:rPr lang="en-US" altLang="zh-CN" sz="1600" b="1" dirty="0" smtClean="0"/>
              <a:t>Random Acquisition </a:t>
            </a:r>
            <a:r>
              <a:rPr lang="en-US" altLang="zh-CN" sz="1600" dirty="0" smtClean="0"/>
              <a:t>dispenses with acquisition functions and instead randomly acquires instances from the buffer</a:t>
            </a:r>
          </a:p>
          <a:p>
            <a:pPr marL="800100" lvl="1" indent="-342900">
              <a:buAutoNum type="arabicParenR"/>
            </a:pPr>
            <a:r>
              <a:rPr lang="en-US" altLang="zh-CN" sz="1600" b="1" dirty="0" smtClean="0"/>
              <a:t>Random Storage and Acquisition </a:t>
            </a:r>
            <a:r>
              <a:rPr lang="en-US" altLang="zh-CN" sz="1600" dirty="0" smtClean="0"/>
              <a:t>which stores instances into, and acquires instances from, the buffer randomly.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en-US" altLang="zh-CN" sz="1800" dirty="0" smtClean="0"/>
              <a:t>We find that β, as a loss-weighting mechanism, benefits generalization performance.</a:t>
            </a:r>
          </a:p>
          <a:p>
            <a:pPr lvl="2"/>
            <a:r>
              <a:rPr lang="en-US" altLang="zh-CN" sz="1400" dirty="0" smtClean="0"/>
              <a:t>For example, in Fig. 5 (red rectangle), at b = 1, a = 0.5, we show that simply including the loss-weighting mechanism ↑ AUC ≈ 12%.</a:t>
            </a:r>
          </a:p>
          <a:p>
            <a:pPr lvl="1"/>
            <a:r>
              <a:rPr lang="en-US" altLang="zh-CN" sz="1800" dirty="0" smtClean="0"/>
              <a:t>uncertainty-based acquisition functions offer significant improvements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91" y="1575186"/>
            <a:ext cx="6507585" cy="40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69"/>
            <a:ext cx="9964513" cy="864025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DISCUSSION AND FUTURE WORK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127" y="1250066"/>
            <a:ext cx="10647420" cy="499634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 replay-based method applied to physiological signals, entitled CLOPS.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CLOPS consists of an importance-guided buffer-storage and active-learning inspired buffer-acquisition mechanism.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CLOPS outperforms the state-of-the-art methods, GEM and MIR.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FUTURE WORK</a:t>
            </a:r>
          </a:p>
          <a:p>
            <a:pPr lvl="2"/>
            <a:r>
              <a:rPr lang="en-US" altLang="zh-CN" dirty="0" smtClean="0"/>
              <a:t>Extensions to Task Similarity</a:t>
            </a:r>
          </a:p>
          <a:p>
            <a:pPr lvl="2"/>
            <a:r>
              <a:rPr lang="en-US" altLang="zh-CN" dirty="0" smtClean="0"/>
              <a:t>Predicting Destructive Interference</a:t>
            </a:r>
          </a:p>
        </p:txBody>
      </p:sp>
    </p:spTree>
    <p:extLst>
      <p:ext uri="{BB962C8B-B14F-4D97-AF65-F5344CB8AC3E}">
        <p14:creationId xmlns:p14="http://schemas.microsoft.com/office/powerpoint/2010/main" val="19868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158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Continual learning/ Life-long learning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951" y="1597152"/>
            <a:ext cx="10246097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059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6046"/>
            <a:ext cx="10219944" cy="480544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Many deep learning algorithms operate under the assumption that instances are independent and identically-distributed (</a:t>
            </a:r>
            <a:r>
              <a:rPr lang="en-US" altLang="zh-CN" dirty="0" err="1" smtClean="0"/>
              <a:t>i.i.d</a:t>
            </a:r>
            <a:r>
              <a:rPr lang="en-US" altLang="zh-CN" dirty="0" smtClean="0"/>
              <a:t>.).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assumption of independence can be violated, for example, when data are streamed temporally from a sensor.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is particularly true in healthcare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where the multitude of physiological sensors generate time-series recordings that may vary temporally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(due to seasonal diseases; e.g. flu), across patients (due to different hospitals or hospital settings), and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in their modality.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 the best of our knowledge, we are the first to explore and propose a CL approach in the context of physiological signals.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4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8063"/>
            <a:ext cx="10515600" cy="123059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8928"/>
            <a:ext cx="11049000" cy="513283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310" y="4045838"/>
            <a:ext cx="7113546" cy="24159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550" y="1834180"/>
            <a:ext cx="9379066" cy="22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8063"/>
            <a:ext cx="10515600" cy="1230593"/>
          </a:xfrm>
        </p:spPr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8928"/>
            <a:ext cx="11024286" cy="525722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Continual learning (CL)</a:t>
            </a:r>
          </a:p>
          <a:p>
            <a:pPr lvl="1"/>
            <a:r>
              <a:rPr lang="en-US" altLang="zh-CN" dirty="0" smtClean="0"/>
              <a:t>Those similar to ours comprise </a:t>
            </a:r>
            <a:r>
              <a:rPr lang="en-US" altLang="zh-CN" dirty="0" smtClean="0">
                <a:solidFill>
                  <a:srgbClr val="FF0000"/>
                </a:solidFill>
              </a:rPr>
              <a:t>memory-based</a:t>
            </a:r>
            <a:r>
              <a:rPr lang="en-US" altLang="zh-CN" dirty="0" smtClean="0"/>
              <a:t> methods such as </a:t>
            </a:r>
            <a:r>
              <a:rPr lang="en-US" altLang="zh-CN" dirty="0" err="1" smtClean="0">
                <a:solidFill>
                  <a:srgbClr val="FF0000"/>
                </a:solidFill>
              </a:rPr>
              <a:t>iCaRL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Rebuffi</a:t>
            </a:r>
            <a:r>
              <a:rPr lang="en-US" altLang="zh-CN" dirty="0" smtClean="0"/>
              <a:t> et al., 2017), </a:t>
            </a:r>
            <a:r>
              <a:rPr lang="en-US" altLang="zh-CN" dirty="0" smtClean="0">
                <a:solidFill>
                  <a:srgbClr val="FF0000"/>
                </a:solidFill>
              </a:rPr>
              <a:t>CLEAR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Rolnick</a:t>
            </a:r>
            <a:r>
              <a:rPr lang="en-US" altLang="zh-CN" dirty="0" smtClean="0"/>
              <a:t> et al., 2019), </a:t>
            </a:r>
            <a:r>
              <a:rPr lang="en-US" altLang="zh-CN" dirty="0" smtClean="0">
                <a:solidFill>
                  <a:srgbClr val="FF0000"/>
                </a:solidFill>
              </a:rPr>
              <a:t>GEM</a:t>
            </a:r>
            <a:r>
              <a:rPr lang="en-US" altLang="zh-CN" dirty="0" smtClean="0"/>
              <a:t> (Lopez-Paz &amp; </a:t>
            </a:r>
            <a:r>
              <a:rPr lang="en-US" altLang="zh-CN" dirty="0" err="1" smtClean="0"/>
              <a:t>Ranzato</a:t>
            </a:r>
            <a:r>
              <a:rPr lang="en-US" altLang="zh-CN" dirty="0" smtClean="0"/>
              <a:t>, 2017), and </a:t>
            </a:r>
            <a:r>
              <a:rPr lang="en-US" altLang="zh-CN" dirty="0" err="1" smtClean="0">
                <a:solidFill>
                  <a:srgbClr val="FF0000"/>
                </a:solidFill>
              </a:rPr>
              <a:t>aGEM</a:t>
            </a:r>
            <a:r>
              <a:rPr lang="en-US" altLang="zh-CN" dirty="0" smtClean="0"/>
              <a:t> (Chaudhry et al., 2018). 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latter two methods naively populate their replay buffer with the last m examples.</a:t>
            </a:r>
          </a:p>
          <a:p>
            <a:pPr lvl="1"/>
            <a:r>
              <a:rPr lang="en-US" altLang="zh-CN" dirty="0" smtClean="0"/>
              <a:t>In contrast to previous research that independently </a:t>
            </a:r>
            <a:r>
              <a:rPr lang="en-US" altLang="zh-CN" dirty="0" smtClean="0">
                <a:solidFill>
                  <a:srgbClr val="FF0000"/>
                </a:solidFill>
              </a:rPr>
              <a:t>investigates buffer-storage and acquisition strategies</a:t>
            </a:r>
            <a:r>
              <a:rPr lang="en-US" altLang="zh-CN" dirty="0" smtClean="0"/>
              <a:t>, we focus on a </a:t>
            </a:r>
            <a:r>
              <a:rPr lang="en-US" altLang="zh-CN" dirty="0" smtClean="0">
                <a:solidFill>
                  <a:srgbClr val="FF0000"/>
                </a:solidFill>
              </a:rPr>
              <a:t>dual storage and acquisition strategy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Active learning (AL) in healthcare</a:t>
            </a:r>
          </a:p>
          <a:p>
            <a:pPr lvl="1"/>
            <a:r>
              <a:rPr lang="en-US" altLang="zh-CN" dirty="0" smtClean="0"/>
              <a:t>Gal et al. (2017) adopt BALD (</a:t>
            </a:r>
            <a:r>
              <a:rPr lang="en-US" altLang="zh-CN" dirty="0" err="1" smtClean="0"/>
              <a:t>Houlsby</a:t>
            </a:r>
            <a:r>
              <a:rPr lang="en-US" altLang="zh-CN" dirty="0" smtClean="0"/>
              <a:t> et al., 2011) with </a:t>
            </a:r>
            <a:r>
              <a:rPr lang="en-US" altLang="zh-CN" dirty="0" smtClean="0">
                <a:solidFill>
                  <a:srgbClr val="FF0000"/>
                </a:solidFill>
              </a:rPr>
              <a:t>Monte Carlo Dropout </a:t>
            </a:r>
            <a:r>
              <a:rPr lang="en-US" altLang="zh-CN" dirty="0" smtClean="0"/>
              <a:t>to acquire instances that maximize the Jensen-Shannon divergence (JSD) across MC samples.</a:t>
            </a:r>
          </a:p>
          <a:p>
            <a:pPr lvl="1"/>
            <a:r>
              <a:rPr lang="en-US" altLang="zh-CN" dirty="0" smtClean="0"/>
              <a:t>To the best of our knowledge, we are the first to employ AL-inspired acquisition functions in the context of CL.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0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8063"/>
            <a:ext cx="10515600" cy="1230593"/>
          </a:xfrm>
        </p:spPr>
        <p:txBody>
          <a:bodyPr/>
          <a:lstStyle/>
          <a:p>
            <a:r>
              <a:rPr lang="en-US" altLang="zh-CN" dirty="0" smtClean="0"/>
              <a:t>Continual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196" y="1300052"/>
            <a:ext cx="11024286" cy="52572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800" dirty="0" smtClean="0"/>
              <a:t>Class Incremental Learning (Class-IL)</a:t>
            </a:r>
          </a:p>
          <a:p>
            <a:pPr marL="0" indent="0">
              <a:buNone/>
            </a:pPr>
            <a:r>
              <a:rPr lang="en-US" altLang="zh-CN" sz="1100" dirty="0" smtClean="0"/>
              <a:t>a network is sequentially tasked with solving a binary classification </a:t>
            </a:r>
          </a:p>
          <a:p>
            <a:pPr marL="0" indent="0">
              <a:buNone/>
            </a:pPr>
            <a:r>
              <a:rPr lang="en-US" altLang="zh-CN" sz="1100" dirty="0" smtClean="0"/>
              <a:t>problem in response to data from mutually-exclusive pairs of classes</a:t>
            </a:r>
          </a:p>
          <a:p>
            <a:r>
              <a:rPr lang="en-US" altLang="zh-CN" sz="1800" dirty="0" smtClean="0"/>
              <a:t>Time Incremental Learning (Time-IL)</a:t>
            </a:r>
          </a:p>
          <a:p>
            <a:pPr marL="0" indent="0">
              <a:buNone/>
            </a:pPr>
            <a:r>
              <a:rPr lang="en-US" altLang="zh-CN" sz="1050" dirty="0" smtClean="0"/>
              <a:t>multiclass classification problem in response to data collected at different </a:t>
            </a:r>
          </a:p>
          <a:p>
            <a:pPr marL="0" indent="0">
              <a:buNone/>
            </a:pPr>
            <a:r>
              <a:rPr lang="en-US" altLang="zh-CN" sz="1050" dirty="0" smtClean="0"/>
              <a:t>times of the year (e.g., winter and summer)</a:t>
            </a:r>
            <a:endParaRPr lang="en-US" altLang="zh-CN" sz="1800" dirty="0" smtClean="0"/>
          </a:p>
          <a:p>
            <a:r>
              <a:rPr lang="en-US" altLang="zh-CN" sz="1800" dirty="0" smtClean="0"/>
              <a:t>Domain Incremental Learning (Domain-IL)</a:t>
            </a:r>
          </a:p>
          <a:p>
            <a:pPr marL="0" indent="0">
              <a:buNone/>
            </a:pPr>
            <a:r>
              <a:rPr lang="en-US" altLang="zh-CN" sz="1100" dirty="0" smtClean="0"/>
              <a:t>a multi-class classification problem in response to inputs with a different </a:t>
            </a:r>
          </a:p>
          <a:p>
            <a:pPr marL="0" indent="0">
              <a:buNone/>
            </a:pPr>
            <a:r>
              <a:rPr lang="en-US" altLang="zh-CN" sz="1100" dirty="0" smtClean="0"/>
              <a:t>Modality (lead)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22" y="1851287"/>
            <a:ext cx="11052290" cy="11726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67" y="3575155"/>
            <a:ext cx="6984733" cy="30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621950"/>
            <a:ext cx="9095073" cy="533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196" y="1300052"/>
            <a:ext cx="11024286" cy="5257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The two ideas underlying our proposal are</a:t>
            </a:r>
          </a:p>
          <a:p>
            <a:pPr lvl="1"/>
            <a:r>
              <a:rPr lang="en-US" altLang="zh-CN" dirty="0" smtClean="0"/>
              <a:t>the storage of instances into </a:t>
            </a:r>
          </a:p>
          <a:p>
            <a:pPr lvl="1"/>
            <a:r>
              <a:rPr lang="en-US" altLang="zh-CN" dirty="0" smtClean="0"/>
              <a:t>the acquisition of instances from a buffer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28" y="2952839"/>
            <a:ext cx="10096099" cy="15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70"/>
            <a:ext cx="9095073" cy="533082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LOSS-WEIGHTING MECHANISM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196" y="1300052"/>
            <a:ext cx="11024286" cy="525722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21" y="768652"/>
            <a:ext cx="7707864" cy="5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96" y="235570"/>
            <a:ext cx="9095073" cy="533082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BUFFER-STORAGE MECHANISM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196" y="983848"/>
            <a:ext cx="6700452" cy="5573427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We leverage β, as a proxy for instance difficulty, to store instances into the buffer.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 selecting instances for storage into the buffer, we can: </a:t>
            </a:r>
          </a:p>
          <a:p>
            <a:pPr marL="0" indent="0">
              <a:buNone/>
            </a:pPr>
            <a:r>
              <a:rPr lang="en-US" altLang="zh-CN" sz="1800" dirty="0" smtClean="0"/>
              <a:t>    1) retrieve their corresponding β values at the conclusion of the task, i.e., at β(t = 20),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2) rank all instances based on these β values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3) acquire the top b fraction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1800" dirty="0" smtClean="0"/>
              <a:t>The higher the value of the storage fraction, b, the more likely it is that the buffer will contain representative instances and thus mitigate forgetting</a:t>
            </a:r>
            <a:r>
              <a:rPr lang="en-US" altLang="zh-CN" sz="1800" dirty="0"/>
              <a:t>.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98" y="1792946"/>
            <a:ext cx="5074502" cy="4582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84" y="5440101"/>
            <a:ext cx="6233001" cy="8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1067</Words>
  <Application>Microsoft Office PowerPoint</Application>
  <PresentationFormat>宽屏</PresentationFormat>
  <Paragraphs>127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CLOPS: CONTINUAL LEARNING OF PHYSIOLOGICAL SIGNALS</vt:lpstr>
      <vt:lpstr>Continual learning/ Life-long learning</vt:lpstr>
      <vt:lpstr>Introduction</vt:lpstr>
      <vt:lpstr>Introduction</vt:lpstr>
      <vt:lpstr>Related Work</vt:lpstr>
      <vt:lpstr>Continual learning</vt:lpstr>
      <vt:lpstr>METHODS</vt:lpstr>
      <vt:lpstr>LOSS-WEIGHTING MECHANISM</vt:lpstr>
      <vt:lpstr>BUFFER-STORAGE MECHANISM</vt:lpstr>
      <vt:lpstr>UNCERTAINTY-BASED BUFFER ACQUISITION</vt:lpstr>
      <vt:lpstr>EXPERIMENTAL DESIGN</vt:lpstr>
      <vt:lpstr>EXPERIMENTAL RESULTS</vt:lpstr>
      <vt:lpstr>EXPERIMENTAL RESULTS</vt:lpstr>
      <vt:lpstr>EXPERIMENTAL RESULTS</vt:lpstr>
      <vt:lpstr>EFFECT OF TASK-INSTANCE PARAMETERS, β, AND ACQUISITION FUNCTION, α</vt:lpstr>
      <vt:lpstr>DISCUSSION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nero</dc:creator>
  <cp:lastModifiedBy>1036758468@qq.com</cp:lastModifiedBy>
  <cp:revision>22</cp:revision>
  <dcterms:created xsi:type="dcterms:W3CDTF">2021-01-07T08:41:16Z</dcterms:created>
  <dcterms:modified xsi:type="dcterms:W3CDTF">2021-01-09T09:31:43Z</dcterms:modified>
</cp:coreProperties>
</file>