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 Bold" charset="1" panose="00000800000000000000"/>
      <p:regular r:id="rId17"/>
    </p:embeddedFon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98719" y="-287305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2" y="0"/>
                </a:lnTo>
                <a:lnTo>
                  <a:pt x="2978562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226205" y="-166620"/>
            <a:ext cx="3086100" cy="10620241"/>
            <a:chOff x="0" y="0"/>
            <a:chExt cx="812800" cy="2797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2797101"/>
            </a:xfrm>
            <a:custGeom>
              <a:avLst/>
              <a:gdLst/>
              <a:ahLst/>
              <a:cxnLst/>
              <a:rect r="r" b="b" t="t" l="l"/>
              <a:pathLst>
                <a:path h="279710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97101"/>
                  </a:lnTo>
                  <a:lnTo>
                    <a:pt x="0" y="2797101"/>
                  </a:lnTo>
                  <a:close/>
                </a:path>
              </a:pathLst>
            </a:custGeom>
            <a:solidFill>
              <a:srgbClr val="117EE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812800" cy="278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844410" y="2842979"/>
            <a:ext cx="7558556" cy="5026440"/>
          </a:xfrm>
          <a:custGeom>
            <a:avLst/>
            <a:gdLst/>
            <a:ahLst/>
            <a:cxnLst/>
            <a:rect r="r" b="b" t="t" l="l"/>
            <a:pathLst>
              <a:path h="5026440" w="7558556">
                <a:moveTo>
                  <a:pt x="0" y="0"/>
                </a:moveTo>
                <a:lnTo>
                  <a:pt x="7558556" y="0"/>
                </a:lnTo>
                <a:lnTo>
                  <a:pt x="7558556" y="5026440"/>
                </a:lnTo>
                <a:lnTo>
                  <a:pt x="0" y="50264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22822" y="1028700"/>
            <a:ext cx="1494965" cy="1149136"/>
          </a:xfrm>
          <a:custGeom>
            <a:avLst/>
            <a:gdLst/>
            <a:ahLst/>
            <a:cxnLst/>
            <a:rect r="r" b="b" t="t" l="l"/>
            <a:pathLst>
              <a:path h="1149136" w="1494965">
                <a:moveTo>
                  <a:pt x="0" y="0"/>
                </a:moveTo>
                <a:lnTo>
                  <a:pt x="1494965" y="0"/>
                </a:lnTo>
                <a:lnTo>
                  <a:pt x="1494965" y="1149136"/>
                </a:lnTo>
                <a:lnTo>
                  <a:pt x="0" y="1149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122822" y="3486669"/>
            <a:ext cx="7136204" cy="337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1"/>
              </a:lnSpc>
            </a:pPr>
            <a:r>
              <a:rPr lang="en-US" sz="8299" b="true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Sales Performance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22822" y="8811222"/>
            <a:ext cx="5756156" cy="3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4"/>
              </a:lnSpc>
            </a:pPr>
            <a:r>
              <a:rPr lang="en-US" sz="2523">
                <a:solidFill>
                  <a:srgbClr val="EFEFF0"/>
                </a:solidFill>
                <a:latin typeface="Poppins"/>
                <a:ea typeface="Poppins"/>
                <a:cs typeface="Poppins"/>
                <a:sym typeface="Poppins"/>
              </a:rPr>
              <a:t>Presented by: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22822" y="9205146"/>
            <a:ext cx="4853787" cy="509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4"/>
              </a:lnSpc>
            </a:pPr>
            <a:r>
              <a:rPr lang="en-US" sz="3523" b="true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Nurudeen Ogunwole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399999">
            <a:off x="-20801680" y="3300001"/>
            <a:ext cx="42391962" cy="788601"/>
            <a:chOff x="0" y="0"/>
            <a:chExt cx="11164961" cy="207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4961" cy="207697"/>
            </a:xfrm>
            <a:custGeom>
              <a:avLst/>
              <a:gdLst/>
              <a:ahLst/>
              <a:cxnLst/>
              <a:rect r="r" b="b" t="t" l="l"/>
              <a:pathLst>
                <a:path h="207697" w="11164961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117E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770019" y="0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2" y="0"/>
                </a:lnTo>
                <a:lnTo>
                  <a:pt x="2978562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947152" y="3259146"/>
            <a:ext cx="5643017" cy="4683704"/>
          </a:xfrm>
          <a:custGeom>
            <a:avLst/>
            <a:gdLst/>
            <a:ahLst/>
            <a:cxnLst/>
            <a:rect r="r" b="b" t="t" l="l"/>
            <a:pathLst>
              <a:path h="4683704" w="5643017">
                <a:moveTo>
                  <a:pt x="0" y="0"/>
                </a:moveTo>
                <a:lnTo>
                  <a:pt x="5643016" y="0"/>
                </a:lnTo>
                <a:lnTo>
                  <a:pt x="5643016" y="4683704"/>
                </a:lnTo>
                <a:lnTo>
                  <a:pt x="0" y="4683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46835" y="2604836"/>
            <a:ext cx="6864090" cy="79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true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6835" y="3506004"/>
            <a:ext cx="9731239" cy="532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January &amp; October surges with focused campaigns</a:t>
            </a:r>
          </a:p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Strengthe</a:t>
            </a: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n Eas</a:t>
            </a: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t &amp; South through local marketing initiatives</a:t>
            </a:r>
          </a:p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Formalize best practices from high-performing reps</a:t>
            </a:r>
          </a:p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Promote digital growth via loyalty, UX, and checkout upgrades</a:t>
            </a:r>
          </a:p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Offer payment incentives to match flexible customer preference</a:t>
            </a:r>
          </a:p>
          <a:p>
            <a:pPr algn="l">
              <a:lnSpc>
                <a:spcPts val="4221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22822" y="1028700"/>
            <a:ext cx="1494965" cy="1149136"/>
          </a:xfrm>
          <a:custGeom>
            <a:avLst/>
            <a:gdLst/>
            <a:ahLst/>
            <a:cxnLst/>
            <a:rect r="r" b="b" t="t" l="l"/>
            <a:pathLst>
              <a:path h="1149136" w="1494965">
                <a:moveTo>
                  <a:pt x="0" y="0"/>
                </a:moveTo>
                <a:lnTo>
                  <a:pt x="1494965" y="0"/>
                </a:lnTo>
                <a:lnTo>
                  <a:pt x="1494965" y="1149136"/>
                </a:lnTo>
                <a:lnTo>
                  <a:pt x="0" y="1149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89281" y="-348956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2" y="0"/>
                </a:lnTo>
                <a:lnTo>
                  <a:pt x="2978562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1132071" y="9732093"/>
            <a:ext cx="42391962" cy="788601"/>
            <a:chOff x="0" y="0"/>
            <a:chExt cx="11164961" cy="2076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164961" cy="207697"/>
            </a:xfrm>
            <a:custGeom>
              <a:avLst/>
              <a:gdLst/>
              <a:ahLst/>
              <a:cxnLst/>
              <a:rect r="r" b="b" t="t" l="l"/>
              <a:pathLst>
                <a:path h="207697" w="11164961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117EE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672587" y="3220965"/>
            <a:ext cx="4459789" cy="4669046"/>
          </a:xfrm>
          <a:custGeom>
            <a:avLst/>
            <a:gdLst/>
            <a:ahLst/>
            <a:cxnLst/>
            <a:rect r="r" b="b" t="t" l="l"/>
            <a:pathLst>
              <a:path h="4669046" w="4459789">
                <a:moveTo>
                  <a:pt x="0" y="0"/>
                </a:moveTo>
                <a:lnTo>
                  <a:pt x="4459789" y="0"/>
                </a:lnTo>
                <a:lnTo>
                  <a:pt x="4459789" y="4669046"/>
                </a:lnTo>
                <a:lnTo>
                  <a:pt x="0" y="46690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lgDash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746835" y="2604836"/>
            <a:ext cx="6864090" cy="79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true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46835" y="3753654"/>
            <a:ext cx="9044813" cy="4256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Business performance is balanced across a</a:t>
            </a: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ll key m</a:t>
            </a: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etrics</a:t>
            </a:r>
          </a:p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Regional and seasonal insights highlight targeted growth areas</a:t>
            </a:r>
          </a:p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Online tr</a:t>
            </a: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action and high rep performance are momentum drivers</a:t>
            </a:r>
          </a:p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success lies in optimization, not reinvention</a:t>
            </a:r>
          </a:p>
          <a:p>
            <a:pPr algn="l">
              <a:lnSpc>
                <a:spcPts val="4221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22822" y="1028700"/>
            <a:ext cx="1494965" cy="1149136"/>
          </a:xfrm>
          <a:custGeom>
            <a:avLst/>
            <a:gdLst/>
            <a:ahLst/>
            <a:cxnLst/>
            <a:rect r="r" b="b" t="t" l="l"/>
            <a:pathLst>
              <a:path h="1149136" w="1494965">
                <a:moveTo>
                  <a:pt x="0" y="0"/>
                </a:moveTo>
                <a:lnTo>
                  <a:pt x="1494965" y="0"/>
                </a:lnTo>
                <a:lnTo>
                  <a:pt x="1494965" y="1149136"/>
                </a:lnTo>
                <a:lnTo>
                  <a:pt x="0" y="11491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90155" y="-440201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2" y="0"/>
                </a:lnTo>
                <a:lnTo>
                  <a:pt x="2978562" y="1634487"/>
                </a:lnTo>
                <a:lnTo>
                  <a:pt x="0" y="1634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997500" y="9627318"/>
            <a:ext cx="22894267" cy="10620241"/>
            <a:chOff x="0" y="0"/>
            <a:chExt cx="6029766" cy="2797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29766" cy="2797101"/>
            </a:xfrm>
            <a:custGeom>
              <a:avLst/>
              <a:gdLst/>
              <a:ahLst/>
              <a:cxnLst/>
              <a:rect r="r" b="b" t="t" l="l"/>
              <a:pathLst>
                <a:path h="2797101" w="6029766">
                  <a:moveTo>
                    <a:pt x="0" y="0"/>
                  </a:moveTo>
                  <a:lnTo>
                    <a:pt x="6029766" y="0"/>
                  </a:lnTo>
                  <a:lnTo>
                    <a:pt x="6029766" y="2797101"/>
                  </a:lnTo>
                  <a:lnTo>
                    <a:pt x="0" y="2797101"/>
                  </a:lnTo>
                  <a:close/>
                </a:path>
              </a:pathLst>
            </a:custGeom>
            <a:solidFill>
              <a:srgbClr val="117EE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6029766" cy="278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68819" y="1842517"/>
            <a:ext cx="5552557" cy="5856304"/>
          </a:xfrm>
          <a:custGeom>
            <a:avLst/>
            <a:gdLst/>
            <a:ahLst/>
            <a:cxnLst/>
            <a:rect r="r" b="b" t="t" l="l"/>
            <a:pathLst>
              <a:path h="5856304" w="5552557">
                <a:moveTo>
                  <a:pt x="0" y="0"/>
                </a:moveTo>
                <a:lnTo>
                  <a:pt x="5552556" y="0"/>
                </a:lnTo>
                <a:lnTo>
                  <a:pt x="5552556" y="5856304"/>
                </a:lnTo>
                <a:lnTo>
                  <a:pt x="0" y="5856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1196" t="-28021" r="-215012" b="-6547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94241" y="1213336"/>
            <a:ext cx="5095721" cy="1502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true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Executive Summary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894241" y="2946767"/>
            <a:ext cx="8365059" cy="4878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557" indent="-271279" lvl="1">
              <a:lnSpc>
                <a:spcPts val="5553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Total Revenue: $70.22M</a:t>
            </a:r>
          </a:p>
          <a:p>
            <a:pPr algn="l" marL="542557" indent="-271279" lvl="1">
              <a:lnSpc>
                <a:spcPts val="5553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Gross Profit: $6.38M (9.09% margin)</a:t>
            </a:r>
          </a:p>
          <a:p>
            <a:pPr algn="l" marL="542557" indent="-271279" lvl="1">
              <a:lnSpc>
                <a:spcPts val="5553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Total Transactions: 1,000</a:t>
            </a:r>
          </a:p>
          <a:p>
            <a:pPr algn="l" marL="542557" indent="-271279" lvl="1">
              <a:lnSpc>
                <a:spcPts val="5553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Retention Rate: 49.6%</a:t>
            </a:r>
          </a:p>
          <a:p>
            <a:pPr algn="l" marL="542557" indent="-271279" lvl="1">
              <a:lnSpc>
                <a:spcPts val="5553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High Performance in Retail, Returning Customers, and the West/North Regions</a:t>
            </a:r>
          </a:p>
          <a:p>
            <a:pPr algn="l">
              <a:lnSpc>
                <a:spcPts val="555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894241" y="7522535"/>
            <a:ext cx="8172524" cy="61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79"/>
              </a:lnSpc>
            </a:pPr>
            <a:r>
              <a:rPr lang="en-US" sz="2203" spc="118">
                <a:solidFill>
                  <a:srgbClr val="EFEFF0"/>
                </a:solidFill>
                <a:latin typeface="Poppins"/>
                <a:ea typeface="Poppins"/>
                <a:cs typeface="Poppins"/>
                <a:sym typeface="Poppins"/>
              </a:rPr>
              <a:t>Performance is strong, but retention and certain regions require strategic focus for scalable growth.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81217" y="8232608"/>
            <a:ext cx="1494965" cy="1149136"/>
          </a:xfrm>
          <a:custGeom>
            <a:avLst/>
            <a:gdLst/>
            <a:ahLst/>
            <a:cxnLst/>
            <a:rect r="r" b="b" t="t" l="l"/>
            <a:pathLst>
              <a:path h="1149136" w="1494965">
                <a:moveTo>
                  <a:pt x="0" y="0"/>
                </a:moveTo>
                <a:lnTo>
                  <a:pt x="1494966" y="0"/>
                </a:lnTo>
                <a:lnTo>
                  <a:pt x="1494966" y="1149135"/>
                </a:lnTo>
                <a:lnTo>
                  <a:pt x="0" y="11491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531" y="9469757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2" y="0"/>
                </a:lnTo>
                <a:lnTo>
                  <a:pt x="2978562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542194" y="-86345"/>
            <a:ext cx="22894267" cy="10620241"/>
            <a:chOff x="0" y="0"/>
            <a:chExt cx="6029766" cy="27971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29766" cy="2797101"/>
            </a:xfrm>
            <a:custGeom>
              <a:avLst/>
              <a:gdLst/>
              <a:ahLst/>
              <a:cxnLst/>
              <a:rect r="r" b="b" t="t" l="l"/>
              <a:pathLst>
                <a:path h="2797101" w="6029766">
                  <a:moveTo>
                    <a:pt x="0" y="0"/>
                  </a:moveTo>
                  <a:lnTo>
                    <a:pt x="6029766" y="0"/>
                  </a:lnTo>
                  <a:lnTo>
                    <a:pt x="6029766" y="2797101"/>
                  </a:lnTo>
                  <a:lnTo>
                    <a:pt x="0" y="2797101"/>
                  </a:lnTo>
                  <a:close/>
                </a:path>
              </a:pathLst>
            </a:custGeom>
            <a:solidFill>
              <a:srgbClr val="117EE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6029766" cy="278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835582" y="4112194"/>
            <a:ext cx="7706611" cy="3455383"/>
          </a:xfrm>
          <a:custGeom>
            <a:avLst/>
            <a:gdLst/>
            <a:ahLst/>
            <a:cxnLst/>
            <a:rect r="r" b="b" t="t" l="l"/>
            <a:pathLst>
              <a:path h="3455383" w="7706611">
                <a:moveTo>
                  <a:pt x="0" y="0"/>
                </a:moveTo>
                <a:lnTo>
                  <a:pt x="7706612" y="0"/>
                </a:lnTo>
                <a:lnTo>
                  <a:pt x="7706612" y="3455384"/>
                </a:lnTo>
                <a:lnTo>
                  <a:pt x="0" y="3455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604" t="-203356" r="-114419" b="-717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39570" y="2281571"/>
            <a:ext cx="6127155" cy="1502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true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Monthly Revenue Trends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9570" y="3725646"/>
            <a:ext cx="8345433" cy="5323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January delivered the highest revenue, exceeding $7M—an exceptional start to the year</a:t>
            </a:r>
          </a:p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October slightly outperformed December, both falling within the $6M–$7M range</a:t>
            </a:r>
          </a:p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August also ranked among the top-performing months, indicating mid year demand peaks</a:t>
            </a:r>
          </a:p>
          <a:p>
            <a:pPr algn="l" marL="542557" indent="-271279" lvl="1">
              <a:lnSpc>
                <a:spcPts val="4221"/>
              </a:lnSpc>
              <a:buFont typeface="Arial"/>
              <a:buChar char="•"/>
            </a:pP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July</a:t>
            </a:r>
            <a:r>
              <a:rPr lang="en-US" b="true" sz="25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 and September showed the lowest revenue, signaling off season lulls</a:t>
            </a:r>
          </a:p>
          <a:p>
            <a:pPr algn="l">
              <a:lnSpc>
                <a:spcPts val="4221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22822" y="1028700"/>
            <a:ext cx="1494965" cy="1149136"/>
          </a:xfrm>
          <a:custGeom>
            <a:avLst/>
            <a:gdLst/>
            <a:ahLst/>
            <a:cxnLst/>
            <a:rect r="r" b="b" t="t" l="l"/>
            <a:pathLst>
              <a:path h="1149136" w="1494965">
                <a:moveTo>
                  <a:pt x="0" y="0"/>
                </a:moveTo>
                <a:lnTo>
                  <a:pt x="1494965" y="0"/>
                </a:lnTo>
                <a:lnTo>
                  <a:pt x="1494965" y="1149136"/>
                </a:lnTo>
                <a:lnTo>
                  <a:pt x="0" y="1149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55501" y="-86345"/>
            <a:ext cx="42391962" cy="788601"/>
            <a:chOff x="0" y="0"/>
            <a:chExt cx="11164961" cy="207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4961" cy="207697"/>
            </a:xfrm>
            <a:custGeom>
              <a:avLst/>
              <a:gdLst/>
              <a:ahLst/>
              <a:cxnLst/>
              <a:rect r="r" b="b" t="t" l="l"/>
              <a:pathLst>
                <a:path h="207697" w="11164961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117E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872637" y="9258300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3" y="0"/>
                </a:lnTo>
                <a:lnTo>
                  <a:pt x="2978563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4924" y="3942320"/>
            <a:ext cx="7902925" cy="3776407"/>
          </a:xfrm>
          <a:custGeom>
            <a:avLst/>
            <a:gdLst/>
            <a:ahLst/>
            <a:cxnLst/>
            <a:rect r="r" b="b" t="t" l="l"/>
            <a:pathLst>
              <a:path h="3776407" w="7902925">
                <a:moveTo>
                  <a:pt x="0" y="0"/>
                </a:moveTo>
                <a:lnTo>
                  <a:pt x="7902925" y="0"/>
                </a:lnTo>
                <a:lnTo>
                  <a:pt x="7902925" y="3776407"/>
                </a:lnTo>
                <a:lnTo>
                  <a:pt x="0" y="37764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5269" t="-166170" r="-104499" b="-14119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39570" y="2196886"/>
            <a:ext cx="6127155" cy="1502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true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Regional Sales Performance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9570" y="3770838"/>
            <a:ext cx="8315354" cy="5122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All four regions generated $15M–$20M in revenue, with no clear underperformer</a:t>
            </a:r>
          </a:p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North leads with approximately $19M, showing strong market demand</a:t>
            </a:r>
          </a:p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West follows closely at around $18M+, with similar sales strength</a:t>
            </a:r>
          </a:p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East contributes an estimated $17M, showing solid mid-tier performance</a:t>
            </a:r>
          </a:p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South, while slightly behind, still exceeds $15M, indicating stable potential</a:t>
            </a:r>
          </a:p>
          <a:p>
            <a:pPr algn="l">
              <a:lnSpc>
                <a:spcPts val="3717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22822" y="1028700"/>
            <a:ext cx="1494965" cy="1149136"/>
          </a:xfrm>
          <a:custGeom>
            <a:avLst/>
            <a:gdLst/>
            <a:ahLst/>
            <a:cxnLst/>
            <a:rect r="r" b="b" t="t" l="l"/>
            <a:pathLst>
              <a:path h="1149136" w="1494965">
                <a:moveTo>
                  <a:pt x="0" y="0"/>
                </a:moveTo>
                <a:lnTo>
                  <a:pt x="1494965" y="0"/>
                </a:lnTo>
                <a:lnTo>
                  <a:pt x="1494965" y="1149136"/>
                </a:lnTo>
                <a:lnTo>
                  <a:pt x="0" y="1149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21011021" y="3070173"/>
            <a:ext cx="42391962" cy="788601"/>
            <a:chOff x="0" y="0"/>
            <a:chExt cx="11164961" cy="207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4961" cy="207697"/>
            </a:xfrm>
            <a:custGeom>
              <a:avLst/>
              <a:gdLst/>
              <a:ahLst/>
              <a:cxnLst/>
              <a:rect r="r" b="b" t="t" l="l"/>
              <a:pathLst>
                <a:path h="207697" w="11164961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117E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6289" y="-110722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3" y="0"/>
                </a:lnTo>
                <a:lnTo>
                  <a:pt x="2978563" y="1634487"/>
                </a:lnTo>
                <a:lnTo>
                  <a:pt x="0" y="1634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7300" y="3831941"/>
            <a:ext cx="8199593" cy="3916818"/>
          </a:xfrm>
          <a:custGeom>
            <a:avLst/>
            <a:gdLst/>
            <a:ahLst/>
            <a:cxnLst/>
            <a:rect r="r" b="b" t="t" l="l"/>
            <a:pathLst>
              <a:path h="3916818" w="8199593">
                <a:moveTo>
                  <a:pt x="0" y="0"/>
                </a:moveTo>
                <a:lnTo>
                  <a:pt x="8199593" y="0"/>
                </a:lnTo>
                <a:lnTo>
                  <a:pt x="8199593" y="3916817"/>
                </a:lnTo>
                <a:lnTo>
                  <a:pt x="0" y="39168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907" t="-164945" r="-4221" b="-14299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656399" y="2196886"/>
            <a:ext cx="6127155" cy="1502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true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Sales by Product Category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22822" y="1028700"/>
            <a:ext cx="1494965" cy="1149136"/>
          </a:xfrm>
          <a:custGeom>
            <a:avLst/>
            <a:gdLst/>
            <a:ahLst/>
            <a:cxnLst/>
            <a:rect r="r" b="b" t="t" l="l"/>
            <a:pathLst>
              <a:path h="1149136" w="1494965">
                <a:moveTo>
                  <a:pt x="0" y="0"/>
                </a:moveTo>
                <a:lnTo>
                  <a:pt x="1494965" y="0"/>
                </a:lnTo>
                <a:lnTo>
                  <a:pt x="1494965" y="1149136"/>
                </a:lnTo>
                <a:lnTo>
                  <a:pt x="0" y="1149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656399" y="3770838"/>
            <a:ext cx="8315354" cy="418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All product categories generated revenue between $15M and $20M.</a:t>
            </a:r>
          </a:p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Cl</a:t>
            </a: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othing is the top performer, nearing the ₦20M mark</a:t>
            </a:r>
          </a:p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Furni</a:t>
            </a: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ture follows closely, just under $18M.</a:t>
            </a:r>
          </a:p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Electronics and Food trail slightly, but both remain above $15M.</a:t>
            </a:r>
          </a:p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Indicates a well balanced product portfolio with strong cross-category appeal</a:t>
            </a:r>
          </a:p>
          <a:p>
            <a:pPr algn="l">
              <a:lnSpc>
                <a:spcPts val="371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15292" y="9579693"/>
            <a:ext cx="42391962" cy="788601"/>
            <a:chOff x="0" y="0"/>
            <a:chExt cx="11164961" cy="207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4961" cy="207697"/>
            </a:xfrm>
            <a:custGeom>
              <a:avLst/>
              <a:gdLst/>
              <a:ahLst/>
              <a:cxnLst/>
              <a:rect r="r" b="b" t="t" l="l"/>
              <a:pathLst>
                <a:path h="207697" w="11164961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117E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200517" y="-434380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3" y="0"/>
                </a:lnTo>
                <a:lnTo>
                  <a:pt x="2978563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39570" y="2294642"/>
            <a:ext cx="6127155" cy="1502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true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Revenue by Customer Type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122822" y="1028700"/>
            <a:ext cx="1494965" cy="1149136"/>
          </a:xfrm>
          <a:custGeom>
            <a:avLst/>
            <a:gdLst/>
            <a:ahLst/>
            <a:cxnLst/>
            <a:rect r="r" b="b" t="t" l="l"/>
            <a:pathLst>
              <a:path h="1149136" w="1494965">
                <a:moveTo>
                  <a:pt x="0" y="0"/>
                </a:moveTo>
                <a:lnTo>
                  <a:pt x="1494965" y="0"/>
                </a:lnTo>
                <a:lnTo>
                  <a:pt x="1494965" y="1149136"/>
                </a:lnTo>
                <a:lnTo>
                  <a:pt x="0" y="1149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39570" y="3942288"/>
            <a:ext cx="8315354" cy="434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New customers accounted for $36.5M (51.9%)</a:t>
            </a:r>
          </a:p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Returning</a:t>
            </a: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 customers contributed $33.7M (48.1%)</a:t>
            </a:r>
          </a:p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evenue distribution is nearly equal, showing balance between loyalty and acquisition</a:t>
            </a:r>
          </a:p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Indicates strong customer retention alongside effective outreach and onboarding </a:t>
            </a:r>
          </a:p>
          <a:p>
            <a:pPr algn="just">
              <a:lnSpc>
                <a:spcPts val="497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647355" y="3330980"/>
            <a:ext cx="6611945" cy="4954878"/>
          </a:xfrm>
          <a:custGeom>
            <a:avLst/>
            <a:gdLst/>
            <a:ahLst/>
            <a:cxnLst/>
            <a:rect r="r" b="b" t="t" l="l"/>
            <a:pathLst>
              <a:path h="4954878" w="6611945">
                <a:moveTo>
                  <a:pt x="0" y="0"/>
                </a:moveTo>
                <a:lnTo>
                  <a:pt x="6611945" y="0"/>
                </a:lnTo>
                <a:lnTo>
                  <a:pt x="6611945" y="4954878"/>
                </a:lnTo>
                <a:lnTo>
                  <a:pt x="0" y="49548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6100" t="-54524" r="-201596" b="-225973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515292" y="9579693"/>
            <a:ext cx="42391962" cy="788601"/>
            <a:chOff x="0" y="0"/>
            <a:chExt cx="11164961" cy="207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4961" cy="207697"/>
            </a:xfrm>
            <a:custGeom>
              <a:avLst/>
              <a:gdLst/>
              <a:ahLst/>
              <a:cxnLst/>
              <a:rect r="r" b="b" t="t" l="l"/>
              <a:pathLst>
                <a:path h="207697" w="11164961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117E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200517" y="-434380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3" y="0"/>
                </a:lnTo>
                <a:lnTo>
                  <a:pt x="2978563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39570" y="2196886"/>
            <a:ext cx="6127155" cy="1502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true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Revenue by Sales Channel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122822" y="1028700"/>
            <a:ext cx="1494965" cy="1149136"/>
          </a:xfrm>
          <a:custGeom>
            <a:avLst/>
            <a:gdLst/>
            <a:ahLst/>
            <a:cxnLst/>
            <a:rect r="r" b="b" t="t" l="l"/>
            <a:pathLst>
              <a:path h="1149136" w="1494965">
                <a:moveTo>
                  <a:pt x="0" y="0"/>
                </a:moveTo>
                <a:lnTo>
                  <a:pt x="1494965" y="0"/>
                </a:lnTo>
                <a:lnTo>
                  <a:pt x="1494965" y="1149136"/>
                </a:lnTo>
                <a:lnTo>
                  <a:pt x="0" y="1149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39570" y="3837011"/>
            <a:ext cx="8315354" cy="434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Online channel leads with $35.7M (50.8%)</a:t>
            </a:r>
          </a:p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Retail chann</a:t>
            </a: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el follows with $34.5M (49.2%)</a:t>
            </a:r>
          </a:p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P</a:t>
            </a: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erformance split is fairly balanced, with a slight edge toward digital</a:t>
            </a:r>
          </a:p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Indicates strong online traction, supported by a resilient retail presence</a:t>
            </a:r>
          </a:p>
          <a:p>
            <a:pPr algn="just">
              <a:lnSpc>
                <a:spcPts val="497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997995" y="3243121"/>
            <a:ext cx="6156029" cy="4937460"/>
          </a:xfrm>
          <a:custGeom>
            <a:avLst/>
            <a:gdLst/>
            <a:ahLst/>
            <a:cxnLst/>
            <a:rect r="r" b="b" t="t" l="l"/>
            <a:pathLst>
              <a:path h="4937460" w="6156029">
                <a:moveTo>
                  <a:pt x="0" y="0"/>
                </a:moveTo>
                <a:lnTo>
                  <a:pt x="6156029" y="0"/>
                </a:lnTo>
                <a:lnTo>
                  <a:pt x="6156029" y="4937460"/>
                </a:lnTo>
                <a:lnTo>
                  <a:pt x="0" y="49374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7389" t="-54524" r="-115288" b="-225973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02042" y="-134174"/>
            <a:ext cx="42391962" cy="788601"/>
            <a:chOff x="0" y="0"/>
            <a:chExt cx="11164961" cy="207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4961" cy="207697"/>
            </a:xfrm>
            <a:custGeom>
              <a:avLst/>
              <a:gdLst/>
              <a:ahLst/>
              <a:cxnLst/>
              <a:rect r="r" b="b" t="t" l="l"/>
              <a:pathLst>
                <a:path h="207697" w="11164961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117E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404418" y="9068146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3" y="0"/>
                </a:lnTo>
                <a:lnTo>
                  <a:pt x="2978563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767283" y="3776841"/>
            <a:ext cx="6401677" cy="4922757"/>
          </a:xfrm>
          <a:custGeom>
            <a:avLst/>
            <a:gdLst/>
            <a:ahLst/>
            <a:cxnLst/>
            <a:rect r="r" b="b" t="t" l="l"/>
            <a:pathLst>
              <a:path h="4922757" w="6401677">
                <a:moveTo>
                  <a:pt x="0" y="0"/>
                </a:moveTo>
                <a:lnTo>
                  <a:pt x="6401676" y="0"/>
                </a:lnTo>
                <a:lnTo>
                  <a:pt x="6401676" y="4922757"/>
                </a:lnTo>
                <a:lnTo>
                  <a:pt x="0" y="49227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89106" t="-50496" r="-7015" b="-21913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39570" y="2384879"/>
            <a:ext cx="6127155" cy="1502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true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Payment Method Insights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22822" y="1028700"/>
            <a:ext cx="1494965" cy="1149136"/>
          </a:xfrm>
          <a:custGeom>
            <a:avLst/>
            <a:gdLst/>
            <a:ahLst/>
            <a:cxnLst/>
            <a:rect r="r" b="b" t="t" l="l"/>
            <a:pathLst>
              <a:path h="1149136" w="1494965">
                <a:moveTo>
                  <a:pt x="0" y="0"/>
                </a:moveTo>
                <a:lnTo>
                  <a:pt x="1494965" y="0"/>
                </a:lnTo>
                <a:lnTo>
                  <a:pt x="1494965" y="1149136"/>
                </a:lnTo>
                <a:lnTo>
                  <a:pt x="0" y="1149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39570" y="3837011"/>
            <a:ext cx="8315354" cy="4972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Bank Transfer leads slightly with $24.6M (35.0%</a:t>
            </a: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)</a:t>
            </a:r>
          </a:p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Cash transactions</a:t>
            </a: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 follow closely at $23.5M (33.5%)</a:t>
            </a:r>
          </a:p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Credit Cards bring in $22.2M (31.6%)</a:t>
            </a:r>
          </a:p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Paym</a:t>
            </a: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ent preferences are evenly distributed, with no method dominating</a:t>
            </a:r>
          </a:p>
          <a:p>
            <a:pPr algn="just" marL="477789" indent="-238894" lvl="1">
              <a:lnSpc>
                <a:spcPts val="4979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Indicates high payment flexibility and customer trust across options</a:t>
            </a:r>
          </a:p>
          <a:p>
            <a:pPr algn="just">
              <a:lnSpc>
                <a:spcPts val="49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-3302281" y="2711178"/>
            <a:ext cx="42391962" cy="788601"/>
            <a:chOff x="0" y="0"/>
            <a:chExt cx="11164961" cy="207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4961" cy="207697"/>
            </a:xfrm>
            <a:custGeom>
              <a:avLst/>
              <a:gdLst/>
              <a:ahLst/>
              <a:cxnLst/>
              <a:rect r="r" b="b" t="t" l="l"/>
              <a:pathLst>
                <a:path h="207697" w="11164961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117E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1200517" y="9115259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3" y="0"/>
                </a:lnTo>
                <a:lnTo>
                  <a:pt x="2978563" y="1634487"/>
                </a:lnTo>
                <a:lnTo>
                  <a:pt x="0" y="1634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17441" y="4886576"/>
            <a:ext cx="8239073" cy="3175678"/>
          </a:xfrm>
          <a:custGeom>
            <a:avLst/>
            <a:gdLst/>
            <a:ahLst/>
            <a:cxnLst/>
            <a:rect r="r" b="b" t="t" l="l"/>
            <a:pathLst>
              <a:path h="3175678" w="8239073">
                <a:moveTo>
                  <a:pt x="0" y="0"/>
                </a:moveTo>
                <a:lnTo>
                  <a:pt x="8239073" y="0"/>
                </a:lnTo>
                <a:lnTo>
                  <a:pt x="8239073" y="3175679"/>
                </a:lnTo>
                <a:lnTo>
                  <a:pt x="0" y="31756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3949" t="-212635" r="-2763" b="-948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943946" y="1364297"/>
            <a:ext cx="6097076" cy="2208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5392" b="true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Sales Rep Contributions by Region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122822" y="1028700"/>
            <a:ext cx="1494965" cy="1149136"/>
          </a:xfrm>
          <a:custGeom>
            <a:avLst/>
            <a:gdLst/>
            <a:ahLst/>
            <a:cxnLst/>
            <a:rect r="r" b="b" t="t" l="l"/>
            <a:pathLst>
              <a:path h="1149136" w="1494965">
                <a:moveTo>
                  <a:pt x="0" y="0"/>
                </a:moveTo>
                <a:lnTo>
                  <a:pt x="1494965" y="0"/>
                </a:lnTo>
                <a:lnTo>
                  <a:pt x="1494965" y="1149136"/>
                </a:lnTo>
                <a:lnTo>
                  <a:pt x="0" y="1149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943946" y="3604712"/>
            <a:ext cx="8315354" cy="558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David is the standout performer in North, East, and West, consistently hitting $3.5M+ in each</a:t>
            </a:r>
          </a:p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Eve generates high revenue in South, East, and West, matching or slightly trailing David</a:t>
            </a:r>
          </a:p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Bob has strong showings in North, West, and East, all in the $2.5M–$3.5M range</a:t>
            </a:r>
          </a:p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Alice and Charlie have more concen</a:t>
            </a: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trated performance, with Alice notable in East and South, and Charlie showing in West and North</a:t>
            </a:r>
          </a:p>
          <a:p>
            <a:pPr algn="l" marL="477789" indent="-238894" lvl="1">
              <a:lnSpc>
                <a:spcPts val="3717"/>
              </a:lnSpc>
              <a:buFont typeface="Arial"/>
              <a:buChar char="•"/>
            </a:pPr>
            <a:r>
              <a:rPr lang="en-US" b="true" sz="2213">
                <a:solidFill>
                  <a:srgbClr val="EFEFF0"/>
                </a:solidFill>
                <a:latin typeface="Poppins Bold"/>
                <a:ea typeface="Poppins Bold"/>
                <a:cs typeface="Poppins Bold"/>
                <a:sym typeface="Poppins Bold"/>
              </a:rPr>
              <a:t>Overall, North and West have the highest collective revenue, driven by multiple high performing reps</a:t>
            </a:r>
          </a:p>
          <a:p>
            <a:pPr algn="l">
              <a:lnSpc>
                <a:spcPts val="3717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DAGrPYNbiUw</dc:identifier>
  <dcterms:modified xsi:type="dcterms:W3CDTF">2011-08-01T06:04:30Z</dcterms:modified>
  <cp:revision>1</cp:revision>
  <dc:title>Sales Performance Overview</dc:title>
</cp:coreProperties>
</file>