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pachefriends.org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ducation.github.com/pac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www.youtube.com/user/egoing2/playlist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웹 개발자가 되고싶어요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62275" y="782675"/>
            <a:ext cx="8905500" cy="4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algn="ctr">
              <a:spcBef>
                <a:spcPts val="0"/>
              </a:spcBef>
              <a:buNone/>
            </a:pPr>
            <a:r>
              <a:rPr lang="ko" sz="3000"/>
              <a:t>같이 발전하는 웹 개발자가 되어봅시다.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커리큘럼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436950" y="1057300"/>
            <a:ext cx="33705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7일차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배운것 발표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MySQL 소개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8일차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CSS, PHP 되짚어보기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PHP 와 데이터베이스 연동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9일차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간단한 게시판 페이지 구현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10일차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배운것 발표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팀 빌딩, 아이디어 구상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986875" y="1057300"/>
            <a:ext cx="38913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11</a:t>
            </a:r>
            <a:r>
              <a:rPr lang="ko">
                <a:solidFill>
                  <a:srgbClr val="FF0000"/>
                </a:solidFill>
              </a:rPr>
              <a:t>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세션/로그인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PHP 보안 관련 함수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12</a:t>
            </a:r>
            <a:r>
              <a:rPr lang="ko">
                <a:solidFill>
                  <a:srgbClr val="FF0000"/>
                </a:solidFill>
              </a:rPr>
              <a:t>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실전 PHP 팀 개발 시작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13일차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개발 중간 발표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개발 마침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14일차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웹 프레임워크 이해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호스팅 환경 이해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포트폴리오를 서버호스팅으로 이동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Char char="-"/>
            </a:pPr>
            <a:r>
              <a:rPr b="1" lang="ko">
                <a:solidFill>
                  <a:srgbClr val="FF0000"/>
                </a:solidFill>
              </a:rPr>
              <a:t>포트폴리오 완성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잠깐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589900" y="2218275"/>
            <a:ext cx="6174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3000"/>
              <a:t>커리큘럼은 달라질 수 있음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1일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기초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5050" y="802200"/>
            <a:ext cx="88266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웹개발자는 크게 세가지로 나뉘어져있다.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프론트엔드 (클라이언트)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백엔드 (서버)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풀스택 (클라이언트 서버 모두)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프론트엔드 = HTML/CSS/JS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백엔드 = PHP/MySQL 등..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HTML 기초</a:t>
            </a:r>
          </a:p>
        </p:txBody>
      </p:sp>
      <p:pic>
        <p:nvPicPr>
          <p:cNvPr descr="HTML5-courses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287" y="877637"/>
            <a:ext cx="2649424" cy="26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068875" y="3527050"/>
            <a:ext cx="6250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웹페이지를 만들기 위한 언어로 웹브라우저 위에서 동작하는 언어다.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HT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H</a:t>
            </a:r>
            <a:r>
              <a:rPr lang="ko" sz="1000">
                <a:solidFill>
                  <a:srgbClr val="666666"/>
                </a:solidFill>
              </a:rPr>
              <a:t>yper</a:t>
            </a:r>
            <a:r>
              <a:rPr b="1" lang="ko" sz="1000">
                <a:solidFill>
                  <a:srgbClr val="666666"/>
                </a:solidFill>
              </a:rPr>
              <a:t>T</a:t>
            </a:r>
            <a:r>
              <a:rPr lang="ko" sz="1000">
                <a:solidFill>
                  <a:srgbClr val="666666"/>
                </a:solidFill>
              </a:rPr>
              <a:t>ext, 문서와 문서가 링크로 연결되어 있다.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M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M</a:t>
            </a:r>
            <a:r>
              <a:rPr lang="ko" sz="1000">
                <a:solidFill>
                  <a:srgbClr val="666666"/>
                </a:solidFill>
              </a:rPr>
              <a:t>arkup, 태그로 이루어져 있다.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L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L</a:t>
            </a:r>
            <a:r>
              <a:rPr lang="ko" sz="1000">
                <a:solidFill>
                  <a:srgbClr val="666666"/>
                </a:solidFill>
              </a:rPr>
              <a:t>anguage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XAMPP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873600" y="822425"/>
            <a:ext cx="49749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X</a:t>
            </a:r>
            <a:r>
              <a:rPr lang="ko"/>
              <a:t> (Cross Platform)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A</a:t>
            </a:r>
            <a:r>
              <a:rPr lang="ko"/>
              <a:t> (Apache)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M</a:t>
            </a:r>
            <a:r>
              <a:rPr lang="ko"/>
              <a:t> (MySQL)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P</a:t>
            </a:r>
            <a:r>
              <a:rPr lang="ko"/>
              <a:t> (PHP)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P</a:t>
            </a:r>
            <a:r>
              <a:rPr lang="ko"/>
              <a:t> (Perl)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54350" y="842675"/>
            <a:ext cx="47727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400">
                <a:solidFill>
                  <a:srgbClr val="FF0000"/>
                </a:solidFill>
              </a:rPr>
              <a:t>XAMPP</a:t>
            </a:r>
            <a:r>
              <a:rPr lang="ko" sz="2400"/>
              <a:t>는 크로스 플랫폼 웹 서버 자유 소프트웨어 꾸러미이다. 아파치 웹 서버 MySQL, PHP, 펄을 포함하고 있다. GNU 일반 공중 사용 허가서로 배포되며 자유롭고 쓰기 쉬운 웹 서버이다. 마이크로소프트 윈도, 리눅스, 솔라리스, 맥 오에스 텐 등에서 동작하며 주로 웹 개발에 사용된다.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Cross Platform ?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03450" y="788375"/>
            <a:ext cx="47619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여러 종류의 컴퓨터 플랫폼에서 동작할 수 있다는 것을 뜻하는 용어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Apache ?</a:t>
            </a:r>
          </a:p>
        </p:txBody>
      </p:sp>
      <p:pic>
        <p:nvPicPr>
          <p:cNvPr descr="스크린샷 2017-07-06 오후 11.00.36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12" y="777800"/>
            <a:ext cx="6033469" cy="421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Shape 168"/>
          <p:cNvCxnSpPr/>
          <p:nvPr/>
        </p:nvCxnSpPr>
        <p:spPr>
          <a:xfrm>
            <a:off x="6256150" y="2803800"/>
            <a:ext cx="1176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/>
          <p:nvPr/>
        </p:nvCxnSpPr>
        <p:spPr>
          <a:xfrm flipH="1" rot="10800000">
            <a:off x="1494825" y="2943550"/>
            <a:ext cx="40365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 flipH="1" rot="10800000">
            <a:off x="1494825" y="4501350"/>
            <a:ext cx="5327100" cy="1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MySQL ?</a:t>
            </a:r>
          </a:p>
        </p:txBody>
      </p:sp>
      <p:pic>
        <p:nvPicPr>
          <p:cNvPr descr="스크린샷 2017-07-06 오후 11.03.24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0" y="790500"/>
            <a:ext cx="4728031" cy="291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스크린샷 2017-07-06 오후 11.03.18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06448"/>
            <a:ext cx="8633215" cy="12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XAMPP INSTALL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07300" y="2016125"/>
            <a:ext cx="8608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ko" sz="2400" u="sng">
                <a:solidFill>
                  <a:srgbClr val="FF00FF"/>
                </a:solidFill>
                <a:hlinkClick r:id="rId3"/>
              </a:rPr>
              <a:t>https://www.apachefriends.org/index.html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배우는것들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36175" y="790475"/>
            <a:ext cx="2793300" cy="4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&lt;HTML&gt;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HTML 기초 소개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주요 태그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주요 특성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HTML 문서 쓰고 읽기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&lt;CSS&gt;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태그와 스타일 속성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주요 스타일 속성들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CSS 기초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CSS 문법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CSS 라이브러리</a:t>
            </a:r>
          </a:p>
          <a:p>
            <a:pPr indent="-228600" lvl="0" marL="45720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개발자 도구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62625" y="1018225"/>
            <a:ext cx="55602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400">
                <a:latin typeface="Malgun Gothic"/>
                <a:ea typeface="Malgun Gothic"/>
                <a:cs typeface="Malgun Gothic"/>
                <a:sym typeface="Malgun Gothic"/>
              </a:rPr>
              <a:t>&lt;PHP&gt;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PHP 기초 소개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기본 문법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데이터베이스의 이해</a:t>
            </a:r>
          </a:p>
          <a:p>
            <a:pPr indent="-228600" lvl="0" marL="457200" rtl="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MySQL</a:t>
            </a:r>
          </a:p>
          <a:p>
            <a:pPr indent="-228600" lvl="0" marL="457200">
              <a:spcBef>
                <a:spcPts val="0"/>
              </a:spcBef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PHP 와 데이터베이스 연동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729475" y="2738150"/>
            <a:ext cx="55602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GITHUB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1350" y="714550"/>
            <a:ext cx="8878200" cy="4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ko" sz="2400" u="sng">
                <a:solidFill>
                  <a:srgbClr val="FF00FF"/>
                </a:solidFill>
                <a:hlinkClick r:id="rId3"/>
              </a:rPr>
              <a:t>https://github.com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ko" sz="2400"/>
              <a:t>깃허브는 버전 관리툴 웹서비스이다.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GITHUB TIP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1875" y="977475"/>
            <a:ext cx="8035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ko" sz="2400" u="sng">
                <a:solidFill>
                  <a:srgbClr val="FF00FF"/>
                </a:solidFill>
                <a:hlinkClick r:id="rId3"/>
              </a:rPr>
              <a:t>https://education.github.com/pack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ko" sz="2400"/>
              <a:t>신청하면 값비싼 서비스들을 무료로 이용할 수 있음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Editor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8075" y="741525"/>
            <a:ext cx="88983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ko"/>
              <a:t>Brackets</a:t>
            </a:r>
          </a:p>
          <a:p>
            <a:pPr lvl="0" algn="ctr">
              <a:spcBef>
                <a:spcPts val="0"/>
              </a:spcBef>
              <a:buNone/>
            </a:pPr>
            <a:r>
              <a:rPr lang="ko"/>
              <a:t>Visual Studio</a:t>
            </a:r>
          </a:p>
          <a:p>
            <a:pPr lvl="0" algn="ctr">
              <a:spcBef>
                <a:spcPts val="0"/>
              </a:spcBef>
              <a:buNone/>
            </a:pPr>
            <a:r>
              <a:rPr lang="ko"/>
              <a:t>Atom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Vim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4가지의 에디터를 모두 사용해보았지만 순위로 정하자면 Brackets &lt; Atom &lt; Visual Studio &lt; Vim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ko"/>
              <a:t>하지만 이 스터디에서는 Adobe 에서 제작한 Brackets 를 사용할 것 이다.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ko" sz="2400">
                <a:solidFill>
                  <a:srgbClr val="FF00FF"/>
                </a:solidFill>
              </a:rPr>
              <a:t>http://brackets.io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Brackets Plugin Tip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48300" y="822425"/>
            <a:ext cx="8837700" cy="4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Beautify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Color Merge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Tabs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Bracekts File Icons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Synape - 나중에 사용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HTML 기본 틀</a:t>
            </a:r>
          </a:p>
        </p:txBody>
      </p:sp>
      <p:pic>
        <p:nvPicPr>
          <p:cNvPr descr="266px-HTML.svg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12" y="776625"/>
            <a:ext cx="3681674" cy="42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HTML 기본 틀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049175" y="903900"/>
            <a:ext cx="36963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&lt;!DOCTYPE html&gt;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&lt;head&gt;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&lt;title&gt;서울아이티고&lt;/title&gt;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&lt;/head&gt;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&lt;body&gt;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&lt;p&gt;서울아이티고 웹개발 스터디&lt;/p&gt;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&lt;/body&gt;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ko"/>
              <a:t>&lt;/html&gt;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874650" y="1678675"/>
            <a:ext cx="3656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1번 과 8번 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2번과 4번 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5번과 7번 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4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50" y="801375"/>
            <a:ext cx="557689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 HEAD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97075" y="820175"/>
            <a:ext cx="54231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&lt;head&gt; 태그는 문서를 설명하는 태그들이 위치하는 태그다. &lt;body&gt; 태그가 웹페이지가 담아내려는 정보 그 자체라면 head 태그는 body 태그의 정보를 설명하는 메타 정보라고 할 수 있다.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HEAD - METATAG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90725" y="1004550"/>
            <a:ext cx="58428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200">
                <a:solidFill>
                  <a:srgbClr val="666666"/>
                </a:solidFill>
              </a:rPr>
              <a:t>메타태그란? 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문서에 대한 정보를 기술하는 태그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문법 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&lt;meta name="" content="" /&gt; </a:t>
            </a: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&lt;meta http-equiv="" content="" 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ko" sz="1000">
                <a:solidFill>
                  <a:srgbClr val="666666"/>
                </a:solidFill>
              </a:rPr>
              <a:t>예)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descr="스크린샷 2017-07-06 오후 6.57.23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62" y="2760475"/>
            <a:ext cx="5457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3344250" y="2492400"/>
            <a:ext cx="5747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&lt;br /&gt; = 줄바꿈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&amp;nbsp; = 띄어쓰기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도움되는 사이트들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90550" y="774775"/>
            <a:ext cx="84984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ko" sz="2400" u="sng">
                <a:solidFill>
                  <a:schemeClr val="hlink"/>
                </a:solidFill>
                <a:hlinkClick r:id="rId3"/>
              </a:rPr>
              <a:t>https://www.w3schools.com/</a:t>
            </a:r>
          </a:p>
          <a:p>
            <a:pPr lvl="0" algn="ctr">
              <a:spcBef>
                <a:spcPts val="0"/>
              </a:spcBef>
              <a:buNone/>
            </a:pPr>
            <a:r>
              <a:rPr lang="ko" sz="2400" u="sng">
                <a:solidFill>
                  <a:schemeClr val="hlink"/>
                </a:solidFill>
                <a:hlinkClick r:id="rId4"/>
              </a:rPr>
              <a:t>https://www.youtube.com/user/egoing2/playlists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lang="ko" sz="3000">
                <a:solidFill>
                  <a:srgbClr val="FF00FF"/>
                </a:solidFill>
              </a:rPr>
              <a:t>** http://www.google.com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(h1_tag.html)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43250" y="781975"/>
            <a:ext cx="87366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121350" y="755000"/>
            <a:ext cx="89118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XAMPP/Htdocs 폴더에 day1 폴더를 만들자.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brackets 로 돌아가 day1 폴더안에 h1_tag.html 파일을 만들자.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아래와 같이 코드를 짠다.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00" y="1614025"/>
            <a:ext cx="7015500" cy="34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(font_tag.html)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43175" y="792225"/>
            <a:ext cx="87816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&lt;b&gt; &lt;/b&gt; = bold // 두꺼움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&lt;strong&gt; &lt;/strong&gt; = bold 와 같음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&lt;i&gt; &lt;/i&gt; = italic = 눕힘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&lt;small&gt; &lt;/small&gt; = small = 작게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(font_tag.html)</a:t>
            </a:r>
          </a:p>
        </p:txBody>
      </p:sp>
      <p:pic>
        <p:nvPicPr>
          <p:cNvPr descr="2.png"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799" y="1215100"/>
            <a:ext cx="6052075" cy="38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09975" y="773125"/>
            <a:ext cx="8715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font_tag.html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(font_style.html)</a:t>
            </a:r>
          </a:p>
        </p:txBody>
      </p:sp>
      <p:pic>
        <p:nvPicPr>
          <p:cNvPr descr="555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5" y="793950"/>
            <a:ext cx="785806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(font_style.html)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69125" y="1046650"/>
            <a:ext cx="68928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color = 글씨 색상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background-color = 뒷 배경 색상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font-family = 폰트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font-size = 글씨 크기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text-align = 글씨 정렬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align = 정렬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(birdirectional.html)</a:t>
            </a:r>
          </a:p>
        </p:txBody>
      </p:sp>
      <p:pic>
        <p:nvPicPr>
          <p:cNvPr descr="666.png"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" y="1618700"/>
            <a:ext cx="87725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441500" y="449120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(birdirectional.html)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2450" y="847250"/>
            <a:ext cx="86676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ltr : 텍스트가 왼쪽에서 오른쪽방향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rtl : 텍스트가 오른쪽에서 왼쪽방향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auto : 브라우저가 방향을 결정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(links.html)</a:t>
            </a:r>
          </a:p>
        </p:txBody>
      </p:sp>
      <p:pic>
        <p:nvPicPr>
          <p:cNvPr descr="777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75" y="808950"/>
            <a:ext cx="592085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(links.html)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87450" y="802275"/>
            <a:ext cx="78651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blank : 새창 새탭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self : 동일한 창 탭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parent : 부모프레임에서 열음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top : 창 전체에서 열음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HTML (image.html)</a:t>
            </a:r>
          </a:p>
        </p:txBody>
      </p:sp>
      <p:pic>
        <p:nvPicPr>
          <p:cNvPr descr="스크린샷 2017-07-06 오후 7.04.54.pn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37" y="758750"/>
            <a:ext cx="635711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2주간 배우는 웹 개발 프로젝트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form element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CSS</a:t>
            </a:r>
          </a:p>
        </p:txBody>
      </p:sp>
      <p:pic>
        <p:nvPicPr>
          <p:cNvPr descr="html_css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90975"/>
            <a:ext cx="47625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1634700" y="4323325"/>
            <a:ext cx="5874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HTML이 웹사이트의 몸체를 담당한다면 </a:t>
            </a:r>
            <a:r>
              <a:rPr b="1" lang="ko" sz="1050">
                <a:solidFill>
                  <a:srgbClr val="222222"/>
                </a:solidFill>
                <a:highlight>
                  <a:srgbClr val="FFFFFF"/>
                </a:highlight>
              </a:rPr>
              <a:t>CSS</a:t>
            </a: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는 옷과 액세서리 같은 꾸미는 역할을 담당한다고 할 수 있다. </a:t>
            </a:r>
          </a:p>
          <a:p>
            <a:pPr lvl="0">
              <a:spcBef>
                <a:spcPts val="0"/>
              </a:spcBef>
              <a:buNone/>
            </a:pP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즉, HTML 구조는 그대로 두고 CSS 파일만 변경해도 전혀 다른 웹사이트처럼 꾸밀 수 있다.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</a:t>
            </a:r>
            <a:r>
              <a:rPr lang="ko"/>
              <a:t>차 - CSS (style_1.html)</a:t>
            </a:r>
          </a:p>
        </p:txBody>
      </p:sp>
      <p:pic>
        <p:nvPicPr>
          <p:cNvPr descr="스크린샷 2017-07-06 오후 7.28.53.png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75" y="771450"/>
            <a:ext cx="3088295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3935500" y="794725"/>
            <a:ext cx="46032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&lt;head&gt; 태</a:t>
            </a:r>
            <a:r>
              <a:rPr lang="ko"/>
              <a:t>그 안에 &lt;style&gt; 태그를 정의후 안에다가 css 를 정의한다.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CSS (style_2.html , style.css)</a:t>
            </a:r>
          </a:p>
        </p:txBody>
      </p:sp>
      <p:pic>
        <p:nvPicPr>
          <p:cNvPr descr="스크린샷 2017-07-06 오후 7.29.07.png"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450"/>
            <a:ext cx="8839197" cy="380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어</a:t>
            </a:r>
            <a:r>
              <a:rPr lang="ko"/>
              <a:t>느 방식의 코드가 더 가독성이 좋아보이는가 ?</a:t>
            </a:r>
          </a:p>
        </p:txBody>
      </p:sp>
      <p:pic>
        <p:nvPicPr>
          <p:cNvPr descr="스크린샷 2017-07-06 오후 7.33.51.pn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7" y="2209800"/>
            <a:ext cx="34004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1일차 실습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1 (handsome.html)</a:t>
            </a:r>
          </a:p>
        </p:txBody>
      </p:sp>
      <p:pic>
        <p:nvPicPr>
          <p:cNvPr descr="4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00" y="771450"/>
            <a:ext cx="28670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303175" y="808950"/>
            <a:ext cx="48468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좌측과 같은 코드가 나오게 직접 코드를 짜보자.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2 (korea.html)</a:t>
            </a:r>
          </a:p>
        </p:txBody>
      </p:sp>
      <p:pic>
        <p:nvPicPr>
          <p:cNvPr descr="3.png"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2" y="828400"/>
            <a:ext cx="3247584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4868250" y="2462275"/>
            <a:ext cx="40566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좌측과 같은 코드가 나오게 직접 코드를 짜보자.</a:t>
            </a:r>
          </a:p>
        </p:txBody>
      </p:sp>
      <p:sp>
        <p:nvSpPr>
          <p:cNvPr id="360" name="Shape 360"/>
          <p:cNvSpPr/>
          <p:nvPr/>
        </p:nvSpPr>
        <p:spPr>
          <a:xfrm flipH="1">
            <a:off x="2782060" y="1298100"/>
            <a:ext cx="1761000" cy="34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두칸 띄어쓰기</a:t>
            </a:r>
          </a:p>
        </p:txBody>
      </p:sp>
      <p:sp>
        <p:nvSpPr>
          <p:cNvPr id="361" name="Shape 361"/>
          <p:cNvSpPr/>
          <p:nvPr/>
        </p:nvSpPr>
        <p:spPr>
          <a:xfrm flipH="1">
            <a:off x="2782060" y="2805850"/>
            <a:ext cx="1761000" cy="34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두칸 띄어쓰기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2782060" y="3951250"/>
            <a:ext cx="1761000" cy="343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두칸 띄어쓰기</a:t>
            </a:r>
          </a:p>
        </p:txBody>
      </p:sp>
      <p:cxnSp>
        <p:nvCxnSpPr>
          <p:cNvPr id="363" name="Shape 363"/>
          <p:cNvCxnSpPr/>
          <p:nvPr/>
        </p:nvCxnSpPr>
        <p:spPr>
          <a:xfrm flipH="1" rot="10800000">
            <a:off x="2863475" y="2004300"/>
            <a:ext cx="14031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4" name="Shape 364"/>
          <p:cNvSpPr txBox="1"/>
          <p:nvPr/>
        </p:nvSpPr>
        <p:spPr>
          <a:xfrm>
            <a:off x="4218850" y="1775350"/>
            <a:ext cx="1508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눕힘</a:t>
            </a:r>
          </a:p>
        </p:txBody>
      </p:sp>
      <p:cxnSp>
        <p:nvCxnSpPr>
          <p:cNvPr id="365" name="Shape 365"/>
          <p:cNvCxnSpPr/>
          <p:nvPr/>
        </p:nvCxnSpPr>
        <p:spPr>
          <a:xfrm flipH="1" rot="10800000">
            <a:off x="477250" y="1842250"/>
            <a:ext cx="591900" cy="8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 txBox="1"/>
          <p:nvPr/>
        </p:nvSpPr>
        <p:spPr>
          <a:xfrm>
            <a:off x="1011800" y="1641600"/>
            <a:ext cx="878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작게</a:t>
            </a:r>
          </a:p>
        </p:txBody>
      </p:sp>
      <p:cxnSp>
        <p:nvCxnSpPr>
          <p:cNvPr id="367" name="Shape 367"/>
          <p:cNvCxnSpPr/>
          <p:nvPr/>
        </p:nvCxnSpPr>
        <p:spPr>
          <a:xfrm flipH="1" rot="10800000">
            <a:off x="1574900" y="2099825"/>
            <a:ext cx="2720400" cy="13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/>
          <p:nvPr/>
        </p:nvCxnSpPr>
        <p:spPr>
          <a:xfrm>
            <a:off x="2787100" y="3541150"/>
            <a:ext cx="2052300" cy="1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9" name="Shape 369"/>
          <p:cNvSpPr txBox="1"/>
          <p:nvPr/>
        </p:nvSpPr>
        <p:spPr>
          <a:xfrm>
            <a:off x="4839400" y="3474325"/>
            <a:ext cx="744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굵게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3 (blank-1.html)</a:t>
            </a:r>
          </a:p>
        </p:txBody>
      </p:sp>
      <p:pic>
        <p:nvPicPr>
          <p:cNvPr descr="64.png"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125" y="1743075"/>
            <a:ext cx="38195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4314350" y="2757150"/>
            <a:ext cx="1368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↑ 초록색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343625" y="3815500"/>
            <a:ext cx="5271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위 소스코드를 완성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4 (1day_</a:t>
            </a:r>
            <a:r>
              <a:rPr lang="ko">
                <a:solidFill>
                  <a:srgbClr val="FFFFFF"/>
                </a:solidFill>
              </a:rPr>
              <a:t>training</a:t>
            </a:r>
            <a:r>
              <a:rPr lang="ko"/>
              <a:t>.html)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2157300" y="2099375"/>
            <a:ext cx="47085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https://goo.gl/9n998f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배우고 사용하는 기술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4250" y="876350"/>
            <a:ext cx="8534400" cy="3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웹 프론트엔드 (클라이언트 사이드)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 / CSS </a:t>
            </a:r>
            <a:r>
              <a:rPr lang="ko">
                <a:solidFill>
                  <a:srgbClr val="666666"/>
                </a:solidFill>
              </a:rPr>
              <a:t>/ JS / jQuery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웹 백엔드 (서버 사이드)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PHP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MySQL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웹 디자인 프레임워크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Bootstrap (</a:t>
            </a:r>
            <a:r>
              <a:rPr lang="ko"/>
              <a:t>https://github.com/twbs/bootstrap)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UIKit (</a:t>
            </a:r>
            <a:r>
              <a:rPr lang="ko"/>
              <a:t>https://github.com/uikit/uikit)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Semantic UI (</a:t>
            </a:r>
            <a:r>
              <a:rPr lang="ko"/>
              <a:t>https://github.com/Semantic-Org/Semantic-UI)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5 (1day_profile.html)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9925" y="820200"/>
            <a:ext cx="305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>
                <a:solidFill>
                  <a:srgbClr val="FFFFFF"/>
                </a:solidFill>
              </a:rPr>
              <a:t>https://jsfiddle.net/5duvqnwk/</a:t>
            </a:r>
          </a:p>
        </p:txBody>
      </p:sp>
      <p:pic>
        <p:nvPicPr>
          <p:cNvPr descr="스크린샷 2017-07-06 오후 7.18.20.png"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187" y="752375"/>
            <a:ext cx="687562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1일차 - 실습 답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3125" y="2423900"/>
            <a:ext cx="72636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https://github.com/getsolaris/14day_webstudy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GITHUB FORK </a:t>
            </a:r>
          </a:p>
        </p:txBody>
      </p:sp>
      <p:pic>
        <p:nvPicPr>
          <p:cNvPr descr="33.png"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2" y="1112700"/>
            <a:ext cx="5946400" cy="37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질문 등록방법</a:t>
            </a:r>
          </a:p>
        </p:txBody>
      </p:sp>
      <p:pic>
        <p:nvPicPr>
          <p:cNvPr descr="44.png"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25" y="803750"/>
            <a:ext cx="7375341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질문 등록방법</a:t>
            </a:r>
          </a:p>
        </p:txBody>
      </p:sp>
      <p:pic>
        <p:nvPicPr>
          <p:cNvPr descr="66.png"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37" y="803725"/>
            <a:ext cx="67010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질문 등록방법</a:t>
            </a:r>
          </a:p>
        </p:txBody>
      </p:sp>
      <p:pic>
        <p:nvPicPr>
          <p:cNvPr descr="77.png"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37" y="731100"/>
            <a:ext cx="6051625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1일차 끝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7600" y="775200"/>
            <a:ext cx="86688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2주간 진행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시간은 미지정 (2시간)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장소 : 서울아이티고 실습실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99.999%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>
                <a:solidFill>
                  <a:srgbClr val="000000"/>
                </a:solidFill>
              </a:rPr>
              <a:t>웹 포트폴리오 완성 가능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2주간 커리큘럼 소개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커리큘럼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29250" y="921925"/>
            <a:ext cx="27735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1일차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 기초 소개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주요 태그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주요 특성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XAMPP 설치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github 소개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2일차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Editor &amp; Text Editor 소개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 읽고 쓰기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 간단한 실습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3일차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CSS 기초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 되짚어보기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629675" y="921925"/>
            <a:ext cx="31635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4일차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 되짚어보기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CSS 태그와 스타일 속성들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간단한 실습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5</a:t>
            </a:r>
            <a:r>
              <a:rPr lang="ko">
                <a:solidFill>
                  <a:srgbClr val="FF0000"/>
                </a:solidFill>
              </a:rPr>
              <a:t>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 되짚어보기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 를 이용한 간단한 웹사이트 개발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0000"/>
                </a:solidFill>
              </a:rPr>
              <a:t>6</a:t>
            </a:r>
            <a:r>
              <a:rPr lang="ko">
                <a:solidFill>
                  <a:srgbClr val="FF0000"/>
                </a:solidFill>
              </a:rPr>
              <a:t>일차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HTML, CSS 되짚어보기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HTML, CSS 최종 실습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PHP 기초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PHP 기본 문법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ko"/>
              <a:t>실습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