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29528" y="2049631"/>
            <a:ext cx="8689976" cy="2509213"/>
          </a:xfrm>
        </p:spPr>
        <p:txBody>
          <a:bodyPr/>
          <a:lstStyle/>
          <a:p>
            <a:r>
              <a:rPr lang="es-MX" sz="2800" dirty="0" smtClean="0"/>
              <a:t>Seminario de proyectos</a:t>
            </a:r>
            <a:br>
              <a:rPr lang="es-MX" sz="2800" dirty="0" smtClean="0"/>
            </a:br>
            <a:r>
              <a:rPr lang="es-MX" dirty="0" smtClean="0"/>
              <a:t/>
            </a:r>
            <a:br>
              <a:rPr lang="es-MX" dirty="0" smtClean="0"/>
            </a:br>
            <a:r>
              <a:rPr lang="es-MX" dirty="0" smtClean="0"/>
              <a:t>CLASIFICADOR </a:t>
            </a:r>
            <a:r>
              <a:rPr lang="es-MX" dirty="0"/>
              <a:t>DE OBJETOS POR COLOR </a:t>
            </a:r>
          </a:p>
        </p:txBody>
      </p:sp>
      <p:sp>
        <p:nvSpPr>
          <p:cNvPr id="3" name="Subtítulo 2"/>
          <p:cNvSpPr>
            <a:spLocks noGrp="1"/>
          </p:cNvSpPr>
          <p:nvPr>
            <p:ph type="subTitle" idx="1"/>
          </p:nvPr>
        </p:nvSpPr>
        <p:spPr>
          <a:xfrm>
            <a:off x="-2135188" y="5724144"/>
            <a:ext cx="8689976" cy="1371599"/>
          </a:xfrm>
        </p:spPr>
        <p:txBody>
          <a:bodyPr/>
          <a:lstStyle/>
          <a:p>
            <a:r>
              <a:rPr lang="es-MX" dirty="0"/>
              <a:t>Domínguez </a:t>
            </a:r>
            <a:r>
              <a:rPr lang="es-MX" dirty="0" err="1"/>
              <a:t>Domínguez</a:t>
            </a:r>
            <a:r>
              <a:rPr lang="es-MX" dirty="0"/>
              <a:t> Lizbeth</a:t>
            </a:r>
          </a:p>
          <a:p>
            <a:r>
              <a:rPr lang="es-MX" dirty="0"/>
              <a:t>Nery Vargas Marco Antonio</a:t>
            </a:r>
          </a:p>
          <a:p>
            <a:endParaRPr lang="es-MX" dirty="0"/>
          </a:p>
        </p:txBody>
      </p:sp>
      <p:pic>
        <p:nvPicPr>
          <p:cNvPr id="1026" name="Picture 2" descr="Resultado de imagen para u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6980" y="0"/>
            <a:ext cx="1687116" cy="193427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901789" y="1272060"/>
            <a:ext cx="3995709" cy="400110"/>
          </a:xfrm>
          <a:prstGeom prst="rect">
            <a:avLst/>
          </a:prstGeom>
        </p:spPr>
        <p:txBody>
          <a:bodyPr wrap="none">
            <a:spAutoFit/>
          </a:bodyPr>
          <a:lstStyle/>
          <a:p>
            <a:pPr algn="just"/>
            <a:r>
              <a:rPr lang="es-MX" sz="2000" dirty="0" smtClean="0"/>
              <a:t>Universidad Politécnica de Tulancingo</a:t>
            </a:r>
            <a:endParaRPr lang="es-MX" sz="2000" dirty="0"/>
          </a:p>
        </p:txBody>
      </p:sp>
    </p:spTree>
    <p:extLst>
      <p:ext uri="{BB962C8B-B14F-4D97-AF65-F5344CB8AC3E}">
        <p14:creationId xmlns:p14="http://schemas.microsoft.com/office/powerpoint/2010/main" val="1867670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a:t>
            </a:r>
          </a:p>
        </p:txBody>
      </p:sp>
      <p:sp>
        <p:nvSpPr>
          <p:cNvPr id="3" name="Marcador de contenido 2"/>
          <p:cNvSpPr>
            <a:spLocks noGrp="1"/>
          </p:cNvSpPr>
          <p:nvPr>
            <p:ph sz="quarter" idx="13"/>
          </p:nvPr>
        </p:nvSpPr>
        <p:spPr/>
        <p:txBody>
          <a:bodyPr/>
          <a:lstStyle/>
          <a:p>
            <a:r>
              <a:rPr lang="es-MX" dirty="0"/>
              <a:t>El proyecto será capaz de clasificar objetos según su color (azul, verde o rojo).</a:t>
            </a:r>
          </a:p>
        </p:txBody>
      </p:sp>
      <p:pic>
        <p:nvPicPr>
          <p:cNvPr id="2050" name="Picture 2" descr="Resultado de imagen para tapas de  col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089" y="2963930"/>
            <a:ext cx="5497195" cy="366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783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justificación</a:t>
            </a:r>
          </a:p>
        </p:txBody>
      </p:sp>
      <p:sp>
        <p:nvSpPr>
          <p:cNvPr id="3" name="Marcador de contenido 2"/>
          <p:cNvSpPr>
            <a:spLocks noGrp="1"/>
          </p:cNvSpPr>
          <p:nvPr>
            <p:ph sz="quarter" idx="13"/>
          </p:nvPr>
        </p:nvSpPr>
        <p:spPr/>
        <p:txBody>
          <a:bodyPr/>
          <a:lstStyle/>
          <a:p>
            <a:pPr algn="just"/>
            <a:r>
              <a:rPr lang="es-MX" dirty="0"/>
              <a:t>El proyecto puede ser utilizado para detectar una gran cantidad de colores visibles, sus aplicaciones van desde la clasificación de objetos por color en una línea de producción, así como la separación de colores en la industria de la pintura, entre otras muchas.</a:t>
            </a:r>
          </a:p>
        </p:txBody>
      </p:sp>
      <p:pic>
        <p:nvPicPr>
          <p:cNvPr id="3074" name="Picture 2" descr="Resultado de imagen para clasificador de colores prototi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768" y="3949537"/>
            <a:ext cx="3775837" cy="283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78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Componentes</a:t>
            </a:r>
          </a:p>
        </p:txBody>
      </p:sp>
      <p:sp>
        <p:nvSpPr>
          <p:cNvPr id="3" name="Marcador de contenido 2"/>
          <p:cNvSpPr>
            <a:spLocks noGrp="1"/>
          </p:cNvSpPr>
          <p:nvPr>
            <p:ph sz="quarter" idx="13"/>
          </p:nvPr>
        </p:nvSpPr>
        <p:spPr>
          <a:xfrm>
            <a:off x="913774" y="2367092"/>
            <a:ext cx="10363826" cy="4244020"/>
          </a:xfrm>
        </p:spPr>
        <p:txBody>
          <a:bodyPr>
            <a:normAutofit fontScale="70000" lnSpcReduction="20000"/>
          </a:bodyPr>
          <a:lstStyle/>
          <a:p>
            <a:r>
              <a:rPr lang="es-MX" dirty="0"/>
              <a:t>Sensor TCS230.				$150.00</a:t>
            </a:r>
          </a:p>
          <a:p>
            <a:r>
              <a:rPr lang="es-MX" dirty="0"/>
              <a:t>Microcontrolador Arduino UNO.		$120.00</a:t>
            </a:r>
          </a:p>
          <a:p>
            <a:r>
              <a:rPr lang="es-MX" dirty="0"/>
              <a:t>Servomotor.				$100.00</a:t>
            </a:r>
          </a:p>
          <a:p>
            <a:r>
              <a:rPr lang="es-MX" dirty="0"/>
              <a:t>Motor.					$60.00</a:t>
            </a:r>
          </a:p>
          <a:p>
            <a:r>
              <a:rPr lang="es-MX" dirty="0"/>
              <a:t>Contenedores.				$40.00</a:t>
            </a:r>
          </a:p>
          <a:p>
            <a:r>
              <a:rPr lang="es-MX" dirty="0"/>
              <a:t>Objetos de colores específicos.		$10.00</a:t>
            </a:r>
          </a:p>
          <a:p>
            <a:r>
              <a:rPr lang="es-MX" dirty="0"/>
              <a:t>Dos tubos.				$30.00</a:t>
            </a:r>
          </a:p>
          <a:p>
            <a:r>
              <a:rPr lang="es-MX" dirty="0"/>
              <a:t>Cables de conexiones.			$20.00</a:t>
            </a:r>
          </a:p>
          <a:p>
            <a:r>
              <a:rPr lang="es-MX" dirty="0"/>
              <a:t>Estructura				$60.00</a:t>
            </a:r>
          </a:p>
          <a:p>
            <a:r>
              <a:rPr lang="es-MX" dirty="0"/>
              <a:t>Computadora			</a:t>
            </a:r>
          </a:p>
          <a:p>
            <a:r>
              <a:rPr lang="es-MX" dirty="0"/>
              <a:t>Costos	DE PERSONAL			$2500.00</a:t>
            </a:r>
          </a:p>
          <a:p>
            <a:pPr lvl="8"/>
            <a:r>
              <a:rPr lang="es-MX" dirty="0"/>
              <a:t>Total       </a:t>
            </a:r>
            <a:r>
              <a:rPr lang="es-MX" dirty="0" smtClean="0"/>
              <a:t>$3090.00</a:t>
            </a:r>
            <a:endParaRPr lang="es-MX" dirty="0"/>
          </a:p>
        </p:txBody>
      </p:sp>
      <p:pic>
        <p:nvPicPr>
          <p:cNvPr id="4098" name="Picture 2" descr="Resultado de imagen para sensor de col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791" y="2552859"/>
            <a:ext cx="2705100" cy="27051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65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Sensor TCS230 </a:t>
            </a:r>
            <a:br>
              <a:rPr lang="es-MX" dirty="0"/>
            </a:br>
            <a:endParaRPr lang="es-MX" dirty="0"/>
          </a:p>
        </p:txBody>
      </p:sp>
      <p:sp>
        <p:nvSpPr>
          <p:cNvPr id="3" name="Marcador de contenido 2"/>
          <p:cNvSpPr>
            <a:spLocks noGrp="1"/>
          </p:cNvSpPr>
          <p:nvPr>
            <p:ph sz="quarter" idx="13"/>
          </p:nvPr>
        </p:nvSpPr>
        <p:spPr/>
        <p:txBody>
          <a:bodyPr/>
          <a:lstStyle/>
          <a:p>
            <a:pPr algn="just"/>
            <a:r>
              <a:rPr lang="es-MX" dirty="0" smtClean="0"/>
              <a:t>El </a:t>
            </a:r>
            <a:r>
              <a:rPr lang="es-MX" dirty="0"/>
              <a:t>sensor de color TCS230 captura los datos RGB de una fuente de luz y los convierte en una señal cuadrada (50% ciclo de trabajo) en el pin de salida (</a:t>
            </a:r>
            <a:r>
              <a:rPr lang="es-MX" dirty="0" err="1"/>
              <a:t>out</a:t>
            </a:r>
            <a:r>
              <a:rPr lang="es-MX" dirty="0"/>
              <a:t>). El TCS230 combina foto-diodos de silicio configurables y un convertidor de corriente a frecuencia en un solo chip. La salida es una onda cuadrada con una frecuencia directamente proporcional a la intensidad de la luz (</a:t>
            </a:r>
            <a:r>
              <a:rPr lang="es-MX" dirty="0" err="1"/>
              <a:t>irradiancia</a:t>
            </a:r>
            <a:r>
              <a:rPr lang="es-MX" dirty="0"/>
              <a:t>). </a:t>
            </a:r>
          </a:p>
        </p:txBody>
      </p:sp>
    </p:spTree>
    <p:extLst>
      <p:ext uri="{BB962C8B-B14F-4D97-AF65-F5344CB8AC3E}">
        <p14:creationId xmlns:p14="http://schemas.microsoft.com/office/powerpoint/2010/main" val="2339110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43209-DC10-4F09-98C7-2C6C3A650B42}"/>
              </a:ext>
            </a:extLst>
          </p:cNvPr>
          <p:cNvSpPr>
            <a:spLocks noGrp="1"/>
          </p:cNvSpPr>
          <p:nvPr>
            <p:ph type="title"/>
          </p:nvPr>
        </p:nvSpPr>
        <p:spPr/>
        <p:txBody>
          <a:bodyPr/>
          <a:lstStyle/>
          <a:p>
            <a:r>
              <a:rPr lang="es-MX" dirty="0"/>
              <a:t>Metodología</a:t>
            </a:r>
          </a:p>
        </p:txBody>
      </p:sp>
      <p:pic>
        <p:nvPicPr>
          <p:cNvPr id="1025" name="Imagen 10">
            <a:extLst>
              <a:ext uri="{FF2B5EF4-FFF2-40B4-BE49-F238E27FC236}">
                <a16:creationId xmlns:a16="http://schemas.microsoft.com/office/drawing/2014/main" id="{B50022D6-C7D9-4D1A-B044-583616A2B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238" y="2479597"/>
            <a:ext cx="6667213" cy="332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07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lindro 3">
            <a:extLst>
              <a:ext uri="{FF2B5EF4-FFF2-40B4-BE49-F238E27FC236}">
                <a16:creationId xmlns:a16="http://schemas.microsoft.com/office/drawing/2014/main" id="{8197A4D1-90DE-42BC-9190-AEAB5116B2BE}"/>
              </a:ext>
            </a:extLst>
          </p:cNvPr>
          <p:cNvSpPr/>
          <p:nvPr/>
        </p:nvSpPr>
        <p:spPr>
          <a:xfrm>
            <a:off x="1280160" y="540432"/>
            <a:ext cx="1406769" cy="2715065"/>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Contenedor</a:t>
            </a:r>
          </a:p>
        </p:txBody>
      </p:sp>
      <p:sp>
        <p:nvSpPr>
          <p:cNvPr id="5" name="Elipse 4">
            <a:extLst>
              <a:ext uri="{FF2B5EF4-FFF2-40B4-BE49-F238E27FC236}">
                <a16:creationId xmlns:a16="http://schemas.microsoft.com/office/drawing/2014/main" id="{037C3030-4DC0-418F-9AC1-5EF223454303}"/>
              </a:ext>
            </a:extLst>
          </p:cNvPr>
          <p:cNvSpPr/>
          <p:nvPr/>
        </p:nvSpPr>
        <p:spPr>
          <a:xfrm>
            <a:off x="1280160" y="3390311"/>
            <a:ext cx="1195754" cy="99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7" name="Conector recto 6">
            <a:extLst>
              <a:ext uri="{FF2B5EF4-FFF2-40B4-BE49-F238E27FC236}">
                <a16:creationId xmlns:a16="http://schemas.microsoft.com/office/drawing/2014/main" id="{890E0B53-9207-41F9-8036-083BE61FF8A8}"/>
              </a:ext>
            </a:extLst>
          </p:cNvPr>
          <p:cNvCxnSpPr>
            <a:stCxn id="5" idx="0"/>
          </p:cNvCxnSpPr>
          <p:nvPr/>
        </p:nvCxnSpPr>
        <p:spPr>
          <a:xfrm>
            <a:off x="1878037" y="3390311"/>
            <a:ext cx="6154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o 10">
            <a:extLst>
              <a:ext uri="{FF2B5EF4-FFF2-40B4-BE49-F238E27FC236}">
                <a16:creationId xmlns:a16="http://schemas.microsoft.com/office/drawing/2014/main" id="{7148C73E-9DE5-4D22-A972-DDAD8A0E2E6D}"/>
              </a:ext>
            </a:extLst>
          </p:cNvPr>
          <p:cNvSpPr/>
          <p:nvPr/>
        </p:nvSpPr>
        <p:spPr>
          <a:xfrm>
            <a:off x="7934179" y="3390312"/>
            <a:ext cx="168813" cy="520504"/>
          </a:xfrm>
          <a:prstGeom prst="arc">
            <a:avLst>
              <a:gd name="adj1" fmla="val 16200000"/>
              <a:gd name="adj2" fmla="val 527982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18" name="Grupo 17">
            <a:extLst>
              <a:ext uri="{FF2B5EF4-FFF2-40B4-BE49-F238E27FC236}">
                <a16:creationId xmlns:a16="http://schemas.microsoft.com/office/drawing/2014/main" id="{B616CFFF-6926-47EF-A228-4583C1FE7400}"/>
              </a:ext>
            </a:extLst>
          </p:cNvPr>
          <p:cNvGrpSpPr/>
          <p:nvPr/>
        </p:nvGrpSpPr>
        <p:grpSpPr>
          <a:xfrm>
            <a:off x="7835706" y="4019844"/>
            <a:ext cx="3615397" cy="1716251"/>
            <a:chOff x="7090117" y="1378634"/>
            <a:chExt cx="3615397" cy="1716251"/>
          </a:xfrm>
        </p:grpSpPr>
        <p:sp>
          <p:nvSpPr>
            <p:cNvPr id="17" name="Elipse 16">
              <a:extLst>
                <a:ext uri="{FF2B5EF4-FFF2-40B4-BE49-F238E27FC236}">
                  <a16:creationId xmlns:a16="http://schemas.microsoft.com/office/drawing/2014/main" id="{037B9C3F-6A64-4640-A6FE-F1779B468754}"/>
                </a:ext>
              </a:extLst>
            </p:cNvPr>
            <p:cNvSpPr/>
            <p:nvPr/>
          </p:nvSpPr>
          <p:spPr>
            <a:xfrm>
              <a:off x="7090117" y="1378634"/>
              <a:ext cx="3615397" cy="1716251"/>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Diagrama de flujo: disco magnético 12">
              <a:extLst>
                <a:ext uri="{FF2B5EF4-FFF2-40B4-BE49-F238E27FC236}">
                  <a16:creationId xmlns:a16="http://schemas.microsoft.com/office/drawing/2014/main" id="{D0A82BDF-FCD1-4B16-85E8-A42560F7DE15}"/>
                </a:ext>
              </a:extLst>
            </p:cNvPr>
            <p:cNvSpPr/>
            <p:nvPr/>
          </p:nvSpPr>
          <p:spPr>
            <a:xfrm>
              <a:off x="8454685" y="1603717"/>
              <a:ext cx="928468" cy="42203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rama de flujo: disco magnético 13">
              <a:extLst>
                <a:ext uri="{FF2B5EF4-FFF2-40B4-BE49-F238E27FC236}">
                  <a16:creationId xmlns:a16="http://schemas.microsoft.com/office/drawing/2014/main" id="{9B74A96C-9617-43AB-B23D-CE630C1BDACB}"/>
                </a:ext>
              </a:extLst>
            </p:cNvPr>
            <p:cNvSpPr/>
            <p:nvPr/>
          </p:nvSpPr>
          <p:spPr>
            <a:xfrm>
              <a:off x="9594168" y="2025748"/>
              <a:ext cx="928468" cy="422031"/>
            </a:xfrm>
            <a:prstGeom prst="flowChartMagneticDisk">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Diagrama de flujo: disco magnético 14">
              <a:extLst>
                <a:ext uri="{FF2B5EF4-FFF2-40B4-BE49-F238E27FC236}">
                  <a16:creationId xmlns:a16="http://schemas.microsoft.com/office/drawing/2014/main" id="{DF4876C3-7D4E-4FCD-8503-C92B8D11D96A}"/>
                </a:ext>
              </a:extLst>
            </p:cNvPr>
            <p:cNvSpPr/>
            <p:nvPr/>
          </p:nvSpPr>
          <p:spPr>
            <a:xfrm>
              <a:off x="8454685" y="2447779"/>
              <a:ext cx="928468" cy="42203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Diagrama de flujo: disco magnético 15">
              <a:extLst>
                <a:ext uri="{FF2B5EF4-FFF2-40B4-BE49-F238E27FC236}">
                  <a16:creationId xmlns:a16="http://schemas.microsoft.com/office/drawing/2014/main" id="{03DC425E-669A-4242-A647-331B87FADA29}"/>
                </a:ext>
              </a:extLst>
            </p:cNvPr>
            <p:cNvSpPr/>
            <p:nvPr/>
          </p:nvSpPr>
          <p:spPr>
            <a:xfrm>
              <a:off x="7315202" y="2025748"/>
              <a:ext cx="928468" cy="422031"/>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 name="Elipse 18">
            <a:extLst>
              <a:ext uri="{FF2B5EF4-FFF2-40B4-BE49-F238E27FC236}">
                <a16:creationId xmlns:a16="http://schemas.microsoft.com/office/drawing/2014/main" id="{B1E0C408-B464-4FDD-A3B0-B2C3668F41AB}"/>
              </a:ext>
            </a:extLst>
          </p:cNvPr>
          <p:cNvSpPr/>
          <p:nvPr/>
        </p:nvSpPr>
        <p:spPr>
          <a:xfrm>
            <a:off x="6822831" y="3414929"/>
            <a:ext cx="1195754" cy="99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9" name="Conector recto 8">
            <a:extLst>
              <a:ext uri="{FF2B5EF4-FFF2-40B4-BE49-F238E27FC236}">
                <a16:creationId xmlns:a16="http://schemas.microsoft.com/office/drawing/2014/main" id="{91F42345-46D0-4C20-B4BA-9E134B3156E4}"/>
              </a:ext>
            </a:extLst>
          </p:cNvPr>
          <p:cNvCxnSpPr>
            <a:cxnSpLocks/>
            <a:stCxn id="5" idx="2"/>
          </p:cNvCxnSpPr>
          <p:nvPr/>
        </p:nvCxnSpPr>
        <p:spPr>
          <a:xfrm>
            <a:off x="1280160" y="3886198"/>
            <a:ext cx="6752492" cy="24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Arco 19">
            <a:extLst>
              <a:ext uri="{FF2B5EF4-FFF2-40B4-BE49-F238E27FC236}">
                <a16:creationId xmlns:a16="http://schemas.microsoft.com/office/drawing/2014/main" id="{8BC5B34E-26F2-417B-AF8E-A520788DA4DD}"/>
              </a:ext>
            </a:extLst>
          </p:cNvPr>
          <p:cNvSpPr/>
          <p:nvPr/>
        </p:nvSpPr>
        <p:spPr>
          <a:xfrm>
            <a:off x="7891975" y="3886197"/>
            <a:ext cx="168813" cy="520504"/>
          </a:xfrm>
          <a:prstGeom prst="arc">
            <a:avLst>
              <a:gd name="adj1" fmla="val 16200000"/>
              <a:gd name="adj2" fmla="val 527982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21" name="Conector recto 20">
            <a:extLst>
              <a:ext uri="{FF2B5EF4-FFF2-40B4-BE49-F238E27FC236}">
                <a16:creationId xmlns:a16="http://schemas.microsoft.com/office/drawing/2014/main" id="{FBE74F3E-FA8E-4D2A-8AE7-2929AE4B2B02}"/>
              </a:ext>
            </a:extLst>
          </p:cNvPr>
          <p:cNvCxnSpPr>
            <a:cxnSpLocks/>
            <a:stCxn id="5" idx="4"/>
          </p:cNvCxnSpPr>
          <p:nvPr/>
        </p:nvCxnSpPr>
        <p:spPr>
          <a:xfrm>
            <a:off x="1878037" y="4382084"/>
            <a:ext cx="6110071" cy="18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A5463E84-8A9E-4ED9-BA1D-F8E104AD79FD}"/>
              </a:ext>
            </a:extLst>
          </p:cNvPr>
          <p:cNvCxnSpPr>
            <a:stCxn id="20" idx="0"/>
            <a:endCxn id="11" idx="0"/>
          </p:cNvCxnSpPr>
          <p:nvPr/>
        </p:nvCxnSpPr>
        <p:spPr>
          <a:xfrm flipV="1">
            <a:off x="7976381" y="3390312"/>
            <a:ext cx="42204" cy="495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03C5144D-5773-463B-8C4D-8399637DBF6B}"/>
              </a:ext>
            </a:extLst>
          </p:cNvPr>
          <p:cNvCxnSpPr/>
          <p:nvPr/>
        </p:nvCxnSpPr>
        <p:spPr>
          <a:xfrm flipV="1">
            <a:off x="8016238" y="3852203"/>
            <a:ext cx="42204" cy="495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6DB9C152-AD1E-41B4-A3D8-F3F2C4A41079}"/>
              </a:ext>
            </a:extLst>
          </p:cNvPr>
          <p:cNvGrpSpPr/>
          <p:nvPr/>
        </p:nvGrpSpPr>
        <p:grpSpPr>
          <a:xfrm>
            <a:off x="9369084" y="5768340"/>
            <a:ext cx="1111347" cy="779572"/>
            <a:chOff x="8834511" y="5820510"/>
            <a:chExt cx="1111347" cy="779572"/>
          </a:xfrm>
        </p:grpSpPr>
        <p:sp>
          <p:nvSpPr>
            <p:cNvPr id="26" name="Rectángulo 25">
              <a:extLst>
                <a:ext uri="{FF2B5EF4-FFF2-40B4-BE49-F238E27FC236}">
                  <a16:creationId xmlns:a16="http://schemas.microsoft.com/office/drawing/2014/main" id="{74FC493C-0CE4-460E-B899-A79F205A6CD7}"/>
                </a:ext>
              </a:extLst>
            </p:cNvPr>
            <p:cNvSpPr/>
            <p:nvPr/>
          </p:nvSpPr>
          <p:spPr>
            <a:xfrm>
              <a:off x="8834511" y="6054965"/>
              <a:ext cx="1111347" cy="5451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Cilindro 26">
              <a:extLst>
                <a:ext uri="{FF2B5EF4-FFF2-40B4-BE49-F238E27FC236}">
                  <a16:creationId xmlns:a16="http://schemas.microsoft.com/office/drawing/2014/main" id="{DF35E3B6-0D6A-48BD-87F2-B2E7E4AEEF0F}"/>
                </a:ext>
              </a:extLst>
            </p:cNvPr>
            <p:cNvSpPr/>
            <p:nvPr/>
          </p:nvSpPr>
          <p:spPr>
            <a:xfrm>
              <a:off x="8869683" y="5820510"/>
              <a:ext cx="239151" cy="351684"/>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9" name="CuadroTexto 28">
            <a:extLst>
              <a:ext uri="{FF2B5EF4-FFF2-40B4-BE49-F238E27FC236}">
                <a16:creationId xmlns:a16="http://schemas.microsoft.com/office/drawing/2014/main" id="{A85FBE87-B9F4-499D-BE09-4BE03E66D713}"/>
              </a:ext>
            </a:extLst>
          </p:cNvPr>
          <p:cNvSpPr txBox="1"/>
          <p:nvPr/>
        </p:nvSpPr>
        <p:spPr>
          <a:xfrm>
            <a:off x="11002903" y="6098863"/>
            <a:ext cx="896399" cy="369332"/>
          </a:xfrm>
          <a:prstGeom prst="rect">
            <a:avLst/>
          </a:prstGeom>
          <a:noFill/>
        </p:spPr>
        <p:txBody>
          <a:bodyPr wrap="none" rtlCol="0">
            <a:spAutoFit/>
          </a:bodyPr>
          <a:lstStyle/>
          <a:p>
            <a:r>
              <a:rPr lang="es-MX" dirty="0"/>
              <a:t>Arduino</a:t>
            </a:r>
          </a:p>
        </p:txBody>
      </p:sp>
      <p:cxnSp>
        <p:nvCxnSpPr>
          <p:cNvPr id="31" name="Conector recto de flecha 30">
            <a:extLst>
              <a:ext uri="{FF2B5EF4-FFF2-40B4-BE49-F238E27FC236}">
                <a16:creationId xmlns:a16="http://schemas.microsoft.com/office/drawing/2014/main" id="{D85A2D3F-916C-48EA-B32A-1EB6D0AA5982}"/>
              </a:ext>
            </a:extLst>
          </p:cNvPr>
          <p:cNvCxnSpPr>
            <a:cxnSpLocks/>
          </p:cNvCxnSpPr>
          <p:nvPr/>
        </p:nvCxnSpPr>
        <p:spPr>
          <a:xfrm>
            <a:off x="10515603" y="6275353"/>
            <a:ext cx="4873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Resultado de imagen para sensor de color">
            <a:extLst>
              <a:ext uri="{FF2B5EF4-FFF2-40B4-BE49-F238E27FC236}">
                <a16:creationId xmlns:a16="http://schemas.microsoft.com/office/drawing/2014/main" id="{9203C40A-B34E-4A39-8ADD-B2CD6D4375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08" t="7805" r="11661" b="13989"/>
          <a:stretch/>
        </p:blipFill>
        <p:spPr bwMode="auto">
          <a:xfrm>
            <a:off x="3258892" y="2526922"/>
            <a:ext cx="896170" cy="698704"/>
          </a:xfrm>
          <a:prstGeom prst="rect">
            <a:avLst/>
          </a:prstGeom>
          <a:noFill/>
          <a:extLst>
            <a:ext uri="{909E8E84-426E-40DD-AFC4-6F175D3DCCD1}">
              <a14:hiddenFill xmlns:a14="http://schemas.microsoft.com/office/drawing/2010/main">
                <a:solidFill>
                  <a:srgbClr val="FFFFFF"/>
                </a:solidFill>
              </a14:hiddenFill>
            </a:ext>
          </a:extLst>
        </p:spPr>
      </p:pic>
      <p:sp>
        <p:nvSpPr>
          <p:cNvPr id="33" name="CuadroTexto 32">
            <a:extLst>
              <a:ext uri="{FF2B5EF4-FFF2-40B4-BE49-F238E27FC236}">
                <a16:creationId xmlns:a16="http://schemas.microsoft.com/office/drawing/2014/main" id="{3DE78B24-E488-4FBE-A740-8BD6643F42B6}"/>
              </a:ext>
            </a:extLst>
          </p:cNvPr>
          <p:cNvSpPr txBox="1"/>
          <p:nvPr/>
        </p:nvSpPr>
        <p:spPr>
          <a:xfrm>
            <a:off x="1511590" y="3910815"/>
            <a:ext cx="732893" cy="369332"/>
          </a:xfrm>
          <a:prstGeom prst="rect">
            <a:avLst/>
          </a:prstGeom>
          <a:noFill/>
        </p:spPr>
        <p:txBody>
          <a:bodyPr wrap="none" rtlCol="0">
            <a:spAutoFit/>
          </a:bodyPr>
          <a:lstStyle/>
          <a:p>
            <a:r>
              <a:rPr lang="es-MX" dirty="0"/>
              <a:t>Motor</a:t>
            </a:r>
          </a:p>
        </p:txBody>
      </p:sp>
    </p:spTree>
    <p:extLst>
      <p:ext uri="{BB962C8B-B14F-4D97-AF65-F5344CB8AC3E}">
        <p14:creationId xmlns:p14="http://schemas.microsoft.com/office/powerpoint/2010/main" val="267913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99</TotalTime>
  <Words>165</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Tw Cen MT</vt:lpstr>
      <vt:lpstr>Gota</vt:lpstr>
      <vt:lpstr>Seminario de proyectos  CLASIFICADOR DE OBJETOS POR COLOR </vt:lpstr>
      <vt:lpstr>objetivo</vt:lpstr>
      <vt:lpstr>justificación</vt:lpstr>
      <vt:lpstr>Componentes</vt:lpstr>
      <vt:lpstr>Sensor TCS230  </vt:lpstr>
      <vt:lpstr>Metodología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CLASIFICADOR DE OBJETOS POR COLOR</dc:title>
  <dc:creator>Lizbeth</dc:creator>
  <cp:lastModifiedBy>marco nery</cp:lastModifiedBy>
  <cp:revision>9</cp:revision>
  <dcterms:modified xsi:type="dcterms:W3CDTF">2019-06-27T13:41:07Z</dcterms:modified>
</cp:coreProperties>
</file>