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96" r:id="rId3"/>
    <p:sldId id="259" r:id="rId4"/>
    <p:sldId id="297" r:id="rId5"/>
    <p:sldId id="298" r:id="rId6"/>
    <p:sldId id="299" r:id="rId7"/>
    <p:sldId id="300" r:id="rId8"/>
    <p:sldId id="275" r:id="rId9"/>
  </p:sldIdLst>
  <p:sldSz cx="9144000" cy="5143500" type="screen16x9"/>
  <p:notesSz cx="6858000" cy="9144000"/>
  <p:embeddedFontLst>
    <p:embeddedFont>
      <p:font typeface="Anaheim" panose="020B0604020202020204" charset="0"/>
      <p:regular r:id="rId11"/>
    </p:embeddedFont>
    <p:embeddedFont>
      <p:font typeface="Bebas Neue" panose="020B0606020202050201" pitchFamily="34" charset="0"/>
      <p:regular r:id="rId12"/>
    </p:embeddedFont>
    <p:embeddedFont>
      <p:font typeface="Kanit" panose="020B0604020202020204" charset="-34"/>
      <p:regular r:id="rId13"/>
      <p:bold r:id="rId14"/>
      <p:italic r:id="rId15"/>
      <p:boldItalic r:id="rId16"/>
    </p:embeddedFont>
    <p:embeddedFont>
      <p:font typeface="Kanit Medium" panose="020B0604020202020204" charset="-34"/>
      <p:regular r:id="rId17"/>
      <p:bold r:id="rId18"/>
      <p:italic r:id="rId19"/>
      <p:boldItalic r:id="rId20"/>
    </p:embeddedFont>
    <p:embeddedFont>
      <p:font typeface="Kanit SemiBold" panose="020B0604020202020204" charset="-34"/>
      <p:regular r:id="rId21"/>
      <p:bold r:id="rId22"/>
      <p:italic r:id="rId23"/>
      <p:boldItalic r:id="rId24"/>
    </p:embeddedFont>
    <p:embeddedFont>
      <p:font typeface="Nunito Light" pitchFamily="2" charset="0"/>
      <p:regular r:id="rId25"/>
      <p: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E0AE"/>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F3E339-D43F-40A1-9006-14E8130EB898}">
  <a:tblStyle styleId="{62F3E339-D43F-40A1-9006-14E8130EB8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08F750-7C09-4BE7-ADBA-C3060C4CA30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3900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75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46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36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99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429500"/>
            <a:ext cx="4856100" cy="2734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200">
                <a:latin typeface="Kanit"/>
                <a:ea typeface="Kanit"/>
                <a:cs typeface="Kanit"/>
                <a:sym typeface="Kan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128200"/>
            <a:ext cx="4856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7030611" y="-834930"/>
            <a:ext cx="3208575" cy="6813350"/>
            <a:chOff x="7030611" y="-834930"/>
            <a:chExt cx="3208575" cy="6813350"/>
          </a:xfrm>
        </p:grpSpPr>
        <p:grpSp>
          <p:nvGrpSpPr>
            <p:cNvPr id="13" name="Google Shape;13;p2"/>
            <p:cNvGrpSpPr/>
            <p:nvPr/>
          </p:nvGrpSpPr>
          <p:grpSpPr>
            <a:xfrm>
              <a:off x="8037886" y="3780970"/>
              <a:ext cx="2201300" cy="2197450"/>
              <a:chOff x="8037886" y="3780970"/>
              <a:chExt cx="2201300" cy="2197450"/>
            </a:xfrm>
          </p:grpSpPr>
          <p:sp>
            <p:nvSpPr>
              <p:cNvPr id="14" name="Google Shape;14;p2"/>
              <p:cNvSpPr/>
              <p:nvPr/>
            </p:nvSpPr>
            <p:spPr>
              <a:xfrm rot="2700000">
                <a:off x="8168414" y="44544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7943214" y="46757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030611" y="-834930"/>
              <a:ext cx="3095975" cy="5938469"/>
              <a:chOff x="7030611" y="-834930"/>
              <a:chExt cx="3095975" cy="5938469"/>
            </a:xfrm>
          </p:grpSpPr>
          <p:sp>
            <p:nvSpPr>
              <p:cNvPr id="17" name="Google Shape;17;p2"/>
              <p:cNvSpPr/>
              <p:nvPr/>
            </p:nvSpPr>
            <p:spPr>
              <a:xfrm rot="2700000">
                <a:off x="8055814" y="24783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7588098" y="9593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7183364" y="-16147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7233273" y="380089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7639098" y="13825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7830614" y="26996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370023" y="313727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6935939" y="729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pic>
        <p:nvPicPr>
          <p:cNvPr id="58" name="Google Shape;58;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7"/>
          <p:cNvSpPr>
            <a:spLocks noGrp="1"/>
          </p:cNvSpPr>
          <p:nvPr>
            <p:ph type="pic" idx="2"/>
          </p:nvPr>
        </p:nvSpPr>
        <p:spPr>
          <a:xfrm>
            <a:off x="-7" y="0"/>
            <a:ext cx="3526800" cy="5143500"/>
          </a:xfrm>
          <a:prstGeom prst="rect">
            <a:avLst/>
          </a:prstGeom>
          <a:noFill/>
          <a:ln>
            <a:noFill/>
          </a:ln>
        </p:spPr>
      </p:sp>
      <p:sp>
        <p:nvSpPr>
          <p:cNvPr id="60" name="Google Shape;60;p7"/>
          <p:cNvSpPr txBox="1">
            <a:spLocks noGrp="1"/>
          </p:cNvSpPr>
          <p:nvPr>
            <p:ph type="title"/>
          </p:nvPr>
        </p:nvSpPr>
        <p:spPr>
          <a:xfrm>
            <a:off x="4142225" y="609225"/>
            <a:ext cx="3675000" cy="12507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subTitle" idx="1"/>
          </p:nvPr>
        </p:nvSpPr>
        <p:spPr>
          <a:xfrm>
            <a:off x="4142225" y="1859775"/>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Open Sans Light"/>
              <a:buChar char="●"/>
              <a:defRPr/>
            </a:lvl1pPr>
            <a:lvl2pPr lvl="1" algn="ctr" rtl="0">
              <a:lnSpc>
                <a:spcPct val="100000"/>
              </a:lnSpc>
              <a:spcBef>
                <a:spcPts val="100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grpSp>
        <p:nvGrpSpPr>
          <p:cNvPr id="62" name="Google Shape;62;p7"/>
          <p:cNvGrpSpPr/>
          <p:nvPr/>
        </p:nvGrpSpPr>
        <p:grpSpPr>
          <a:xfrm>
            <a:off x="7758745" y="3532589"/>
            <a:ext cx="2112850" cy="2639725"/>
            <a:chOff x="7710220" y="3344564"/>
            <a:chExt cx="2112850" cy="2639725"/>
          </a:xfrm>
        </p:grpSpPr>
        <p:sp>
          <p:nvSpPr>
            <p:cNvPr id="63" name="Google Shape;63;p7"/>
            <p:cNvSpPr/>
            <p:nvPr/>
          </p:nvSpPr>
          <p:spPr>
            <a:xfrm rot="-2700000">
              <a:off x="7615548" y="46816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2700000">
              <a:off x="7752298" y="401802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pic>
        <p:nvPicPr>
          <p:cNvPr id="66" name="Google Shape;6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8"/>
          <p:cNvSpPr txBox="1">
            <a:spLocks noGrp="1"/>
          </p:cNvSpPr>
          <p:nvPr>
            <p:ph type="title"/>
          </p:nvPr>
        </p:nvSpPr>
        <p:spPr>
          <a:xfrm>
            <a:off x="713225" y="1307100"/>
            <a:ext cx="7717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800"/>
              <a:buNone/>
              <a:defRPr sz="90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a:endParaRPr/>
          </a:p>
        </p:txBody>
      </p:sp>
      <p:grpSp>
        <p:nvGrpSpPr>
          <p:cNvPr id="68" name="Google Shape;68;p8"/>
          <p:cNvGrpSpPr/>
          <p:nvPr/>
        </p:nvGrpSpPr>
        <p:grpSpPr>
          <a:xfrm>
            <a:off x="-838114" y="-805155"/>
            <a:ext cx="10787825" cy="6726750"/>
            <a:chOff x="-838114" y="-805155"/>
            <a:chExt cx="10787825" cy="6726750"/>
          </a:xfrm>
        </p:grpSpPr>
        <p:sp>
          <p:nvSpPr>
            <p:cNvPr id="69" name="Google Shape;69;p8"/>
            <p:cNvSpPr/>
            <p:nvPr/>
          </p:nvSpPr>
          <p:spPr>
            <a:xfrm rot="2700000">
              <a:off x="-707586" y="43976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2700000">
              <a:off x="-932786" y="46189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748411" y="-805155"/>
              <a:ext cx="2201300" cy="2197450"/>
              <a:chOff x="-1380839" y="977295"/>
              <a:chExt cx="2201300" cy="2197450"/>
            </a:xfrm>
          </p:grpSpPr>
          <p:sp>
            <p:nvSpPr>
              <p:cNvPr id="72" name="Google Shape;72;p8"/>
              <p:cNvSpPr/>
              <p:nvPr/>
            </p:nvSpPr>
            <p:spPr>
              <a:xfrm rot="2700000">
                <a:off x="-1250311" y="16507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2700000">
                <a:off x="-1475511" y="18721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78" name="Google Shape;78;p9"/>
          <p:cNvGrpSpPr/>
          <p:nvPr/>
        </p:nvGrpSpPr>
        <p:grpSpPr>
          <a:xfrm flipH="1">
            <a:off x="-838114" y="-805155"/>
            <a:ext cx="10787825" cy="6726750"/>
            <a:chOff x="-838114" y="-805155"/>
            <a:chExt cx="10787825" cy="6726750"/>
          </a:xfrm>
        </p:grpSpPr>
        <p:sp>
          <p:nvSpPr>
            <p:cNvPr id="79" name="Google Shape;79;p9"/>
            <p:cNvSpPr/>
            <p:nvPr/>
          </p:nvSpPr>
          <p:spPr>
            <a:xfrm rot="2700000">
              <a:off x="-707586" y="43976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2700000">
              <a:off x="-932786" y="46189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9"/>
            <p:cNvGrpSpPr/>
            <p:nvPr/>
          </p:nvGrpSpPr>
          <p:grpSpPr>
            <a:xfrm>
              <a:off x="7748411" y="-805155"/>
              <a:ext cx="2201300" cy="2197450"/>
              <a:chOff x="-1380839" y="977295"/>
              <a:chExt cx="2201300" cy="2197450"/>
            </a:xfrm>
          </p:grpSpPr>
          <p:sp>
            <p:nvSpPr>
              <p:cNvPr id="82" name="Google Shape;82;p9"/>
              <p:cNvSpPr/>
              <p:nvPr/>
            </p:nvSpPr>
            <p:spPr>
              <a:xfrm rot="2700000">
                <a:off x="-1250311" y="16507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2700000">
                <a:off x="-1475511" y="18721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pic>
        <p:nvPicPr>
          <p:cNvPr id="95" name="Google Shape;95;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96" name="Google Shape;96;p13"/>
          <p:cNvSpPr txBox="1">
            <a:spLocks noGrp="1"/>
          </p:cNvSpPr>
          <p:nvPr>
            <p:ph type="title"/>
          </p:nvPr>
        </p:nvSpPr>
        <p:spPr>
          <a:xfrm>
            <a:off x="720025" y="310900"/>
            <a:ext cx="3394800" cy="1400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13"/>
          <p:cNvSpPr txBox="1">
            <a:spLocks noGrp="1"/>
          </p:cNvSpPr>
          <p:nvPr>
            <p:ph type="title" idx="2" hasCustomPrompt="1"/>
          </p:nvPr>
        </p:nvSpPr>
        <p:spPr>
          <a:xfrm>
            <a:off x="4699675" y="667150"/>
            <a:ext cx="825900" cy="802800"/>
          </a:xfrm>
          <a:prstGeom prst="rect">
            <a:avLst/>
          </a:prstGeom>
          <a:gradFill>
            <a:gsLst>
              <a:gs pos="0">
                <a:srgbClr val="6BE0AE">
                  <a:alpha val="65490"/>
                </a:srgbClr>
              </a:gs>
              <a:gs pos="100000">
                <a:srgbClr val="FFFFFF">
                  <a:alpha val="62352"/>
                </a:srgbClr>
              </a:gs>
            </a:gsLst>
            <a:lin ang="5400700"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3" hasCustomPrompt="1"/>
          </p:nvPr>
        </p:nvSpPr>
        <p:spPr>
          <a:xfrm>
            <a:off x="4699675" y="2671395"/>
            <a:ext cx="825900" cy="802800"/>
          </a:xfrm>
          <a:prstGeom prst="rect">
            <a:avLst/>
          </a:prstGeom>
          <a:gradFill>
            <a:gsLst>
              <a:gs pos="0">
                <a:srgbClr val="6BE0AE">
                  <a:alpha val="65490"/>
                </a:srgbClr>
              </a:gs>
              <a:gs pos="100000">
                <a:srgbClr val="FFFFFF">
                  <a:alpha val="62352"/>
                </a:srgbClr>
              </a:gs>
            </a:gsLst>
            <a:lin ang="5400700"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4" hasCustomPrompt="1"/>
          </p:nvPr>
        </p:nvSpPr>
        <p:spPr>
          <a:xfrm>
            <a:off x="4699675" y="1669285"/>
            <a:ext cx="825900" cy="802800"/>
          </a:xfrm>
          <a:prstGeom prst="rect">
            <a:avLst/>
          </a:prstGeom>
          <a:gradFill>
            <a:gsLst>
              <a:gs pos="0">
                <a:srgbClr val="6BE0AE">
                  <a:alpha val="65490"/>
                </a:srgbClr>
              </a:gs>
              <a:gs pos="100000">
                <a:srgbClr val="FFFFFF">
                  <a:alpha val="62352"/>
                </a:srgbClr>
              </a:gs>
            </a:gsLst>
            <a:lin ang="5400700"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5" hasCustomPrompt="1"/>
          </p:nvPr>
        </p:nvSpPr>
        <p:spPr>
          <a:xfrm>
            <a:off x="4699675" y="3673530"/>
            <a:ext cx="825900" cy="802800"/>
          </a:xfrm>
          <a:prstGeom prst="rect">
            <a:avLst/>
          </a:prstGeom>
          <a:gradFill>
            <a:gsLst>
              <a:gs pos="0">
                <a:srgbClr val="6BE0AE">
                  <a:alpha val="65490"/>
                </a:srgbClr>
              </a:gs>
              <a:gs pos="100000">
                <a:srgbClr val="FFFFFF">
                  <a:alpha val="62352"/>
                </a:srgbClr>
              </a:gs>
            </a:gsLst>
            <a:lin ang="5400700" scaled="0"/>
          </a:gra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1"/>
          </p:nvPr>
        </p:nvSpPr>
        <p:spPr>
          <a:xfrm>
            <a:off x="5677875" y="667125"/>
            <a:ext cx="2745000" cy="8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solidFill>
                  <a:schemeClr val="dk1"/>
                </a:solidFill>
                <a:latin typeface="Kanit SemiBold"/>
                <a:ea typeface="Kanit SemiBold"/>
                <a:cs typeface="Kanit SemiBold"/>
                <a:sym typeface="Kani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txBox="1">
            <a:spLocks noGrp="1"/>
          </p:cNvSpPr>
          <p:nvPr>
            <p:ph type="subTitle" idx="6"/>
          </p:nvPr>
        </p:nvSpPr>
        <p:spPr>
          <a:xfrm>
            <a:off x="5685877" y="1669275"/>
            <a:ext cx="2745000" cy="8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solidFill>
                  <a:schemeClr val="dk1"/>
                </a:solidFill>
                <a:latin typeface="Kanit SemiBold"/>
                <a:ea typeface="Kanit SemiBold"/>
                <a:cs typeface="Kanit SemiBold"/>
                <a:sym typeface="Kani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 name="Google Shape;103;p13"/>
          <p:cNvSpPr txBox="1">
            <a:spLocks noGrp="1"/>
          </p:cNvSpPr>
          <p:nvPr>
            <p:ph type="subTitle" idx="7"/>
          </p:nvPr>
        </p:nvSpPr>
        <p:spPr>
          <a:xfrm>
            <a:off x="5677875" y="2671425"/>
            <a:ext cx="2745000" cy="8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solidFill>
                  <a:schemeClr val="dk1"/>
                </a:solidFill>
                <a:latin typeface="Kanit SemiBold"/>
                <a:ea typeface="Kanit SemiBold"/>
                <a:cs typeface="Kanit SemiBold"/>
                <a:sym typeface="Kani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3"/>
          <p:cNvSpPr txBox="1">
            <a:spLocks noGrp="1"/>
          </p:cNvSpPr>
          <p:nvPr>
            <p:ph type="subTitle" idx="8"/>
          </p:nvPr>
        </p:nvSpPr>
        <p:spPr>
          <a:xfrm>
            <a:off x="5685877" y="3673575"/>
            <a:ext cx="2745000" cy="8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000">
                <a:solidFill>
                  <a:schemeClr val="dk1"/>
                </a:solidFill>
                <a:latin typeface="Kanit SemiBold"/>
                <a:ea typeface="Kanit SemiBold"/>
                <a:cs typeface="Kanit SemiBold"/>
                <a:sym typeface="Kani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05" name="Google Shape;105;p13"/>
          <p:cNvGrpSpPr/>
          <p:nvPr/>
        </p:nvGrpSpPr>
        <p:grpSpPr>
          <a:xfrm>
            <a:off x="-387414" y="-748905"/>
            <a:ext cx="10342875" cy="6902500"/>
            <a:chOff x="-387414" y="-748905"/>
            <a:chExt cx="10342875" cy="6902500"/>
          </a:xfrm>
        </p:grpSpPr>
        <p:sp>
          <p:nvSpPr>
            <p:cNvPr id="106" name="Google Shape;106;p13"/>
            <p:cNvSpPr/>
            <p:nvPr/>
          </p:nvSpPr>
          <p:spPr>
            <a:xfrm rot="2700000">
              <a:off x="7884689" y="-754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3"/>
            <p:cNvGrpSpPr/>
            <p:nvPr/>
          </p:nvGrpSpPr>
          <p:grpSpPr>
            <a:xfrm>
              <a:off x="-387414" y="3956145"/>
              <a:ext cx="2201300" cy="2197450"/>
              <a:chOff x="-108914" y="3834845"/>
              <a:chExt cx="2201300" cy="2197450"/>
            </a:xfrm>
          </p:grpSpPr>
          <p:sp>
            <p:nvSpPr>
              <p:cNvPr id="108" name="Google Shape;108;p13"/>
              <p:cNvSpPr/>
              <p:nvPr/>
            </p:nvSpPr>
            <p:spPr>
              <a:xfrm rot="2700000">
                <a:off x="21614" y="45083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2700000">
                <a:off x="-203586" y="47296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3"/>
            <p:cNvSpPr/>
            <p:nvPr/>
          </p:nvSpPr>
          <p:spPr>
            <a:xfrm rot="2700000">
              <a:off x="7637264" y="1589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6"/>
        <p:cNvGrpSpPr/>
        <p:nvPr/>
      </p:nvGrpSpPr>
      <p:grpSpPr>
        <a:xfrm>
          <a:off x="0" y="0"/>
          <a:ext cx="0" cy="0"/>
          <a:chOff x="0" y="0"/>
          <a:chExt cx="0" cy="0"/>
        </a:xfrm>
      </p:grpSpPr>
      <p:pic>
        <p:nvPicPr>
          <p:cNvPr id="187" name="Google Shape;187;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8" name="Google Shape;188;p22"/>
          <p:cNvSpPr txBox="1">
            <a:spLocks noGrp="1"/>
          </p:cNvSpPr>
          <p:nvPr>
            <p:ph type="title"/>
          </p:nvPr>
        </p:nvSpPr>
        <p:spPr>
          <a:xfrm>
            <a:off x="713225" y="463300"/>
            <a:ext cx="43029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9" name="Google Shape;189;p22"/>
          <p:cNvSpPr txBox="1">
            <a:spLocks noGrp="1"/>
          </p:cNvSpPr>
          <p:nvPr>
            <p:ph type="subTitle" idx="1"/>
          </p:nvPr>
        </p:nvSpPr>
        <p:spPr>
          <a:xfrm>
            <a:off x="713225" y="1552375"/>
            <a:ext cx="43029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0" name="Google Shape;190;p22"/>
          <p:cNvSpPr txBox="1"/>
          <p:nvPr/>
        </p:nvSpPr>
        <p:spPr>
          <a:xfrm>
            <a:off x="713225" y="3798100"/>
            <a:ext cx="4302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and includes icons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r>
              <a:rPr lang="en" sz="1000">
                <a:solidFill>
                  <a:schemeClr val="dk1"/>
                </a:solidFill>
                <a:latin typeface="Open Sans"/>
                <a:ea typeface="Open Sans"/>
                <a:cs typeface="Open Sans"/>
                <a:sym typeface="Open Sans"/>
              </a:rPr>
              <a:t> </a:t>
            </a:r>
            <a:endParaRPr sz="1000" b="1">
              <a:solidFill>
                <a:schemeClr val="dk1"/>
              </a:solidFill>
              <a:latin typeface="Open Sans"/>
              <a:ea typeface="Open Sans"/>
              <a:cs typeface="Open Sans"/>
              <a:sym typeface="Open Sans"/>
            </a:endParaRPr>
          </a:p>
        </p:txBody>
      </p:sp>
      <p:grpSp>
        <p:nvGrpSpPr>
          <p:cNvPr id="191" name="Google Shape;191;p22"/>
          <p:cNvGrpSpPr/>
          <p:nvPr/>
        </p:nvGrpSpPr>
        <p:grpSpPr>
          <a:xfrm>
            <a:off x="7941661" y="-347255"/>
            <a:ext cx="2319325" cy="5103650"/>
            <a:chOff x="7941661" y="-347255"/>
            <a:chExt cx="2319325" cy="5103650"/>
          </a:xfrm>
        </p:grpSpPr>
        <p:grpSp>
          <p:nvGrpSpPr>
            <p:cNvPr id="192" name="Google Shape;192;p22"/>
            <p:cNvGrpSpPr/>
            <p:nvPr/>
          </p:nvGrpSpPr>
          <p:grpSpPr>
            <a:xfrm>
              <a:off x="7941661" y="-347255"/>
              <a:ext cx="2201300" cy="2197450"/>
              <a:chOff x="-652989" y="-369230"/>
              <a:chExt cx="2201300" cy="2197450"/>
            </a:xfrm>
          </p:grpSpPr>
          <p:sp>
            <p:nvSpPr>
              <p:cNvPr id="193" name="Google Shape;193;p22"/>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2"/>
            <p:cNvGrpSpPr/>
            <p:nvPr/>
          </p:nvGrpSpPr>
          <p:grpSpPr>
            <a:xfrm rot="-5400000">
              <a:off x="8061611" y="2557020"/>
              <a:ext cx="2201300" cy="2197450"/>
              <a:chOff x="-652989" y="-369230"/>
              <a:chExt cx="2201300" cy="2197450"/>
            </a:xfrm>
          </p:grpSpPr>
          <p:sp>
            <p:nvSpPr>
              <p:cNvPr id="196" name="Google Shape;196;p22"/>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22"/>
          <p:cNvGrpSpPr/>
          <p:nvPr/>
        </p:nvGrpSpPr>
        <p:grpSpPr>
          <a:xfrm>
            <a:off x="-850264" y="3691595"/>
            <a:ext cx="2201300" cy="2197450"/>
            <a:chOff x="-652989" y="-369230"/>
            <a:chExt cx="2201300" cy="2197450"/>
          </a:xfrm>
        </p:grpSpPr>
        <p:sp>
          <p:nvSpPr>
            <p:cNvPr id="199" name="Google Shape;199;p22"/>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22"/>
          <p:cNvGrpSpPr/>
          <p:nvPr/>
        </p:nvGrpSpPr>
        <p:grpSpPr>
          <a:xfrm rot="-5400000">
            <a:off x="7704336" y="672070"/>
            <a:ext cx="2201300" cy="2197450"/>
            <a:chOff x="-652989" y="-369230"/>
            <a:chExt cx="2201300" cy="2197450"/>
          </a:xfrm>
        </p:grpSpPr>
        <p:sp>
          <p:nvSpPr>
            <p:cNvPr id="202" name="Google Shape;202;p22"/>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
        <p:cNvGrpSpPr/>
        <p:nvPr/>
      </p:nvGrpSpPr>
      <p:grpSpPr>
        <a:xfrm>
          <a:off x="0" y="0"/>
          <a:ext cx="0" cy="0"/>
          <a:chOff x="0" y="0"/>
          <a:chExt cx="0" cy="0"/>
        </a:xfrm>
      </p:grpSpPr>
      <p:pic>
        <p:nvPicPr>
          <p:cNvPr id="205" name="Google Shape;205;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06" name="Google Shape;206;p23"/>
          <p:cNvGrpSpPr/>
          <p:nvPr/>
        </p:nvGrpSpPr>
        <p:grpSpPr>
          <a:xfrm>
            <a:off x="-231715" y="-260879"/>
            <a:ext cx="9607333" cy="5478245"/>
            <a:chOff x="-231715" y="-260879"/>
            <a:chExt cx="9607333" cy="5478245"/>
          </a:xfrm>
        </p:grpSpPr>
        <p:grpSp>
          <p:nvGrpSpPr>
            <p:cNvPr id="207" name="Google Shape;207;p23"/>
            <p:cNvGrpSpPr/>
            <p:nvPr/>
          </p:nvGrpSpPr>
          <p:grpSpPr>
            <a:xfrm>
              <a:off x="-231715" y="3049221"/>
              <a:ext cx="944933" cy="2168145"/>
              <a:chOff x="-265865" y="2235771"/>
              <a:chExt cx="944933" cy="2168145"/>
            </a:xfrm>
          </p:grpSpPr>
          <p:sp>
            <p:nvSpPr>
              <p:cNvPr id="208" name="Google Shape;208;p23"/>
              <p:cNvSpPr/>
              <p:nvPr/>
            </p:nvSpPr>
            <p:spPr>
              <a:xfrm rot="5400000">
                <a:off x="-718232" y="3006616"/>
                <a:ext cx="2165423" cy="629178"/>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rot="5400000">
                <a:off x="-1033987" y="3003894"/>
                <a:ext cx="2165423" cy="629178"/>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3"/>
            <p:cNvGrpSpPr/>
            <p:nvPr/>
          </p:nvGrpSpPr>
          <p:grpSpPr>
            <a:xfrm>
              <a:off x="8430763" y="-260879"/>
              <a:ext cx="944856" cy="2168122"/>
              <a:chOff x="-265787" y="2235771"/>
              <a:chExt cx="944856" cy="2168122"/>
            </a:xfrm>
          </p:grpSpPr>
          <p:sp>
            <p:nvSpPr>
              <p:cNvPr id="211" name="Google Shape;211;p23"/>
              <p:cNvSpPr/>
              <p:nvPr/>
            </p:nvSpPr>
            <p:spPr>
              <a:xfrm rot="5400000">
                <a:off x="-718181" y="3006644"/>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5400000">
                <a:off x="-1033937" y="3003921"/>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3"/>
        <p:cNvGrpSpPr/>
        <p:nvPr/>
      </p:nvGrpSpPr>
      <p:grpSpPr>
        <a:xfrm>
          <a:off x="0" y="0"/>
          <a:ext cx="0" cy="0"/>
          <a:chOff x="0" y="0"/>
          <a:chExt cx="0" cy="0"/>
        </a:xfrm>
      </p:grpSpPr>
      <p:pic>
        <p:nvPicPr>
          <p:cNvPr id="214" name="Google Shape;214;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15" name="Google Shape;215;p24"/>
          <p:cNvGrpSpPr/>
          <p:nvPr/>
        </p:nvGrpSpPr>
        <p:grpSpPr>
          <a:xfrm>
            <a:off x="-598115" y="-834035"/>
            <a:ext cx="10551741" cy="6856909"/>
            <a:chOff x="-598115" y="-834035"/>
            <a:chExt cx="10551741" cy="6856909"/>
          </a:xfrm>
        </p:grpSpPr>
        <p:grpSp>
          <p:nvGrpSpPr>
            <p:cNvPr id="216" name="Google Shape;216;p24"/>
            <p:cNvGrpSpPr/>
            <p:nvPr/>
          </p:nvGrpSpPr>
          <p:grpSpPr>
            <a:xfrm>
              <a:off x="8430763" y="2673771"/>
              <a:ext cx="944856" cy="2168122"/>
              <a:chOff x="-265787" y="2235771"/>
              <a:chExt cx="944856" cy="2168122"/>
            </a:xfrm>
          </p:grpSpPr>
          <p:sp>
            <p:nvSpPr>
              <p:cNvPr id="217" name="Google Shape;217;p24"/>
              <p:cNvSpPr/>
              <p:nvPr/>
            </p:nvSpPr>
            <p:spPr>
              <a:xfrm rot="5400000">
                <a:off x="-718181" y="3006644"/>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5400000">
                <a:off x="-1033937" y="3003921"/>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4"/>
            <p:cNvGrpSpPr/>
            <p:nvPr/>
          </p:nvGrpSpPr>
          <p:grpSpPr>
            <a:xfrm rot="-3599956">
              <a:off x="8205414" y="-924125"/>
              <a:ext cx="944835" cy="2168075"/>
              <a:chOff x="-265787" y="2235771"/>
              <a:chExt cx="944856" cy="2168122"/>
            </a:xfrm>
          </p:grpSpPr>
          <p:sp>
            <p:nvSpPr>
              <p:cNvPr id="220" name="Google Shape;220;p24"/>
              <p:cNvSpPr/>
              <p:nvPr/>
            </p:nvSpPr>
            <p:spPr>
              <a:xfrm rot="5400000">
                <a:off x="-718181" y="3006644"/>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rot="5400000">
                <a:off x="-1033937" y="3003921"/>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4"/>
            <p:cNvGrpSpPr/>
            <p:nvPr/>
          </p:nvGrpSpPr>
          <p:grpSpPr>
            <a:xfrm rot="3054318">
              <a:off x="68713" y="-867829"/>
              <a:ext cx="944850" cy="2168109"/>
              <a:chOff x="-265787" y="2235771"/>
              <a:chExt cx="944856" cy="2168122"/>
            </a:xfrm>
          </p:grpSpPr>
          <p:sp>
            <p:nvSpPr>
              <p:cNvPr id="223" name="Google Shape;223;p24"/>
              <p:cNvSpPr/>
              <p:nvPr/>
            </p:nvSpPr>
            <p:spPr>
              <a:xfrm rot="5400000">
                <a:off x="-718181" y="3006644"/>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5400000">
                <a:off x="-1033937" y="3003921"/>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4"/>
            <p:cNvGrpSpPr/>
            <p:nvPr/>
          </p:nvGrpSpPr>
          <p:grpSpPr>
            <a:xfrm rot="-8100000">
              <a:off x="8380609" y="3838231"/>
              <a:ext cx="944846" cy="2168102"/>
              <a:chOff x="-265787" y="2235771"/>
              <a:chExt cx="944856" cy="2168122"/>
            </a:xfrm>
          </p:grpSpPr>
          <p:sp>
            <p:nvSpPr>
              <p:cNvPr id="226" name="Google Shape;226;p24"/>
              <p:cNvSpPr/>
              <p:nvPr/>
            </p:nvSpPr>
            <p:spPr>
              <a:xfrm rot="5400000">
                <a:off x="-718181" y="3006644"/>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rot="5400000">
                <a:off x="-1033937" y="3003921"/>
                <a:ext cx="2165400" cy="629100"/>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Kanit"/>
              <a:buNone/>
              <a:defRPr sz="4000" b="1">
                <a:solidFill>
                  <a:schemeClr val="dk1"/>
                </a:solidFill>
                <a:latin typeface="Kanit"/>
                <a:ea typeface="Kanit"/>
                <a:cs typeface="Kanit"/>
                <a:sym typeface="Kanit"/>
              </a:defRPr>
            </a:lvl1pPr>
            <a:lvl2pPr lvl="1"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2pPr>
            <a:lvl3pPr lvl="2"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3pPr>
            <a:lvl4pPr lvl="3"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4pPr>
            <a:lvl5pPr lvl="4"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5pPr>
            <a:lvl6pPr lvl="5"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6pPr>
            <a:lvl7pPr lvl="6"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7pPr>
            <a:lvl8pPr lvl="7"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8pPr>
            <a:lvl9pPr lvl="8" rtl="0">
              <a:spcBef>
                <a:spcPts val="0"/>
              </a:spcBef>
              <a:spcAft>
                <a:spcPts val="0"/>
              </a:spcAft>
              <a:buClr>
                <a:schemeClr val="dk1"/>
              </a:buClr>
              <a:buSzPts val="3000"/>
              <a:buFont typeface="Kanit"/>
              <a:buNone/>
              <a:defRPr sz="30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59" r:id="rId6"/>
    <p:sldLayoutId id="2147483668" r:id="rId7"/>
    <p:sldLayoutId id="2147483669"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p:nvPr/>
        </p:nvSpPr>
        <p:spPr>
          <a:xfrm rot="-2700000">
            <a:off x="-825252" y="460347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8"/>
          <p:cNvGrpSpPr/>
          <p:nvPr/>
        </p:nvGrpSpPr>
        <p:grpSpPr>
          <a:xfrm rot="10800000" flipH="1">
            <a:off x="5653895" y="-916611"/>
            <a:ext cx="2911241" cy="3514606"/>
            <a:chOff x="-872155" y="2087964"/>
            <a:chExt cx="2911241" cy="3514606"/>
          </a:xfrm>
        </p:grpSpPr>
        <p:sp>
          <p:nvSpPr>
            <p:cNvPr id="240" name="Google Shape;240;p28"/>
            <p:cNvSpPr/>
            <p:nvPr/>
          </p:nvSpPr>
          <p:spPr>
            <a:xfrm rot="-2700000">
              <a:off x="-966827" y="34250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rot="-2700000">
              <a:off x="-830077" y="276142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rot="2700000">
              <a:off x="-31686" y="4078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2700000">
              <a:off x="-256886" y="42999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8"/>
          <p:cNvSpPr txBox="1">
            <a:spLocks noGrp="1"/>
          </p:cNvSpPr>
          <p:nvPr>
            <p:ph type="ctrTitle"/>
          </p:nvPr>
        </p:nvSpPr>
        <p:spPr>
          <a:xfrm>
            <a:off x="396071" y="292789"/>
            <a:ext cx="5425410" cy="387027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pt-PT" sz="6100" b="0" dirty="0">
                <a:latin typeface="Kanit Medium"/>
                <a:ea typeface="Kanit Medium"/>
                <a:cs typeface="Kanit Medium"/>
                <a:sym typeface="Kanit Medium"/>
              </a:rPr>
              <a:t>Data Analysis</a:t>
            </a:r>
            <a:br>
              <a:rPr lang="pt-PT" sz="6100" b="0" dirty="0">
                <a:latin typeface="Kanit Medium"/>
                <a:ea typeface="Kanit Medium"/>
                <a:cs typeface="Kanit Medium"/>
                <a:sym typeface="Kanit Medium"/>
              </a:rPr>
            </a:br>
            <a:r>
              <a:rPr lang="pt-PT" sz="6100" b="0" dirty="0">
                <a:latin typeface="Kanit Medium"/>
                <a:ea typeface="Kanit Medium"/>
                <a:cs typeface="Kanit Medium"/>
                <a:sym typeface="Kanit Medium"/>
              </a:rPr>
              <a:t>   </a:t>
            </a:r>
            <a:r>
              <a:rPr lang="en" sz="8200" dirty="0">
                <a:solidFill>
                  <a:schemeClr val="dk2"/>
                </a:solidFill>
              </a:rPr>
              <a:t>SPOTIFY     		 </a:t>
            </a:r>
            <a:r>
              <a:rPr lang="en" sz="8200" dirty="0">
                <a:solidFill>
                  <a:schemeClr val="tx1"/>
                </a:solidFill>
              </a:rPr>
              <a:t>X</a:t>
            </a:r>
            <a:br>
              <a:rPr lang="en" sz="8200" dirty="0">
                <a:solidFill>
                  <a:schemeClr val="dk2"/>
                </a:solidFill>
              </a:rPr>
            </a:br>
            <a:r>
              <a:rPr lang="en" sz="8200" dirty="0">
                <a:solidFill>
                  <a:schemeClr val="dk2"/>
                </a:solidFill>
              </a:rPr>
              <a:t>  </a:t>
            </a:r>
            <a:r>
              <a:rPr lang="en" sz="6800" b="0" dirty="0">
                <a:solidFill>
                  <a:srgbClr val="FF4747"/>
                </a:solidFill>
                <a:latin typeface="Kanit Medium"/>
                <a:ea typeface="Kanit Medium"/>
                <a:cs typeface="Kanit Medium"/>
                <a:sym typeface="Kanit Medium"/>
              </a:rPr>
              <a:t>YOUTUBE</a:t>
            </a:r>
            <a:endParaRPr sz="6800" b="0" dirty="0">
              <a:solidFill>
                <a:srgbClr val="FF4747"/>
              </a:solidFill>
              <a:latin typeface="Kanit Medium"/>
              <a:ea typeface="Kanit Medium"/>
              <a:cs typeface="Kanit Medium"/>
              <a:sym typeface="Kanit Medium"/>
            </a:endParaRPr>
          </a:p>
        </p:txBody>
      </p:sp>
      <p:sp>
        <p:nvSpPr>
          <p:cNvPr id="246" name="Google Shape;246;p28"/>
          <p:cNvSpPr txBox="1">
            <a:spLocks noGrp="1"/>
          </p:cNvSpPr>
          <p:nvPr>
            <p:ph type="subTitle" idx="1"/>
          </p:nvPr>
        </p:nvSpPr>
        <p:spPr>
          <a:xfrm>
            <a:off x="713225" y="4128200"/>
            <a:ext cx="4856100" cy="3706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#5dataglowup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720024" y="310899"/>
            <a:ext cx="3851975" cy="776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solidFill>
                  <a:schemeClr val="dk2"/>
                </a:solidFill>
              </a:rPr>
              <a:t>INTRODUCTION</a:t>
            </a:r>
          </a:p>
        </p:txBody>
      </p:sp>
      <p:grpSp>
        <p:nvGrpSpPr>
          <p:cNvPr id="274" name="Google Shape;274;p30"/>
          <p:cNvGrpSpPr/>
          <p:nvPr/>
        </p:nvGrpSpPr>
        <p:grpSpPr>
          <a:xfrm>
            <a:off x="-2124913" y="56898"/>
            <a:ext cx="4249825" cy="3679944"/>
            <a:chOff x="-818855" y="1858745"/>
            <a:chExt cx="4249825" cy="3679944"/>
          </a:xfrm>
        </p:grpSpPr>
        <p:sp>
          <p:nvSpPr>
            <p:cNvPr id="275" name="Google Shape;275;p30"/>
            <p:cNvSpPr/>
            <p:nvPr/>
          </p:nvSpPr>
          <p:spPr>
            <a:xfrm rot="2700000">
              <a:off x="-90986" y="253220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rot="-2700000">
              <a:off x="1309198" y="38128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rot="-2700000">
              <a:off x="-913527" y="3854772"/>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rot="-2700000">
              <a:off x="1360198" y="42360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rot="2700000">
              <a:off x="-316186" y="2753553"/>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rot="-2700000">
              <a:off x="-776777" y="3191147"/>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287;p31">
            <a:extLst>
              <a:ext uri="{FF2B5EF4-FFF2-40B4-BE49-F238E27FC236}">
                <a16:creationId xmlns:a16="http://schemas.microsoft.com/office/drawing/2014/main" id="{EBAA7DA3-3B6B-B163-128B-817C55A2BE27}"/>
              </a:ext>
            </a:extLst>
          </p:cNvPr>
          <p:cNvSpPr txBox="1">
            <a:spLocks noGrp="1"/>
          </p:cNvSpPr>
          <p:nvPr>
            <p:ph type="subTitle" idx="1"/>
          </p:nvPr>
        </p:nvSpPr>
        <p:spPr>
          <a:xfrm>
            <a:off x="2320536" y="1044948"/>
            <a:ext cx="6256849" cy="3787653"/>
          </a:xfrm>
          <a:prstGeom prst="rect">
            <a:avLst/>
          </a:prstGeom>
        </p:spPr>
        <p:txBody>
          <a:bodyPr spcFirstLastPara="1" wrap="square" lIns="91425" tIns="91425" rIns="91425" bIns="91425" anchor="t" anchorCtr="0">
            <a:noAutofit/>
          </a:bodyPr>
          <a:lstStyle/>
          <a:p>
            <a:pPr marL="274320" lvl="0" indent="-213359" algn="l" rtl="0">
              <a:spcBef>
                <a:spcPts val="1000"/>
              </a:spcBef>
              <a:spcAft>
                <a:spcPts val="0"/>
              </a:spcAft>
              <a:buSzPts val="1200"/>
              <a:buChar char="●"/>
            </a:pPr>
            <a:r>
              <a:rPr lang="en-US" sz="1400" b="1" dirty="0"/>
              <a:t>The present work aimed to analyze music data on streaming platforms, specifically Spotify and YouTube, using the Pandas library in Python to create visual graphs and obtain business insights</a:t>
            </a:r>
            <a:r>
              <a:rPr lang="en-US" sz="1400" dirty="0"/>
              <a:t>.</a:t>
            </a:r>
          </a:p>
          <a:p>
            <a:pPr marL="274320" lvl="0" indent="-213359" algn="l" rtl="0">
              <a:spcBef>
                <a:spcPts val="1000"/>
              </a:spcBef>
              <a:spcAft>
                <a:spcPts val="0"/>
              </a:spcAft>
              <a:buSzPts val="1200"/>
              <a:buChar char="●"/>
            </a:pPr>
            <a:r>
              <a:rPr lang="en-US" sz="1400" b="1" dirty="0"/>
              <a:t>The present work aimed to analyze music data on streaming platforms, specifically Spotify and YouTube, using the Pandas library in Python to create visual graphs and obtain business insights.</a:t>
            </a:r>
          </a:p>
          <a:p>
            <a:pPr marL="274320" lvl="0" indent="-213359" algn="l" rtl="0">
              <a:spcBef>
                <a:spcPts val="1000"/>
              </a:spcBef>
              <a:spcAft>
                <a:spcPts val="0"/>
              </a:spcAft>
              <a:buSzPts val="1200"/>
              <a:buChar char="●"/>
            </a:pPr>
            <a:r>
              <a:rPr lang="en-US" sz="1400" b="1" dirty="0"/>
              <a:t>The Pandas library was employed to load and manipulate the data, performing filtering operations, aggregation, and statistical calculations to obtain relevant information. Next, visual graphs were created using the Matplotlib data visualization library to present the results in a clear and objective way.</a:t>
            </a:r>
          </a:p>
        </p:txBody>
      </p:sp>
    </p:spTree>
    <p:extLst>
      <p:ext uri="{BB962C8B-B14F-4D97-AF65-F5344CB8AC3E}">
        <p14:creationId xmlns:p14="http://schemas.microsoft.com/office/powerpoint/2010/main" val="188242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1"/>
          <p:cNvSpPr txBox="1">
            <a:spLocks noGrp="1"/>
          </p:cNvSpPr>
          <p:nvPr>
            <p:ph type="title"/>
          </p:nvPr>
        </p:nvSpPr>
        <p:spPr>
          <a:xfrm>
            <a:off x="1781610" y="0"/>
            <a:ext cx="5377088" cy="11346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6BE0AE"/>
                </a:solidFill>
              </a:rPr>
              <a:t>Total Streams on Spotify vs Total YouTube Views</a:t>
            </a:r>
            <a:endParaRPr sz="3200" dirty="0">
              <a:solidFill>
                <a:srgbClr val="6BE0AE"/>
              </a:solidFill>
            </a:endParaRPr>
          </a:p>
        </p:txBody>
      </p:sp>
      <p:pic>
        <p:nvPicPr>
          <p:cNvPr id="9" name="Imagem 8">
            <a:extLst>
              <a:ext uri="{FF2B5EF4-FFF2-40B4-BE49-F238E27FC236}">
                <a16:creationId xmlns:a16="http://schemas.microsoft.com/office/drawing/2014/main" id="{BA70A79E-391E-2A7A-29B3-D0C259330A8F}"/>
              </a:ext>
            </a:extLst>
          </p:cNvPr>
          <p:cNvPicPr>
            <a:picLocks noChangeAspect="1"/>
          </p:cNvPicPr>
          <p:nvPr/>
        </p:nvPicPr>
        <p:blipFill>
          <a:blip r:embed="rId3"/>
          <a:stretch>
            <a:fillRect/>
          </a:stretch>
        </p:blipFill>
        <p:spPr>
          <a:xfrm>
            <a:off x="-2052" y="1134656"/>
            <a:ext cx="4213632" cy="4008843"/>
          </a:xfrm>
          <a:prstGeom prst="rect">
            <a:avLst/>
          </a:prstGeom>
        </p:spPr>
      </p:pic>
      <p:sp>
        <p:nvSpPr>
          <p:cNvPr id="10" name="Google Shape;287;p31">
            <a:extLst>
              <a:ext uri="{FF2B5EF4-FFF2-40B4-BE49-F238E27FC236}">
                <a16:creationId xmlns:a16="http://schemas.microsoft.com/office/drawing/2014/main" id="{4CE47424-D60D-17A3-EBF5-3005AD9343FB}"/>
              </a:ext>
            </a:extLst>
          </p:cNvPr>
          <p:cNvSpPr txBox="1">
            <a:spLocks noGrp="1"/>
          </p:cNvSpPr>
          <p:nvPr>
            <p:ph type="subTitle" idx="1"/>
          </p:nvPr>
        </p:nvSpPr>
        <p:spPr>
          <a:xfrm>
            <a:off x="4115964" y="1033904"/>
            <a:ext cx="4293846" cy="4109596"/>
          </a:xfrm>
          <a:prstGeom prst="rect">
            <a:avLst/>
          </a:prstGeom>
        </p:spPr>
        <p:txBody>
          <a:bodyPr spcFirstLastPara="1" wrap="square" lIns="91425" tIns="91425" rIns="91425" bIns="91425" anchor="t" anchorCtr="0">
            <a:noAutofit/>
          </a:bodyPr>
          <a:lstStyle/>
          <a:p>
            <a:pPr marL="274320" lvl="0" indent="-213359" algn="l" rtl="0">
              <a:spcBef>
                <a:spcPts val="1000"/>
              </a:spcBef>
              <a:spcAft>
                <a:spcPts val="0"/>
              </a:spcAft>
              <a:buSzPts val="1200"/>
              <a:buChar char="●"/>
            </a:pPr>
            <a:r>
              <a:rPr lang="en-US" sz="1400" b="1" dirty="0"/>
              <a:t>Platform Popularity: </a:t>
            </a:r>
            <a:r>
              <a:rPr lang="en-US" sz="1400" dirty="0"/>
              <a:t>YouTube has twice as many views compared to Spotify, indicating that it is a more popular platform in terms of user reach and engagement. Platform Popularity: YouTube has twice as many views compared to Spotify, indicating that it is a more popular platform in terms of user reach and engagement.</a:t>
            </a:r>
          </a:p>
          <a:p>
            <a:pPr marL="274320" lvl="0" indent="-213359" algn="l" rtl="0">
              <a:spcBef>
                <a:spcPts val="1000"/>
              </a:spcBef>
              <a:spcAft>
                <a:spcPts val="0"/>
              </a:spcAft>
              <a:buSzPts val="1200"/>
              <a:buChar char="●"/>
            </a:pPr>
            <a:r>
              <a:rPr lang="en-US" sz="1400" b="1" dirty="0"/>
              <a:t>Promotion Strategies: </a:t>
            </a:r>
            <a:r>
              <a:rPr lang="en-US" sz="1400" dirty="0"/>
              <a:t>Companies can adjust their promotion strategies and resource allocation based on the differences in popularity between Spotify and YouTube. For example, they may consider investing in targeted marketing campaigns on YouTube to extend their reach and audience engagement.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1"/>
          <p:cNvSpPr txBox="1">
            <a:spLocks noGrp="1"/>
          </p:cNvSpPr>
          <p:nvPr>
            <p:ph type="title"/>
          </p:nvPr>
        </p:nvSpPr>
        <p:spPr>
          <a:xfrm>
            <a:off x="1154212" y="-160188"/>
            <a:ext cx="7502554" cy="11346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6BE0AE"/>
                </a:solidFill>
              </a:rPr>
              <a:t>Comparison of Spotify Streams and </a:t>
            </a:r>
            <a:br>
              <a:rPr lang="en-US" sz="2400" dirty="0">
                <a:solidFill>
                  <a:srgbClr val="6BE0AE"/>
                </a:solidFill>
              </a:rPr>
            </a:br>
            <a:r>
              <a:rPr lang="en-US" sz="2400" dirty="0">
                <a:solidFill>
                  <a:srgbClr val="6BE0AE"/>
                </a:solidFill>
              </a:rPr>
              <a:t>YouTube Views of Top Artists</a:t>
            </a:r>
            <a:endParaRPr sz="2400" dirty="0">
              <a:solidFill>
                <a:srgbClr val="6BE0AE"/>
              </a:solidFill>
            </a:endParaRPr>
          </a:p>
        </p:txBody>
      </p:sp>
      <p:sp>
        <p:nvSpPr>
          <p:cNvPr id="10" name="Google Shape;287;p31">
            <a:extLst>
              <a:ext uri="{FF2B5EF4-FFF2-40B4-BE49-F238E27FC236}">
                <a16:creationId xmlns:a16="http://schemas.microsoft.com/office/drawing/2014/main" id="{4CE47424-D60D-17A3-EBF5-3005AD9343FB}"/>
              </a:ext>
            </a:extLst>
          </p:cNvPr>
          <p:cNvSpPr txBox="1">
            <a:spLocks noGrp="1"/>
          </p:cNvSpPr>
          <p:nvPr>
            <p:ph type="subTitle" idx="1"/>
          </p:nvPr>
        </p:nvSpPr>
        <p:spPr>
          <a:xfrm>
            <a:off x="4572000" y="974469"/>
            <a:ext cx="4293846" cy="3057216"/>
          </a:xfrm>
          <a:prstGeom prst="rect">
            <a:avLst/>
          </a:prstGeom>
        </p:spPr>
        <p:txBody>
          <a:bodyPr spcFirstLastPara="1" wrap="square" lIns="91425" tIns="91425" rIns="91425" bIns="91425" anchor="t" anchorCtr="0">
            <a:noAutofit/>
          </a:bodyPr>
          <a:lstStyle/>
          <a:p>
            <a:pPr marL="274320" lvl="0" indent="-213359" algn="l" rtl="0">
              <a:spcBef>
                <a:spcPts val="1000"/>
              </a:spcBef>
              <a:spcAft>
                <a:spcPts val="0"/>
              </a:spcAft>
              <a:buSzPts val="1200"/>
              <a:buChar char="●"/>
            </a:pPr>
            <a:r>
              <a:rPr lang="en-US" sz="1400" b="1" dirty="0"/>
              <a:t>Popularity on streaming platforms: </a:t>
            </a:r>
            <a:r>
              <a:rPr lang="en-US" sz="1400" dirty="0"/>
              <a:t>The chart compares the total streams on Spotify and the total views on YouTube for the top artists. This can provide valuable information about the popularity of the artists on both streaming platforms. If an artist has a high number of streams on Spotify and low number of views on YouTube, it may indicate that their content is more popular on Spotify compared to YouTube, and vice versa. This can influence the marketing and promotion strategies of these artists on each platform</a:t>
            </a:r>
          </a:p>
        </p:txBody>
      </p:sp>
      <p:pic>
        <p:nvPicPr>
          <p:cNvPr id="3" name="Imagem 2">
            <a:extLst>
              <a:ext uri="{FF2B5EF4-FFF2-40B4-BE49-F238E27FC236}">
                <a16:creationId xmlns:a16="http://schemas.microsoft.com/office/drawing/2014/main" id="{FBC19847-C789-EAED-7396-32722DFBE9B1}"/>
              </a:ext>
            </a:extLst>
          </p:cNvPr>
          <p:cNvPicPr>
            <a:picLocks noChangeAspect="1"/>
          </p:cNvPicPr>
          <p:nvPr/>
        </p:nvPicPr>
        <p:blipFill>
          <a:blip r:embed="rId3"/>
          <a:stretch>
            <a:fillRect/>
          </a:stretch>
        </p:blipFill>
        <p:spPr>
          <a:xfrm>
            <a:off x="-1" y="974469"/>
            <a:ext cx="4465209" cy="4169031"/>
          </a:xfrm>
          <a:prstGeom prst="rect">
            <a:avLst/>
          </a:prstGeom>
        </p:spPr>
      </p:pic>
    </p:spTree>
    <p:extLst>
      <p:ext uri="{BB962C8B-B14F-4D97-AF65-F5344CB8AC3E}">
        <p14:creationId xmlns:p14="http://schemas.microsoft.com/office/powerpoint/2010/main" val="96084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1"/>
          <p:cNvSpPr txBox="1">
            <a:spLocks noGrp="1"/>
          </p:cNvSpPr>
          <p:nvPr>
            <p:ph type="title"/>
          </p:nvPr>
        </p:nvSpPr>
        <p:spPr>
          <a:xfrm>
            <a:off x="820723" y="-100117"/>
            <a:ext cx="7502554" cy="11346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6BE0AE"/>
                </a:solidFill>
              </a:rPr>
              <a:t>Comparison of Streams (Spotify) and Views (YouTube) of the 3 Most Popular Artists on Spotify</a:t>
            </a:r>
            <a:endParaRPr sz="2400" dirty="0">
              <a:solidFill>
                <a:srgbClr val="6BE0AE"/>
              </a:solidFill>
            </a:endParaRPr>
          </a:p>
        </p:txBody>
      </p:sp>
      <p:pic>
        <p:nvPicPr>
          <p:cNvPr id="8" name="Imagem 7">
            <a:extLst>
              <a:ext uri="{FF2B5EF4-FFF2-40B4-BE49-F238E27FC236}">
                <a16:creationId xmlns:a16="http://schemas.microsoft.com/office/drawing/2014/main" id="{14561737-BAD0-BFB8-58B5-BADB29371445}"/>
              </a:ext>
            </a:extLst>
          </p:cNvPr>
          <p:cNvPicPr>
            <a:picLocks noChangeAspect="1"/>
          </p:cNvPicPr>
          <p:nvPr/>
        </p:nvPicPr>
        <p:blipFill>
          <a:blip r:embed="rId3"/>
          <a:stretch>
            <a:fillRect/>
          </a:stretch>
        </p:blipFill>
        <p:spPr>
          <a:xfrm>
            <a:off x="1074586" y="1034540"/>
            <a:ext cx="6827965" cy="4108960"/>
          </a:xfrm>
          <a:prstGeom prst="rect">
            <a:avLst/>
          </a:prstGeom>
        </p:spPr>
      </p:pic>
    </p:spTree>
    <p:extLst>
      <p:ext uri="{BB962C8B-B14F-4D97-AF65-F5344CB8AC3E}">
        <p14:creationId xmlns:p14="http://schemas.microsoft.com/office/powerpoint/2010/main" val="387446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1"/>
          <p:cNvSpPr txBox="1">
            <a:spLocks noGrp="1"/>
          </p:cNvSpPr>
          <p:nvPr>
            <p:ph type="title"/>
          </p:nvPr>
        </p:nvSpPr>
        <p:spPr>
          <a:xfrm>
            <a:off x="737291" y="146837"/>
            <a:ext cx="7502554" cy="587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6BE0AE"/>
                </a:solidFill>
              </a:rPr>
              <a:t>Energy vs. Popularity </a:t>
            </a:r>
            <a:endParaRPr sz="2400" dirty="0">
              <a:solidFill>
                <a:srgbClr val="6BE0AE"/>
              </a:solidFill>
            </a:endParaRPr>
          </a:p>
        </p:txBody>
      </p:sp>
      <p:pic>
        <p:nvPicPr>
          <p:cNvPr id="3" name="Imagem 2">
            <a:extLst>
              <a:ext uri="{FF2B5EF4-FFF2-40B4-BE49-F238E27FC236}">
                <a16:creationId xmlns:a16="http://schemas.microsoft.com/office/drawing/2014/main" id="{00895157-08A8-5209-2DBA-AF0EA158B757}"/>
              </a:ext>
            </a:extLst>
          </p:cNvPr>
          <p:cNvPicPr>
            <a:picLocks noChangeAspect="1"/>
          </p:cNvPicPr>
          <p:nvPr/>
        </p:nvPicPr>
        <p:blipFill>
          <a:blip r:embed="rId3"/>
          <a:stretch>
            <a:fillRect/>
          </a:stretch>
        </p:blipFill>
        <p:spPr>
          <a:xfrm>
            <a:off x="1" y="734188"/>
            <a:ext cx="4985816" cy="4409311"/>
          </a:xfrm>
          <a:prstGeom prst="rect">
            <a:avLst/>
          </a:prstGeom>
        </p:spPr>
      </p:pic>
      <p:sp>
        <p:nvSpPr>
          <p:cNvPr id="4" name="Google Shape;287;p31">
            <a:extLst>
              <a:ext uri="{FF2B5EF4-FFF2-40B4-BE49-F238E27FC236}">
                <a16:creationId xmlns:a16="http://schemas.microsoft.com/office/drawing/2014/main" id="{5C258EBC-60B5-5BA4-1BB1-90FBD63DCD9E}"/>
              </a:ext>
            </a:extLst>
          </p:cNvPr>
          <p:cNvSpPr txBox="1">
            <a:spLocks noGrp="1"/>
          </p:cNvSpPr>
          <p:nvPr>
            <p:ph type="subTitle" idx="1"/>
          </p:nvPr>
        </p:nvSpPr>
        <p:spPr>
          <a:xfrm>
            <a:off x="5059235" y="927746"/>
            <a:ext cx="3667845" cy="3637579"/>
          </a:xfrm>
          <a:prstGeom prst="rect">
            <a:avLst/>
          </a:prstGeom>
        </p:spPr>
        <p:txBody>
          <a:bodyPr spcFirstLastPara="1" wrap="square" lIns="91425" tIns="91425" rIns="91425" bIns="91425" anchor="t" anchorCtr="0">
            <a:noAutofit/>
          </a:bodyPr>
          <a:lstStyle/>
          <a:p>
            <a:pPr marL="274320" lvl="0" indent="-213359" algn="l" rtl="0">
              <a:spcBef>
                <a:spcPts val="1000"/>
              </a:spcBef>
              <a:spcAft>
                <a:spcPts val="0"/>
              </a:spcAft>
              <a:buSzPts val="1200"/>
              <a:buChar char="●"/>
            </a:pPr>
            <a:r>
              <a:rPr lang="en-US" sz="1400" b="1" dirty="0"/>
              <a:t>Popularity vs Energy: </a:t>
            </a:r>
            <a:r>
              <a:rPr lang="en-US" sz="1400" dirty="0"/>
              <a:t>Using the scatter plot, it is possible to visualize whether there is any relationship or pattern between the energy of the songs and their popularity on the Spotify and YouTube platforms. For example, one can observe if more energetic songs tend to have a higher popularity in terms of streams on Spotify or views on YouTube. The blue color is used to represent the dots on the graph that correspond to the songs on Spotify.</a:t>
            </a:r>
          </a:p>
        </p:txBody>
      </p:sp>
    </p:spTree>
    <p:extLst>
      <p:ext uri="{BB962C8B-B14F-4D97-AF65-F5344CB8AC3E}">
        <p14:creationId xmlns:p14="http://schemas.microsoft.com/office/powerpoint/2010/main" val="307186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1"/>
          <p:cNvSpPr txBox="1">
            <a:spLocks noGrp="1"/>
          </p:cNvSpPr>
          <p:nvPr>
            <p:ph type="title"/>
          </p:nvPr>
        </p:nvSpPr>
        <p:spPr>
          <a:xfrm>
            <a:off x="737291" y="146837"/>
            <a:ext cx="7502554" cy="5873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6BE0AE"/>
                </a:solidFill>
              </a:rPr>
              <a:t>Comparison of Streams and Views per Album</a:t>
            </a:r>
            <a:endParaRPr sz="2400" dirty="0">
              <a:solidFill>
                <a:srgbClr val="6BE0AE"/>
              </a:solidFill>
            </a:endParaRPr>
          </a:p>
        </p:txBody>
      </p:sp>
      <p:sp>
        <p:nvSpPr>
          <p:cNvPr id="4" name="Google Shape;287;p31">
            <a:extLst>
              <a:ext uri="{FF2B5EF4-FFF2-40B4-BE49-F238E27FC236}">
                <a16:creationId xmlns:a16="http://schemas.microsoft.com/office/drawing/2014/main" id="{5C258EBC-60B5-5BA4-1BB1-90FBD63DCD9E}"/>
              </a:ext>
            </a:extLst>
          </p:cNvPr>
          <p:cNvSpPr txBox="1">
            <a:spLocks noGrp="1"/>
          </p:cNvSpPr>
          <p:nvPr>
            <p:ph type="subTitle" idx="1"/>
          </p:nvPr>
        </p:nvSpPr>
        <p:spPr>
          <a:xfrm>
            <a:off x="5052560" y="1043299"/>
            <a:ext cx="3667845" cy="3056902"/>
          </a:xfrm>
          <a:prstGeom prst="rect">
            <a:avLst/>
          </a:prstGeom>
        </p:spPr>
        <p:txBody>
          <a:bodyPr spcFirstLastPara="1" wrap="square" lIns="91425" tIns="91425" rIns="91425" bIns="91425" anchor="t" anchorCtr="0">
            <a:noAutofit/>
          </a:bodyPr>
          <a:lstStyle/>
          <a:p>
            <a:pPr marL="274320" lvl="0" indent="-213359" algn="l" rtl="0">
              <a:spcBef>
                <a:spcPts val="1000"/>
              </a:spcBef>
              <a:spcAft>
                <a:spcPts val="0"/>
              </a:spcAft>
              <a:buSzPts val="1200"/>
              <a:buChar char="●"/>
            </a:pPr>
            <a:r>
              <a:rPr lang="en-US" sz="1400" b="1" dirty="0"/>
              <a:t>Album popularity: </a:t>
            </a:r>
            <a:r>
              <a:rPr lang="en-US" sz="1400" dirty="0"/>
              <a:t>Using the horizontal bar chart, you can identify the 5 most popular albums based on total streams. This can provide valuable information about which albums are getting the most traction on streaming (Spotify) and video sharing (YouTube) platforms. This information can be used to drive marketing and promotion strategies, as well as for decision making related to the production of music content.</a:t>
            </a:r>
          </a:p>
        </p:txBody>
      </p:sp>
      <p:pic>
        <p:nvPicPr>
          <p:cNvPr id="5" name="Imagem 4">
            <a:extLst>
              <a:ext uri="{FF2B5EF4-FFF2-40B4-BE49-F238E27FC236}">
                <a16:creationId xmlns:a16="http://schemas.microsoft.com/office/drawing/2014/main" id="{B9B7D636-F12B-5910-6660-1CF3F11A4D1E}"/>
              </a:ext>
            </a:extLst>
          </p:cNvPr>
          <p:cNvPicPr>
            <a:picLocks noChangeAspect="1"/>
          </p:cNvPicPr>
          <p:nvPr/>
        </p:nvPicPr>
        <p:blipFill>
          <a:blip r:embed="rId3"/>
          <a:stretch>
            <a:fillRect/>
          </a:stretch>
        </p:blipFill>
        <p:spPr>
          <a:xfrm>
            <a:off x="86766" y="785539"/>
            <a:ext cx="4832306" cy="4211124"/>
          </a:xfrm>
          <a:prstGeom prst="rect">
            <a:avLst/>
          </a:prstGeom>
        </p:spPr>
      </p:pic>
    </p:spTree>
    <p:extLst>
      <p:ext uri="{BB962C8B-B14F-4D97-AF65-F5344CB8AC3E}">
        <p14:creationId xmlns:p14="http://schemas.microsoft.com/office/powerpoint/2010/main" val="308808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grpSp>
        <p:nvGrpSpPr>
          <p:cNvPr id="610" name="Google Shape;610;p47"/>
          <p:cNvGrpSpPr/>
          <p:nvPr/>
        </p:nvGrpSpPr>
        <p:grpSpPr>
          <a:xfrm>
            <a:off x="3013436" y="-439005"/>
            <a:ext cx="2201300" cy="2197450"/>
            <a:chOff x="-652989" y="-369230"/>
            <a:chExt cx="2201300" cy="2197450"/>
          </a:xfrm>
        </p:grpSpPr>
        <p:sp>
          <p:nvSpPr>
            <p:cNvPr id="611" name="Google Shape;611;p47"/>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7"/>
          <p:cNvSpPr txBox="1">
            <a:spLocks noGrp="1"/>
          </p:cNvSpPr>
          <p:nvPr>
            <p:ph type="title"/>
          </p:nvPr>
        </p:nvSpPr>
        <p:spPr>
          <a:xfrm>
            <a:off x="726873" y="2939693"/>
            <a:ext cx="4124906"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616" name="Google Shape;616;p47"/>
          <p:cNvGrpSpPr/>
          <p:nvPr/>
        </p:nvGrpSpPr>
        <p:grpSpPr>
          <a:xfrm rot="-5400000">
            <a:off x="5638961" y="756720"/>
            <a:ext cx="2201300" cy="2197450"/>
            <a:chOff x="-652989" y="-369230"/>
            <a:chExt cx="2201300" cy="2197450"/>
          </a:xfrm>
        </p:grpSpPr>
        <p:sp>
          <p:nvSpPr>
            <p:cNvPr id="617" name="Google Shape;617;p47"/>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7"/>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47"/>
          <p:cNvGrpSpPr/>
          <p:nvPr/>
        </p:nvGrpSpPr>
        <p:grpSpPr>
          <a:xfrm>
            <a:off x="6418486" y="1926520"/>
            <a:ext cx="2201300" cy="2197450"/>
            <a:chOff x="-652989" y="-369230"/>
            <a:chExt cx="2201300" cy="2197450"/>
          </a:xfrm>
        </p:grpSpPr>
        <p:sp>
          <p:nvSpPr>
            <p:cNvPr id="620" name="Google Shape;620;p47"/>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7"/>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47"/>
          <p:cNvGrpSpPr/>
          <p:nvPr/>
        </p:nvGrpSpPr>
        <p:grpSpPr>
          <a:xfrm>
            <a:off x="6329011" y="-45230"/>
            <a:ext cx="2201300" cy="2197450"/>
            <a:chOff x="-652989" y="-369230"/>
            <a:chExt cx="2201300" cy="2197450"/>
          </a:xfrm>
        </p:grpSpPr>
        <p:sp>
          <p:nvSpPr>
            <p:cNvPr id="623" name="Google Shape;623;p47"/>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47"/>
          <p:cNvGrpSpPr/>
          <p:nvPr/>
        </p:nvGrpSpPr>
        <p:grpSpPr>
          <a:xfrm rot="-5400000">
            <a:off x="5931461" y="3432245"/>
            <a:ext cx="2201300" cy="2197450"/>
            <a:chOff x="-652989" y="-369230"/>
            <a:chExt cx="2201300" cy="2197450"/>
          </a:xfrm>
        </p:grpSpPr>
        <p:sp>
          <p:nvSpPr>
            <p:cNvPr id="626" name="Google Shape;626;p47"/>
            <p:cNvSpPr/>
            <p:nvPr/>
          </p:nvSpPr>
          <p:spPr>
            <a:xfrm rot="2700000">
              <a:off x="-522461" y="30422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rot="2700000">
              <a:off x="-747661" y="525578"/>
              <a:ext cx="2165444" cy="629184"/>
            </a:xfrm>
            <a:prstGeom prst="roundRect">
              <a:avLst>
                <a:gd name="adj" fmla="val 50000"/>
              </a:avLst>
            </a:prstGeom>
            <a:gradFill>
              <a:gsLst>
                <a:gs pos="0">
                  <a:srgbClr val="6BE0AE">
                    <a:alpha val="65490"/>
                  </a:srgbClr>
                </a:gs>
                <a:gs pos="42000">
                  <a:srgbClr val="6BE0AE">
                    <a:alpha val="14901"/>
                  </a:srgbClr>
                </a:gs>
                <a:gs pos="64000">
                  <a:srgbClr val="6BE0AE">
                    <a:alpha val="14901"/>
                  </a:srgbClr>
                </a:gs>
                <a:gs pos="100000">
                  <a:srgbClr val="6BE0AE">
                    <a:alpha val="6549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tângulo 3">
            <a:extLst>
              <a:ext uri="{FF2B5EF4-FFF2-40B4-BE49-F238E27FC236}">
                <a16:creationId xmlns:a16="http://schemas.microsoft.com/office/drawing/2014/main" id="{583E7916-9F31-2D9D-D959-7B9CE21D402B}"/>
              </a:ext>
            </a:extLst>
          </p:cNvPr>
          <p:cNvSpPr/>
          <p:nvPr/>
        </p:nvSpPr>
        <p:spPr>
          <a:xfrm>
            <a:off x="713225" y="3902621"/>
            <a:ext cx="4124906" cy="41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n>
                <a:solidFill>
                  <a:schemeClr val="tx1"/>
                </a:solidFill>
              </a:ln>
            </a:endParaRPr>
          </a:p>
        </p:txBody>
      </p:sp>
    </p:spTree>
  </p:cSld>
  <p:clrMapOvr>
    <a:masterClrMapping/>
  </p:clrMapOvr>
</p:sld>
</file>

<file path=ppt/theme/theme1.xml><?xml version="1.0" encoding="utf-8"?>
<a:theme xmlns:a="http://schemas.openxmlformats.org/drawingml/2006/main" name="Electronic Music DJ Portfolio by Slidesgo">
  <a:themeElements>
    <a:clrScheme name="Simple Light">
      <a:dk1>
        <a:srgbClr val="FFFFFF"/>
      </a:dk1>
      <a:lt1>
        <a:srgbClr val="000000"/>
      </a:lt1>
      <a:dk2>
        <a:srgbClr val="6BE0AE"/>
      </a:dk2>
      <a:lt2>
        <a:srgbClr val="B1B1B1"/>
      </a:lt2>
      <a:accent1>
        <a:srgbClr val="51887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531</Words>
  <Application>Microsoft Office PowerPoint</Application>
  <PresentationFormat>Apresentação na tela (16:9)</PresentationFormat>
  <Paragraphs>17</Paragraphs>
  <Slides>8</Slides>
  <Notes>8</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8</vt:i4>
      </vt:variant>
    </vt:vector>
  </HeadingPairs>
  <TitlesOfParts>
    <vt:vector size="18" baseType="lpstr">
      <vt:lpstr>Anaheim</vt:lpstr>
      <vt:lpstr>Arial</vt:lpstr>
      <vt:lpstr>Kanit</vt:lpstr>
      <vt:lpstr>Open Sans Light</vt:lpstr>
      <vt:lpstr>Kanit Medium</vt:lpstr>
      <vt:lpstr>Nunito Light</vt:lpstr>
      <vt:lpstr>Kanit SemiBold</vt:lpstr>
      <vt:lpstr>Open Sans</vt:lpstr>
      <vt:lpstr>Bebas Neue</vt:lpstr>
      <vt:lpstr>Electronic Music DJ Portfolio by Slidesgo</vt:lpstr>
      <vt:lpstr>Data Analysis    SPOTIFY        X   YOUTUBE</vt:lpstr>
      <vt:lpstr>INTRODUCTION</vt:lpstr>
      <vt:lpstr>Total Streams on Spotify vs Total YouTube Views</vt:lpstr>
      <vt:lpstr>Comparison of Spotify Streams and  YouTube Views of Top Artists</vt:lpstr>
      <vt:lpstr>Comparison of Streams (Spotify) and Views (YouTube) of the 3 Most Popular Artists on Spotify</vt:lpstr>
      <vt:lpstr>Energy vs. Popularity </vt:lpstr>
      <vt:lpstr>Comparison of Streams and Views per Album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SPOTIFY        X   YOUTUBE</dc:title>
  <dc:creator>Guilherme Henrique</dc:creator>
  <cp:lastModifiedBy>Guilherme Henrique</cp:lastModifiedBy>
  <cp:revision>1</cp:revision>
  <dcterms:modified xsi:type="dcterms:W3CDTF">2023-04-24T13:52:59Z</dcterms:modified>
</cp:coreProperties>
</file>