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5A47-39B7-D15D-4709-33E6FD0C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C623-42B6-4758-B8DC-ECC0D378A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1FB6-415A-DA29-D140-1BF7ADC9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5EC5-3B88-6A11-3951-D4456D7B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1824-18EB-B058-0345-F9463D2C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39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7F1D-783F-0B97-23BA-C3FBFC6D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1B749-DB49-968E-02D8-0DDCBD73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5804-C38F-6AF3-745F-983A8EA6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705E-D198-AE19-2D01-E344DD1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FF9F-B093-E27F-CFE8-1A5F426F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4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06E4B-6316-310E-90D6-CE6A614BD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5A8D0-1956-044D-4218-214BC70E7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42FB-3648-D0D8-C558-663947AB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B28E-E564-1AA4-C82D-12B2A326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9B2C-B2D8-D3F6-93AD-D5D4774E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54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940B-01D2-91E4-DCFE-03CBF962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06DE-65E0-A067-7883-26569FE5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9F76-87F4-AE1F-A36A-649378C1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53E8-8BB1-13FC-0A86-8AFDEE82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9EA8-4136-0ED4-6A92-95CA0C5B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1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8B68-ABB2-1BD9-E320-FEE88C22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3F75-6660-5F59-BDF3-976BEDB4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35B7-8587-9D7D-D114-56D0210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2F3E-E480-C044-18DE-8D7186CB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64B3-27C0-3B95-F9B0-952EA890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4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1F4-0039-45F0-386C-A2BDA4B1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10EA-4993-AD56-3A50-46D92132C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98A77-A934-0307-24D4-141B9A26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C9AFE-4583-297D-D564-C99BCC67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F3750-2428-F354-C220-605ADDC1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50FB-25ED-F48C-343D-A4B0480D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64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EEF1-8532-F679-0492-411F5534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2F13-7656-B3AF-DDEE-D6E83E1A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4C71-908B-F0D4-D72A-A10F7EC3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CD2CF-9552-632F-E18C-162744621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CEA4F-74CF-61E5-4011-9B3B536CA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54BBD-B82C-2FF8-EAE3-2C53976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70929-E726-9363-C638-FF9519C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5CC98-4586-A4D1-3DAA-8C769005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30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DBF3-CCAB-413A-ADC4-F41A497B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FEF2F-F227-0F77-F82F-7AEC5B9D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9E391-5ACB-6DB6-4CE8-3D254FE0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3D7C-B94D-604A-FE5F-E59A53BC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726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BA2EE-8F42-E6F2-686A-B8698C27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1E09B-FADF-4E17-C253-C4D5004F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2D4F-A2E6-4469-C6E4-B0E3973C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67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71A5-4CC3-0895-B927-612FBA35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FBB-9409-7DDC-981E-8BD382CA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15B1D-7472-35F6-BA18-3CC1499B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3793-43D3-50B6-5686-F88B489D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A1EE-27C0-C6DA-139F-C7A9C257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607BC-126F-D4FF-4450-F728937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31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0C3-2B96-3C0D-ADDE-845595AA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E9C8E-6482-E82C-95F0-48B54ED62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2E12-0F20-D9E7-DED0-C5CFEC0F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AA362-C45C-D78C-19EE-4F3E80D5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C9A0-A92B-AEAB-D6FD-0FCEC2E8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497A9-3820-B676-3659-FF0628C8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F0675-2458-D725-DB45-3E614D0C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C0A7-CA74-F765-D634-DAE44E396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1C90-20EC-3AB2-118E-6325D4939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26BE-0D25-413A-BE72-131940481CF7}" type="datetimeFigureOut">
              <a:rPr lang="en-IL" smtClean="0"/>
              <a:t>11/06/2022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3152-4167-95E1-A02F-3129E057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AAB3-B4C1-8029-3F39-71A3CA4CE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D94A-76E4-462D-8255-3C2C9AE1A2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0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uru99.com/load-testing-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functional-tes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957B83-046A-9C07-97FE-E1E8122E8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873672"/>
              </p:ext>
            </p:extLst>
          </p:nvPr>
        </p:nvGraphicFramePr>
        <p:xfrm>
          <a:off x="1430248" y="4196207"/>
          <a:ext cx="8021320" cy="2296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0660">
                  <a:extLst>
                    <a:ext uri="{9D8B030D-6E8A-4147-A177-3AD203B41FA5}">
                      <a16:colId xmlns:a16="http://schemas.microsoft.com/office/drawing/2014/main" val="4190785616"/>
                    </a:ext>
                  </a:extLst>
                </a:gridCol>
                <a:gridCol w="4010660">
                  <a:extLst>
                    <a:ext uri="{9D8B030D-6E8A-4147-A177-3AD203B41FA5}">
                      <a16:colId xmlns:a16="http://schemas.microsoft.com/office/drawing/2014/main" val="3009941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>
                          <a:effectLst/>
                        </a:rPr>
                        <a:t>Load Testing</a:t>
                      </a:r>
                      <a:endParaRPr lang="en-I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>
                          <a:effectLst/>
                        </a:rPr>
                        <a:t>Stress Testing</a:t>
                      </a:r>
                      <a:endParaRPr lang="en-I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891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>
                          <a:effectLst/>
                          <a:hlinkClick r:id="rId2"/>
                        </a:rPr>
                        <a:t>Load Testing</a:t>
                      </a:r>
                      <a:r>
                        <a:rPr lang="en-IL" sz="2000">
                          <a:effectLst/>
                        </a:rPr>
                        <a:t> is to test the system behavior under normal workload conditions, and it is just testing or simulating with the actual workload</a:t>
                      </a:r>
                      <a:endParaRPr lang="en-I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dirty="0">
                          <a:effectLst/>
                        </a:rPr>
                        <a:t>Stress testing is to test the system </a:t>
                      </a:r>
                      <a:r>
                        <a:rPr lang="en-IL" sz="2000" dirty="0" err="1">
                          <a:effectLst/>
                        </a:rPr>
                        <a:t>behavior</a:t>
                      </a:r>
                      <a:r>
                        <a:rPr lang="en-IL" sz="2000" dirty="0">
                          <a:effectLst/>
                        </a:rPr>
                        <a:t> under extreme conditions and is carried out till the system failure.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527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dirty="0">
                          <a:effectLst/>
                        </a:rPr>
                        <a:t>Load testing does not break the system</a:t>
                      </a:r>
                      <a:endParaRPr lang="en-I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381875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BB790CC-018D-59DA-D871-A01DCB94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023" y="1058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9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Testing Vs Stress Testing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6" descr="Load testing vs Stress testing image">
            <a:extLst>
              <a:ext uri="{FF2B5EF4-FFF2-40B4-BE49-F238E27FC236}">
                <a16:creationId xmlns:a16="http://schemas.microsoft.com/office/drawing/2014/main" id="{A7368781-88C7-BABF-D9B9-13E4BE0E8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787" y="1690688"/>
            <a:ext cx="30670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hlinkClick r:id="rId2"/>
            <a:extLst>
              <a:ext uri="{FF2B5EF4-FFF2-40B4-BE49-F238E27FC236}">
                <a16:creationId xmlns:a16="http://schemas.microsoft.com/office/drawing/2014/main" id="{184F84A8-6A7D-F0F5-083D-E97E9C9E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617061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9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1D32D-FD99-D388-82F8-00CC2D6B641F}"/>
              </a:ext>
            </a:extLst>
          </p:cNvPr>
          <p:cNvSpPr txBox="1"/>
          <p:nvPr/>
        </p:nvSpPr>
        <p:spPr>
          <a:xfrm>
            <a:off x="5598994" y="23018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וכיצד ניתן להשתמש בו בכדי לשפר את המערכת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A9FF1-1E6E-3E01-EF15-C04CE26F6C0C}"/>
              </a:ext>
            </a:extLst>
          </p:cNvPr>
          <p:cNvSpPr txBox="1"/>
          <p:nvPr/>
        </p:nvSpPr>
        <p:spPr>
          <a:xfrm>
            <a:off x="946245" y="916616"/>
            <a:ext cx="106409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 of Load Testing: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Loading testing identifies the following problems before moving the application to market or Production: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Response time for each transaction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Performance of System components under various 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Performance of Database components under different 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Network delay between the client and the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Software design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Server configuration issues like a Web server, application server, database server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Hardware limitation issues like CPU maximization, memory limitations, network bottleneck,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CBAFF-55DA-710E-9EEB-41FA8F4EEC10}"/>
              </a:ext>
            </a:extLst>
          </p:cNvPr>
          <p:cNvSpPr txBox="1"/>
          <p:nvPr/>
        </p:nvSpPr>
        <p:spPr>
          <a:xfrm>
            <a:off x="946245" y="4590520"/>
            <a:ext cx="9617122" cy="1070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L" sz="1800" b="1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of the issues that can be exposed during stress testing include:</a:t>
            </a:r>
            <a:endParaRPr lang="en-US" sz="1800" b="1" dirty="0">
              <a:solidFill>
                <a:srgbClr val="1D1D1D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2250"/>
              </a:spcAft>
            </a:pPr>
            <a:r>
              <a:rPr lang="en-IL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you’ve completed a round of stress testing, </a:t>
            </a:r>
            <a:r>
              <a:rPr lang="en-IL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analyze</a:t>
            </a:r>
            <a:r>
              <a:rPr lang="en-IL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post-crash report to understand whether your application failed gracefully, as expected—or not.</a:t>
            </a: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2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480F-307F-AE6C-FF86-1C59833D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424" y="45720"/>
            <a:ext cx="6894576" cy="1463040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he-IL" sz="2200" dirty="0"/>
              <a:t>הסבר/ י מדוע בדיקות יחידה ובדיקות קבלה אינן מכסות מקרים אלו</a:t>
            </a:r>
            <a:endParaRPr lang="en-IL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0B4BB6-DB7D-9418-540E-204E3B39F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21774"/>
              </p:ext>
            </p:extLst>
          </p:nvPr>
        </p:nvGraphicFramePr>
        <p:xfrm>
          <a:off x="866061" y="2411902"/>
          <a:ext cx="10459877" cy="304003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49497">
                  <a:extLst>
                    <a:ext uri="{9D8B030D-6E8A-4147-A177-3AD203B41FA5}">
                      <a16:colId xmlns:a16="http://schemas.microsoft.com/office/drawing/2014/main" val="1488833327"/>
                    </a:ext>
                  </a:extLst>
                </a:gridCol>
                <a:gridCol w="3549497">
                  <a:extLst>
                    <a:ext uri="{9D8B030D-6E8A-4147-A177-3AD203B41FA5}">
                      <a16:colId xmlns:a16="http://schemas.microsoft.com/office/drawing/2014/main" val="3886494227"/>
                    </a:ext>
                  </a:extLst>
                </a:gridCol>
                <a:gridCol w="3360883">
                  <a:extLst>
                    <a:ext uri="{9D8B030D-6E8A-4147-A177-3AD203B41FA5}">
                      <a16:colId xmlns:a16="http://schemas.microsoft.com/office/drawing/2014/main" val="2182134944"/>
                    </a:ext>
                  </a:extLst>
                </a:gridCol>
              </a:tblGrid>
              <a:tr h="312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IL" sz="18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Functional </a:t>
                      </a:r>
                      <a:r>
                        <a:rPr lang="en-US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L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esting</a:t>
                      </a:r>
                      <a:endParaRPr lang="en-IL" sz="18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Load</a:t>
                      </a:r>
                      <a:r>
                        <a:rPr lang="en-US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 &amp; Stress</a:t>
                      </a:r>
                      <a:r>
                        <a:rPr lang="en-IL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IL" sz="1800" b="0" cap="none" spc="60" dirty="0">
                          <a:solidFill>
                            <a:schemeClr val="bg1"/>
                          </a:solidFill>
                          <a:effectLst/>
                        </a:rPr>
                        <a:t>esting</a:t>
                      </a:r>
                      <a:endParaRPr lang="en-IL" sz="18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546584"/>
                  </a:ext>
                </a:extLst>
              </a:tr>
              <a:tr h="84967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Predictability 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Results of functional tests are easily predictable as we have proper steps and preconditions defined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cap="none" spc="0" dirty="0">
                          <a:solidFill>
                            <a:schemeClr val="tx1"/>
                          </a:solidFill>
                          <a:effectLst/>
                        </a:rPr>
                        <a:t>Results of load tests are unpredictable</a:t>
                      </a:r>
                      <a:endParaRPr lang="en-IL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784856"/>
                  </a:ext>
                </a:extLst>
              </a:tr>
              <a:tr h="3712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Changeability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Results of functional tests vary slightly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Load test results vary drastically</a:t>
                      </a:r>
                      <a:endParaRPr lang="en-IL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75181"/>
                  </a:ext>
                </a:extLst>
              </a:tr>
              <a:tr h="6104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Frequency of executing</a:t>
                      </a:r>
                      <a:r>
                        <a:rPr lang="en-IL" sz="1600" b="1" u="sng" cap="none" spc="0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 Functional Testing</a:t>
                      </a:r>
                      <a:r>
                        <a:rPr lang="en-IL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 will be high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cap="none" spc="0">
                          <a:solidFill>
                            <a:schemeClr val="tx1"/>
                          </a:solidFill>
                          <a:effectLst/>
                        </a:rPr>
                        <a:t>A frequency of executing load testing will be low</a:t>
                      </a:r>
                      <a:endParaRPr lang="en-IL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149984"/>
                  </a:ext>
                </a:extLst>
              </a:tr>
              <a:tr h="6104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Results of functional tests are dependent on the test data</a:t>
                      </a:r>
                      <a:endParaRPr lang="en-IL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Load testing depends on the number of users.</a:t>
                      </a:r>
                      <a:endParaRPr lang="en-IL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560" marR="13560" marT="130173" marB="135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51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96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6C38-2C25-A756-D08D-69DA85D0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81" y="460849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בחר/ י כלי המאפשר הגדרה והרצה של בדיקות קיבול ועומס של המערכת. ○ 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הדגם/ י עבודה עם הכלי. ○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 הסבר/ י כיצד ניתן להשתמש בכלי זה בכדי ללמוד את צווארי הבקבוק במערכת )מגבלות על משאבים שונים והגורמים להם(.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8006-70D7-ED52-386B-EA76D2473F16}"/>
              </a:ext>
            </a:extLst>
          </p:cNvPr>
          <p:cNvSpPr txBox="1"/>
          <p:nvPr/>
        </p:nvSpPr>
        <p:spPr>
          <a:xfrm>
            <a:off x="3046863" y="3096583"/>
            <a:ext cx="6093724" cy="67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L" sz="1800" b="1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Still confused? This is a helpful video about JMeter, an open source performance testing tool:</a:t>
            </a: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6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591B-B499-DF45-EEBC-3BEF2036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82" y="365314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תאר/ י אוסף של תרחישי בדיקה למערכת המסחר המשמשים לצורך בדיקת קיבול ועומס.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714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360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Source Sans Pro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duby tafriat</dc:creator>
  <cp:lastModifiedBy>duby tafriat</cp:lastModifiedBy>
  <cp:revision>2</cp:revision>
  <dcterms:created xsi:type="dcterms:W3CDTF">2022-06-11T18:43:12Z</dcterms:created>
  <dcterms:modified xsi:type="dcterms:W3CDTF">2022-06-12T12:55:13Z</dcterms:modified>
</cp:coreProperties>
</file>