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Raleway"/>
      <p:regular r:id="rId71"/>
      <p:bold r:id="rId72"/>
      <p:italic r:id="rId73"/>
      <p:boldItalic r:id="rId74"/>
    </p:embeddedFont>
    <p:embeddedFont>
      <p:font typeface="Roboto Mono Medium"/>
      <p:regular r:id="rId75"/>
      <p:bold r:id="rId76"/>
      <p:italic r:id="rId77"/>
      <p:boldItalic r:id="rId78"/>
    </p:embeddedFont>
    <p:embeddedFont>
      <p:font typeface="Lato"/>
      <p:regular r:id="rId79"/>
      <p:bold r:id="rId80"/>
      <p:italic r:id="rId81"/>
      <p:boldItalic r:id="rId82"/>
    </p:embeddedFont>
    <p:embeddedFont>
      <p:font typeface="Roboto Mon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Mono-bold.fntdata"/><Relationship Id="rId83" Type="http://schemas.openxmlformats.org/officeDocument/2006/relationships/font" Target="fonts/RobotoMono-regular.fntdata"/><Relationship Id="rId42" Type="http://schemas.openxmlformats.org/officeDocument/2006/relationships/slide" Target="slides/slide37.xml"/><Relationship Id="rId86" Type="http://schemas.openxmlformats.org/officeDocument/2006/relationships/font" Target="fonts/RobotoMono-boldItalic.fntdata"/><Relationship Id="rId41" Type="http://schemas.openxmlformats.org/officeDocument/2006/relationships/slide" Target="slides/slide36.xml"/><Relationship Id="rId85" Type="http://schemas.openxmlformats.org/officeDocument/2006/relationships/font" Target="fonts/RobotoMon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fntdata"/><Relationship Id="rId82" Type="http://schemas.openxmlformats.org/officeDocument/2006/relationships/font" Target="fonts/Lato-boldItalic.fntdata"/><Relationship Id="rId81"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italic.fntdata"/><Relationship Id="rId72" Type="http://schemas.openxmlformats.org/officeDocument/2006/relationships/font" Target="fonts/Raleway-bold.fntdata"/><Relationship Id="rId31" Type="http://schemas.openxmlformats.org/officeDocument/2006/relationships/slide" Target="slides/slide26.xml"/><Relationship Id="rId75" Type="http://schemas.openxmlformats.org/officeDocument/2006/relationships/font" Target="fonts/RobotoMonoMedium-regular.fntdata"/><Relationship Id="rId30" Type="http://schemas.openxmlformats.org/officeDocument/2006/relationships/slide" Target="slides/slide25.xml"/><Relationship Id="rId74" Type="http://schemas.openxmlformats.org/officeDocument/2006/relationships/font" Target="fonts/Raleway-boldItalic.fntdata"/><Relationship Id="rId33" Type="http://schemas.openxmlformats.org/officeDocument/2006/relationships/slide" Target="slides/slide28.xml"/><Relationship Id="rId77" Type="http://schemas.openxmlformats.org/officeDocument/2006/relationships/font" Target="fonts/RobotoMonoMedium-italic.fntdata"/><Relationship Id="rId32" Type="http://schemas.openxmlformats.org/officeDocument/2006/relationships/slide" Target="slides/slide27.xml"/><Relationship Id="rId76" Type="http://schemas.openxmlformats.org/officeDocument/2006/relationships/font" Target="fonts/RobotoMonoMedium-bold.fntdata"/><Relationship Id="rId35" Type="http://schemas.openxmlformats.org/officeDocument/2006/relationships/slide" Target="slides/slide30.xml"/><Relationship Id="rId79" Type="http://schemas.openxmlformats.org/officeDocument/2006/relationships/font" Target="fonts/Lato-regular.fntdata"/><Relationship Id="rId34" Type="http://schemas.openxmlformats.org/officeDocument/2006/relationships/slide" Target="slides/slide29.xml"/><Relationship Id="rId78" Type="http://schemas.openxmlformats.org/officeDocument/2006/relationships/font" Target="fonts/RobotoMonoMedium-boldItalic.fntdata"/><Relationship Id="rId71" Type="http://schemas.openxmlformats.org/officeDocument/2006/relationships/font" Target="fonts/Raleway-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Hi, today, we are going to present our version of the Snake Coding Challenge. We are going to show you how we made the game, as well as discuss about the game and some related computer science concepts.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Because our code will eventually become long, we will be redirecting you to a website that contains the code for our snippets. This is the link to draw the graph.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 are going to make the snake and allow it to move. To do this, we need to create something called a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class is essentially a separate file that creates an object and is used in your main file. They act as a blueprint for similar objects that can be altered. We can use cars as an example of a class. Although every car performs similar functions, they all have different variables, for example, their size or their maximum speed.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I’ve created a simple program to help explain and demonstrate how a class functions. </a:t>
            </a:r>
            <a:r>
              <a:rPr lang="en"/>
              <a:t>A class acts as a blueprint </a:t>
            </a:r>
            <a:r>
              <a:rPr lang="en"/>
              <a:t>from </a:t>
            </a:r>
            <a:r>
              <a:rPr lang="en"/>
              <a:t>which individual objects, in this case, our cars, are created. Inside a class, we can create attributes to differentiate our cars, and we can also create functions that run the cars’ tasks.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In your main file, you can define the attributes for each car and run these functions. Using the car example, we can, for example, set the maximum speed for one car and for another car.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example program I made, with the code that sets the car attributes above. On the right, I’ve created a basic grid that shows you the coordinates of every 100 pixels both vertically and horizontally. If you compare the image with the code, you can see that attributes I set for the cars correspond with what is being drawn. Notice how they are similar, in which both “cars” are rectangles and have the same fill colour, but they have different coordinates, sizes and maximum speeds set. This is essentially what a class is: a file that creates similar objects that can be altered. If you wanted to see this example in depth, I’ve uploaded this onto our repository.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Now, to start making the snake move, we are going to create a class for it. To create a class in Processing, click the downwards-facing arrow right next to the sketch name near the top, then click New Tab. We’re going to call it SnakeCharacter.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have the problem of drawing the snake. We want to be able to draw the snake within the grid’s squares, as well as when we move and grow the snake. Because the size of our grid is 20 pixels wide and tall, we therefore want the point to always be a multiple of 20. So, for example, we want the snake to spawn right in the middle of our 30 by 30 grid. This means that the center of the grid is at (15, 15). However...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if we simply code the coordinates of (15, 15), you will notice that the snake spawns at the upper left corner as the coordinates are exactly 15 pixels from this entire 600-pixel canvas.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by multiplying the coordinates by 20, it ensures that the snake will always be drawn within the squares.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start, we’re going to talk a bit about the history of Snake. Most think of Snake as a game itself. However, Snake is actually a common name used for this game concept. The Snake we all know today really originated from a 1976 arcade game called Blockade, which was widely adapted and cloned by other companies for numerous platforms. For example, the first known PC version was Worm, released in 1978 for the TRS-80. Snake eventually grew massively in popularity after it was preloaded on Nokia mobile phones, and it is being constantly adapted even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Now, inside of the class, we’re going to first define the coordinates of the snake. Notice that we’re multiplying the coordinates by 20 here. We’re going to make a function called create. In here, we will draw the snake, which is a simple rectangle. Because it’s a snake, we’re also going to add a fill of green, but this can of course be any colour you desire.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inside of the class, we’re going to first define the coordinates of the snake. Notice that we’re multiplying the coordinates by 20 here. We’re going to make a function called create. In here, we will draw the snake, which is a simple rectangle. Because it’s a snake, we’re also going to add a fill of green, but this can of course be any colour you desire.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Perfect. Now that we have the snake there, we want it to be moving across the screen. We will start by setting the snake’s direction. We will need two new integers that we will xSpeed and ySpeed. This will be under a new method called direction. In this method, we’ll have to pass in 2 variables, an x integer and a y integer. Then, we’ll have to set them equal to each other. By default, we want the square to move to the right, so we’ll set xSpeed to be 1 by default. If you’d like, you can change this to make it go down, up, or to the right.</a:t>
            </a:r>
            <a:endParaRPr/>
          </a:p>
          <a:p>
            <a:pPr indent="0" lvl="0" marL="0" rtl="0">
              <a:spcBef>
                <a:spcPts val="0"/>
              </a:spcBef>
              <a:spcAft>
                <a:spcPts val="0"/>
              </a:spcAft>
              <a:buNone/>
            </a:pPr>
            <a:r>
              <a:t/>
            </a:r>
            <a:endParaRPr/>
          </a:p>
          <a:p>
            <a:pPr indent="0" lvl="0" marL="0" rtl="0">
              <a:spcBef>
                <a:spcPts val="0"/>
              </a:spcBef>
              <a:spcAft>
                <a:spcPts val="0"/>
              </a:spcAft>
              <a:buClr>
                <a:srgbClr val="000000"/>
              </a:buClr>
              <a:buSzPts val="1100"/>
              <a:buFont typeface="Arial"/>
              <a:buNone/>
            </a:pPr>
            <a:r>
              <a:rPr lang="en"/>
              <a:t>Now, this won’t actually do anything yet because we haven’t told the snake rectangle to move, rather, we just told it which way to move.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to solve this, we will make a new method called move. This takes the xSpeed we just set and multiplies it by 20 so that the snake always moves to the next square of the grid.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we will call the method from our main file, and if we run the program, you should see that the snake moves.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want to be able to control the snake with our arrows. Anyone have any ideas on how to do that? Yeah, make a keyPressed function. Inside there, you want to change the xSpeed and ySpeed variables that we set, because those define the snake’s directions. So, for example, if you press the up arrow, you want to set the new direction to 0, -1. This subtracts 1 from the y-value, making the snake move up.  The rest of the code look something like this.</a:t>
            </a:r>
            <a:endParaRPr/>
          </a:p>
          <a:p>
            <a:pPr indent="0" lvl="0" marL="0" rtl="0">
              <a:spcBef>
                <a:spcPts val="0"/>
              </a:spcBef>
              <a:spcAft>
                <a:spcPts val="0"/>
              </a:spcAft>
              <a:buNone/>
            </a:pPr>
            <a:r>
              <a:t/>
            </a:r>
            <a:endParaRPr/>
          </a:p>
          <a:p>
            <a:pPr indent="0" lvl="0" marL="0" rtl="0">
              <a:spcBef>
                <a:spcPts val="0"/>
              </a:spcBef>
              <a:spcAft>
                <a:spcPts val="0"/>
              </a:spcAft>
              <a:buClr>
                <a:srgbClr val="000000"/>
              </a:buClr>
              <a:buSzPts val="1100"/>
              <a:buFont typeface="Arial"/>
              <a:buNone/>
            </a:pPr>
            <a:r>
              <a:rPr lang="en"/>
              <a:t>Run the program, and you can now make the snake move around!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Finally, we’re going to make a new class called Fruit. In this class, we will have a method that draws a fruit, which is a black square, at a random location.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our version of Snake that we coded in Processing. Today, we will be walking you through the steps to recreate the game.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Once again, we will call the method from our main file, and the fruit should appear when you run the program.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the link to the code that we have just discussed.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that we have that out of the way, we are going to move on and focus on making the snake grow.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order to make the snake grow, we need to understand a new concept. We need to know what an ArrayList is. An ArrayList is sort of like an array, as it is in the name. The second part of the word, list, is probably new to most of you. An ArrayList is like an array, except you can run different commands on it, such as .get, .size, .remove and .add.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 our game, we have to make a new class called Point.  We will give it an x value, a y value and 2 constructors. One constructor will be empty, and the other one will take in an x and y value. Note that when adding to an ArrayList, you don’t have to specify the index.</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we’re going to have to modify our create function that we made before. We will be adding a special for loop, that just loops over the whole array list.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we have to initialize the snake’s point. To do that, we have to first declare the ArrayList. Then, we write a constructor, and all that is inside of it, is a new starting point. So, whenever you create the snake, it’ll add a point at (15, 15), which is really just the centre of the screen.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for the hardest part of the code, the move functionnnnn! :/ To start, just remove everything you have inside the move function as of right now. (CLICK) Boom, clear slate.</a:t>
            </a:r>
            <a:endParaRPr/>
          </a:p>
          <a:p>
            <a:pPr indent="0" lvl="0" marL="0">
              <a:spcBef>
                <a:spcPts val="0"/>
              </a:spcBef>
              <a:spcAft>
                <a:spcPts val="0"/>
              </a:spcAft>
              <a:buNone/>
            </a:pPr>
            <a:r>
              <a:t/>
            </a:r>
            <a:endParaRPr/>
          </a:p>
          <a:p>
            <a:pPr indent="0" lvl="0" marL="0" rtl="0">
              <a:spcBef>
                <a:spcPts val="0"/>
              </a:spcBef>
              <a:spcAft>
                <a:spcPts val="0"/>
              </a:spcAft>
              <a:buNone/>
            </a:pPr>
            <a:r>
              <a:rPr lang="en"/>
              <a:t>Now, we are going to find the head of the snake. Does anyone know what function we will use to call it? Anyone? Remember there are get, remove, add, size.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So, we are going to get the head. Once you have the head, set it to a new xHead and yhead. Then, change the speed based off of what direction you are going in. Now, whenever you move...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have to make it so that the tail of the snake goes to the top of the snake and becomes the new head.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to start coding the game, this, of course, begins with opening Processing.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 are going to add a remove function. If we don’t have this, then the snake will keep on going on forever. So, if there is a collision, which is a new function that we will get into in a second. So, once we got that, we are going to have to add to the arrayList, then, return whether the collision was there for later purposes.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we want a collision, when? Anyone? What is the purpose of the game? To grow right? So, when we touch a fruit, we want a boolean called isFruitTouched to be set to true. So when the snakeHead point is equal to that of the fruit, it will return true. Otherwise, it will return false. Boom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 are going to create a declare an instance for fruit so that it can continue to regenerate. We are also going to create a method called setFruit. What this does is that it simply sets the new fruit as a temporary object in which we assign a random coordinate. We set this as a temporary object because we don’t want the fruit to regenerate at the same spot.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Finally, we are going to call these methods in our main .pde file. First, we generate a fruit when the program starts. Then, we set the boolean isCollision to snake.move(). We then have an if statement that regenerates the fruit if the snake touches an existing fruit when it moves.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Finally, with the essentials down, we’re going to add a few more functions to truly complete the game.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Snake, you can’t move in the opposite direction that you’re facing as you would otherwise eat yourself and lose. So, to program this, we first have to determine which way the user is facing. We create four booleans and set them each time the user changes direction. Then, with if statements, you can prevent the user from moving in the opposite direction.</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Snake, you can’t move in the opposite direction that you’re facing as you would otherwise eat yourself and lose. So, to program this, we first have to determine which way the user is facing. We create four booleans and set them each time the user changes direction. Then, with if statements, you can prevent the user from moving in the opposite direction.</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display the score, we simply make a text statement that displays the size of the point. Because this essential outputs the length of the snake, we subtract 1 because we want to output how many fruit was eaten instead.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We’re going to begin by drawing a graph on the screen. Although this isn’t necessary, it really helps with identifying where the coordinates are while we code, and we can always remove it afterwards.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you want to make a boolean that checks whether the border of the canvas was touched, that is, 0 or 30.</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also want to make a boolean that checks whether the snake head touches any point of the snake.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that we detect every way to lose, we want to be able to check the state of the game from within our main .pde file, as all the previous booleans were within our SnakeCharacter class. In this code, we’re creating a boolean and returning whether any object was touched or not.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are going to add a Game Over function that displays if you hit an object. However, we only want it to display if the game is actually over. With the boolean we just made, we can use it to check whether the user lost or not, and then run the gameOver function accordingly.</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function runs when the isGameOver boolean is set to true. W</a:t>
            </a:r>
            <a:r>
              <a:rPr lang="en"/>
              <a:t>e simply tell the user that they lost, and if they want to restart the game, they can press ENTER or RETURN. We experienced a bug in which if the user loses twice, the game would automatically reset when the gameOver function ran. We solved this by setting the keyCode to something else so that it wouldn’t continuously press Enter in the background.</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Finally, when the user decides to play again after a Game Over, we want to reset the state of the game. This includes the length of the snake, and the direction and coordinate that they start in. We simple just reset the variables and instances in this function.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Computer science research can be connected to Snake through machine learning and artificial intelligence. An example of this is in this GIF, in which a computer learned how to and played a perfect game of Snake. It can also be used to add new features to the game. For example, the fruit could move away from the snake based off of its moving algorithms. Seeing as this is a more basic usage for AI, as well as the fact that it is a game, it is more likely that students would find this more interesting compared to, for example, a technology company.</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n"/>
              <a:t>Snake could spur on more learning of computer science, especially for students or children who are interested in developing a game of their own. As well, with the flexibility and creative nature of code, anyone can modify the functions, which could lead to more learning.</a:t>
            </a:r>
            <a:endParaRPr/>
          </a:p>
          <a:p>
            <a:pPr indent="0" lvl="0" marL="0" rtl="0">
              <a:spcBef>
                <a:spcPts val="0"/>
              </a:spcBef>
              <a:spcAft>
                <a:spcPts val="0"/>
              </a:spcAft>
              <a:buClr>
                <a:schemeClr val="dk2"/>
              </a:buClr>
              <a:buSzPts val="1100"/>
              <a:buFont typeface="Arial"/>
              <a:buNone/>
            </a:pPr>
            <a:r>
              <a:t/>
            </a:r>
            <a:endParaRPr/>
          </a:p>
          <a:p>
            <a:pPr indent="0" lvl="0" marL="0" rtl="0">
              <a:spcBef>
                <a:spcPts val="0"/>
              </a:spcBef>
              <a:spcAft>
                <a:spcPts val="0"/>
              </a:spcAft>
              <a:buNone/>
            </a:pPr>
            <a:r>
              <a:rPr lang="en"/>
              <a:t>In this presentation, we learned about two new computer science concepts, including Classes and ArrayLists, which could be useful for more advanced programming in the future, such as in the ICS4U course or in the workfield.</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Before we conclude, we want to share with you all creative ways to change our code. We have three examples which we will show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any guesses on how we are going to accomplish this?… Right (or wrong), we are going to be using a for loop. Now, we need to define the spacing of each square, so with a canvas size of 600 by 600 pixels, we will draw a 30 by 30 grid, with the internal squares being 20 pixels wide.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Jared’s example, he changed the colour of his snake, increased the canvas size, and displayed two fruits at once.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Michael’s example, he changed the colour scheme, made the fruit into a circle, and reversed the controls.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Finally, in Vinay’s example, he changed the colour of his snake.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We would also encourage you all to share your Coding Challenges with us in our GitHub repo...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 maybe even tweet it to Shiffman, who might retweet you!</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Thank you all for listening.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we start off here with our standard setup and draw functions. We’re going to create a new integer called widthOfSquare, and we’re going to set it to 20. In setup(), our canvas size is 600 by 600 pixels. In draw(), we want to continuously draw a white background, and we want to run a function that we will create next called drawGrid().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drawGrid(), we have a for loop that runs 30 times. Notice that this is the same number as how the size of our grid we said earlier. We’re going to draw two lines each time the loop runs, one that goes from the top to the bottom, and another one that goes from the left to the right. Each time the loop runs, the coordinate where the line draws increases each time. This gives us our final product of a grid.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our version of Snake that we coded in Processing. Today, we will be walking you through the steps to recreate the game.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astebin.com/VFb1gc5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pastebin.com/PKDptgXz"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8.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pastebin.com/GnvqD4aZ"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pastebin.com/MdwKNyc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15.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16.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17.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github.com/Vinaymeldrum/Snake-Ga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Snake Coding Challenge</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By Vinay, Michael, and Jared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128" name="Shape 128"/>
        <p:cNvGrpSpPr/>
        <p:nvPr/>
      </p:nvGrpSpPr>
      <p:grpSpPr>
        <a:xfrm>
          <a:off x="0" y="0"/>
          <a:ext cx="0" cy="0"/>
          <a:chOff x="0" y="0"/>
          <a:chExt cx="0" cy="0"/>
        </a:xfrm>
      </p:grpSpPr>
      <p:sp>
        <p:nvSpPr>
          <p:cNvPr id="129" name="Shape 129"/>
          <p:cNvSpPr txBox="1"/>
          <p:nvPr/>
        </p:nvSpPr>
        <p:spPr>
          <a:xfrm>
            <a:off x="2346750" y="2309850"/>
            <a:ext cx="4450500" cy="52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uFill>
                  <a:noFill/>
                </a:uFill>
                <a:hlinkClick r:id="rId3"/>
              </a:rPr>
              <a:t>https://pastebin.com/VFb1gc5a</a:t>
            </a:r>
            <a:endParaRPr sz="2400"/>
          </a:p>
        </p:txBody>
      </p:sp>
      <p:sp>
        <p:nvSpPr>
          <p:cNvPr id="130" name="Shape 130"/>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Snippet 1 Code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Shape 135"/>
          <p:cNvSpPr/>
          <p:nvPr/>
        </p:nvSpPr>
        <p:spPr>
          <a:xfrm>
            <a:off x="4905800" y="4419300"/>
            <a:ext cx="749100" cy="144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Snippet 2</a:t>
            </a:r>
            <a:endParaRPr/>
          </a:p>
        </p:txBody>
      </p:sp>
      <p:pic>
        <p:nvPicPr>
          <p:cNvPr id="137" name="Shape 137"/>
          <p:cNvPicPr preferRelativeResize="0"/>
          <p:nvPr/>
        </p:nvPicPr>
        <p:blipFill rotWithShape="1">
          <a:blip r:embed="rId3">
            <a:alphaModFix/>
          </a:blip>
          <a:srcRect b="0" l="0" r="0" t="0"/>
          <a:stretch/>
        </p:blipFill>
        <p:spPr>
          <a:xfrm>
            <a:off x="5068025" y="724200"/>
            <a:ext cx="3547776" cy="3695101"/>
          </a:xfrm>
          <a:prstGeom prst="rect">
            <a:avLst/>
          </a:prstGeom>
          <a:noFill/>
          <a:ln>
            <a:noFill/>
          </a:ln>
        </p:spPr>
      </p:pic>
      <p:sp>
        <p:nvSpPr>
          <p:cNvPr id="138" name="Shape 138"/>
          <p:cNvSpPr txBox="1"/>
          <p:nvPr>
            <p:ph type="title"/>
          </p:nvPr>
        </p:nvSpPr>
        <p:spPr>
          <a:xfrm>
            <a:off x="265500" y="2571750"/>
            <a:ext cx="4045200" cy="54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Moving the Snake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432465" y="1963900"/>
            <a:ext cx="2857500" cy="2276475"/>
          </a:xfrm>
          <a:prstGeom prst="rect">
            <a:avLst/>
          </a:prstGeom>
          <a:noFill/>
          <a:ln>
            <a:noFill/>
          </a:ln>
        </p:spPr>
      </p:pic>
      <p:sp>
        <p:nvSpPr>
          <p:cNvPr id="144" name="Shape 144"/>
          <p:cNvSpPr txBox="1"/>
          <p:nvPr/>
        </p:nvSpPr>
        <p:spPr>
          <a:xfrm>
            <a:off x="3469900" y="1963900"/>
            <a:ext cx="5395800" cy="2524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Files created separately from your main file</a:t>
            </a:r>
            <a:endParaRPr sz="1800"/>
          </a:p>
          <a:p>
            <a:pPr indent="-342900" lvl="0" marL="457200" rtl="0">
              <a:spcBef>
                <a:spcPts val="0"/>
              </a:spcBef>
              <a:spcAft>
                <a:spcPts val="0"/>
              </a:spcAft>
              <a:buSzPts val="1800"/>
              <a:buChar char="-"/>
            </a:pPr>
            <a:r>
              <a:rPr lang="en" sz="1800"/>
              <a:t>Creates objects (an instance of the class) that are used in your program</a:t>
            </a:r>
            <a:endParaRPr sz="1800"/>
          </a:p>
          <a:p>
            <a:pPr indent="-342900" lvl="0" marL="457200" rtl="0">
              <a:spcBef>
                <a:spcPts val="0"/>
              </a:spcBef>
              <a:spcAft>
                <a:spcPts val="0"/>
              </a:spcAft>
              <a:buSzPts val="1800"/>
              <a:buChar char="-"/>
            </a:pPr>
            <a:r>
              <a:rPr lang="en" sz="1800"/>
              <a:t>Acts as a blueprint for similar objects that can be altered</a:t>
            </a:r>
            <a:endParaRPr sz="1800"/>
          </a:p>
          <a:p>
            <a:pPr indent="-342900" lvl="1" marL="914400">
              <a:spcBef>
                <a:spcPts val="0"/>
              </a:spcBef>
              <a:spcAft>
                <a:spcPts val="0"/>
              </a:spcAft>
              <a:buSzPts val="1800"/>
              <a:buChar char="-"/>
            </a:pPr>
            <a:r>
              <a:rPr lang="en" sz="1800"/>
              <a:t>e.g., cars perform similar </a:t>
            </a:r>
            <a:r>
              <a:rPr i="1" lang="en" sz="1800"/>
              <a:t>functions</a:t>
            </a:r>
            <a:r>
              <a:rPr lang="en" sz="1800"/>
              <a:t>, but can differ in size, maximum speed, etc (variables).</a:t>
            </a:r>
            <a:endParaRPr sz="1800"/>
          </a:p>
        </p:txBody>
      </p:sp>
      <p:sp>
        <p:nvSpPr>
          <p:cNvPr id="145" name="Shape 14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Classes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13733" l="0" r="16929" t="0"/>
          <a:stretch/>
        </p:blipFill>
        <p:spPr>
          <a:xfrm>
            <a:off x="0" y="0"/>
            <a:ext cx="9144000" cy="5143505"/>
          </a:xfrm>
          <a:prstGeom prst="rect">
            <a:avLst/>
          </a:prstGeom>
          <a:noFill/>
          <a:ln>
            <a:noFill/>
          </a:ln>
        </p:spPr>
      </p:pic>
      <p:sp>
        <p:nvSpPr>
          <p:cNvPr id="151" name="Shape 151"/>
          <p:cNvSpPr/>
          <p:nvPr/>
        </p:nvSpPr>
        <p:spPr>
          <a:xfrm>
            <a:off x="389025" y="886071"/>
            <a:ext cx="6008100" cy="82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389025" y="3739875"/>
            <a:ext cx="5107500" cy="1230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19536" l="0" r="22522" t="0"/>
          <a:stretch/>
        </p:blipFill>
        <p:spPr>
          <a:xfrm>
            <a:off x="0" y="0"/>
            <a:ext cx="9144000" cy="5143499"/>
          </a:xfrm>
          <a:prstGeom prst="rect">
            <a:avLst/>
          </a:prstGeom>
          <a:noFill/>
          <a:ln>
            <a:noFill/>
          </a:ln>
        </p:spPr>
      </p:pic>
      <p:sp>
        <p:nvSpPr>
          <p:cNvPr id="158" name="Shape 158"/>
          <p:cNvSpPr/>
          <p:nvPr/>
        </p:nvSpPr>
        <p:spPr>
          <a:xfrm>
            <a:off x="410625" y="2442075"/>
            <a:ext cx="8500500" cy="64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228799" y="619963"/>
            <a:ext cx="4343192" cy="4523549"/>
          </a:xfrm>
          <a:prstGeom prst="rect">
            <a:avLst/>
          </a:prstGeom>
          <a:noFill/>
          <a:ln>
            <a:noFill/>
          </a:ln>
        </p:spPr>
      </p:pic>
      <p:pic>
        <p:nvPicPr>
          <p:cNvPr id="164" name="Shape 164"/>
          <p:cNvPicPr preferRelativeResize="0"/>
          <p:nvPr/>
        </p:nvPicPr>
        <p:blipFill rotWithShape="1">
          <a:blip r:embed="rId4">
            <a:alphaModFix/>
          </a:blip>
          <a:srcRect b="51842" l="3731" r="22522" t="38439"/>
          <a:stretch/>
        </p:blipFill>
        <p:spPr>
          <a:xfrm>
            <a:off x="228800" y="0"/>
            <a:ext cx="8686402" cy="619949"/>
          </a:xfrm>
          <a:prstGeom prst="rect">
            <a:avLst/>
          </a:prstGeom>
          <a:noFill/>
          <a:ln>
            <a:noFill/>
          </a:ln>
        </p:spPr>
      </p:pic>
      <p:pic>
        <p:nvPicPr>
          <p:cNvPr id="165" name="Shape 165"/>
          <p:cNvPicPr preferRelativeResize="0"/>
          <p:nvPr/>
        </p:nvPicPr>
        <p:blipFill>
          <a:blip r:embed="rId5">
            <a:alphaModFix/>
          </a:blip>
          <a:stretch>
            <a:fillRect/>
          </a:stretch>
        </p:blipFill>
        <p:spPr>
          <a:xfrm>
            <a:off x="4572000" y="619949"/>
            <a:ext cx="4343200" cy="45235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69" name="Shape 169"/>
        <p:cNvGrpSpPr/>
        <p:nvPr/>
      </p:nvGrpSpPr>
      <p:grpSpPr>
        <a:xfrm>
          <a:off x="0" y="0"/>
          <a:ext cx="0" cy="0"/>
          <a:chOff x="0" y="0"/>
          <a:chExt cx="0" cy="0"/>
        </a:xfrm>
      </p:grpSpPr>
      <p:pic>
        <p:nvPicPr>
          <p:cNvPr id="170" name="Shape 170"/>
          <p:cNvPicPr preferRelativeResize="0"/>
          <p:nvPr/>
        </p:nvPicPr>
        <p:blipFill>
          <a:blip r:embed="rId3">
            <a:alphaModFix/>
          </a:blip>
          <a:stretch>
            <a:fillRect/>
          </a:stretch>
        </p:blipFill>
        <p:spPr>
          <a:xfrm>
            <a:off x="0" y="0"/>
            <a:ext cx="9143999" cy="51425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4"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2102802" y="0"/>
            <a:ext cx="4938400" cy="51435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2102800" y="0"/>
            <a:ext cx="4938399" cy="5143500"/>
          </a:xfrm>
          <a:prstGeom prst="rect">
            <a:avLst/>
          </a:prstGeom>
          <a:noFill/>
          <a:ln>
            <a:noFill/>
          </a:ln>
        </p:spPr>
      </p:pic>
      <p:sp>
        <p:nvSpPr>
          <p:cNvPr id="181" name="Shape 181"/>
          <p:cNvSpPr/>
          <p:nvPr/>
        </p:nvSpPr>
        <p:spPr>
          <a:xfrm>
            <a:off x="1990450" y="70450"/>
            <a:ext cx="687000" cy="68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5"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2102802" y="0"/>
            <a:ext cx="4938400"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pic>
        <p:nvPicPr>
          <p:cNvPr id="79" name="Shape 79"/>
          <p:cNvPicPr preferRelativeResize="0"/>
          <p:nvPr/>
        </p:nvPicPr>
        <p:blipFill rotWithShape="1">
          <a:blip r:embed="rId3">
            <a:alphaModFix/>
          </a:blip>
          <a:srcRect b="0" l="11421" r="12993" t="0"/>
          <a:stretch/>
        </p:blipFill>
        <p:spPr>
          <a:xfrm>
            <a:off x="166750" y="1595787"/>
            <a:ext cx="2324050" cy="2306069"/>
          </a:xfrm>
          <a:prstGeom prst="rect">
            <a:avLst/>
          </a:prstGeom>
          <a:noFill/>
          <a:ln>
            <a:noFill/>
          </a:ln>
        </p:spPr>
      </p:pic>
      <p:sp>
        <p:nvSpPr>
          <p:cNvPr id="80" name="Shape 80"/>
          <p:cNvSpPr txBox="1"/>
          <p:nvPr>
            <p:ph idx="1" type="body"/>
          </p:nvPr>
        </p:nvSpPr>
        <p:spPr>
          <a:xfrm>
            <a:off x="2490800" y="1595775"/>
            <a:ext cx="62409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More of a concept</a:t>
            </a:r>
            <a:endParaRPr/>
          </a:p>
          <a:p>
            <a:pPr indent="-342900" lvl="0" marL="457200" rtl="0">
              <a:spcBef>
                <a:spcPts val="0"/>
              </a:spcBef>
              <a:spcAft>
                <a:spcPts val="0"/>
              </a:spcAft>
              <a:buSzPts val="1800"/>
              <a:buChar char="-"/>
            </a:pPr>
            <a:r>
              <a:rPr lang="en"/>
              <a:t>Originated from 1976 arcade game </a:t>
            </a:r>
            <a:r>
              <a:rPr i="1" lang="en"/>
              <a:t>Blockade</a:t>
            </a:r>
            <a:endParaRPr i="1"/>
          </a:p>
          <a:p>
            <a:pPr indent="-342900" lvl="0" marL="457200" rtl="0">
              <a:spcBef>
                <a:spcPts val="0"/>
              </a:spcBef>
              <a:spcAft>
                <a:spcPts val="0"/>
              </a:spcAft>
              <a:buSzPts val="1800"/>
              <a:buChar char="-"/>
            </a:pPr>
            <a:r>
              <a:rPr i="1" lang="en"/>
              <a:t>Blockade</a:t>
            </a:r>
            <a:r>
              <a:rPr lang="en"/>
              <a:t> was adapted and cloned by other companies</a:t>
            </a:r>
            <a:endParaRPr/>
          </a:p>
          <a:p>
            <a:pPr indent="-342900" lvl="0" marL="457200" rtl="0">
              <a:spcBef>
                <a:spcPts val="0"/>
              </a:spcBef>
              <a:spcAft>
                <a:spcPts val="0"/>
              </a:spcAft>
              <a:buSzPts val="1800"/>
              <a:buChar char="-"/>
            </a:pPr>
            <a:r>
              <a:rPr lang="en"/>
              <a:t>First PC version was </a:t>
            </a:r>
            <a:r>
              <a:rPr i="1" lang="en"/>
              <a:t>Worm</a:t>
            </a:r>
            <a:r>
              <a:rPr lang="en"/>
              <a:t> (1978)</a:t>
            </a:r>
            <a:endParaRPr/>
          </a:p>
          <a:p>
            <a:pPr indent="-342900" lvl="0" marL="457200" rtl="0">
              <a:spcBef>
                <a:spcPts val="0"/>
              </a:spcBef>
              <a:spcAft>
                <a:spcPts val="0"/>
              </a:spcAft>
              <a:buSzPts val="1800"/>
              <a:buChar char="-"/>
            </a:pPr>
            <a:r>
              <a:rPr lang="en"/>
              <a:t>Resurgence of interest after inclusions on Nokia phones</a:t>
            </a:r>
            <a:endParaRPr/>
          </a:p>
          <a:p>
            <a:pPr indent="-342900" lvl="0" marL="457200" rtl="0">
              <a:spcBef>
                <a:spcPts val="0"/>
              </a:spcBef>
              <a:spcAft>
                <a:spcPts val="0"/>
              </a:spcAft>
              <a:buSzPts val="1800"/>
              <a:buChar char="-"/>
            </a:pPr>
            <a:r>
              <a:rPr lang="en"/>
              <a:t>Continually adapted up until today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Drawing the Snake</a:t>
            </a:r>
            <a:endParaRPr>
              <a:solidFill>
                <a:srgbClr val="000000"/>
              </a:solidFill>
            </a:endParaRPr>
          </a:p>
        </p:txBody>
      </p:sp>
      <p:sp>
        <p:nvSpPr>
          <p:cNvPr id="192" name="Shape 192"/>
          <p:cNvSpPr txBox="1"/>
          <p:nvPr/>
        </p:nvSpPr>
        <p:spPr>
          <a:xfrm>
            <a:off x="417825" y="1963900"/>
            <a:ext cx="83202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SnakeCharacter() {</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x = 15*20, y = 15*20;</a:t>
            </a:r>
            <a:endParaRPr sz="1800">
              <a:solidFill>
                <a:schemeClr val="dk2"/>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a:t>
            </a:r>
            <a:r>
              <a:rPr lang="en" sz="1800">
                <a:latin typeface="Roboto Mono Medium"/>
                <a:ea typeface="Roboto Mono Medium"/>
                <a:cs typeface="Roboto Mono Medium"/>
                <a:sym typeface="Roboto Mono Medium"/>
              </a:rPr>
              <a:t> create()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fill</a:t>
            </a:r>
            <a:r>
              <a:rPr lang="en" sz="1800">
                <a:latin typeface="Roboto Mono Medium"/>
                <a:ea typeface="Roboto Mono Medium"/>
                <a:cs typeface="Roboto Mono Medium"/>
                <a:sym typeface="Roboto Mono Medium"/>
              </a:rPr>
              <a:t>(199, 234, 70);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rect</a:t>
            </a:r>
            <a:r>
              <a:rPr lang="en" sz="1800">
                <a:latin typeface="Roboto Mono Medium"/>
                <a:ea typeface="Roboto Mono Medium"/>
                <a:cs typeface="Roboto Mono Medium"/>
                <a:sym typeface="Roboto Mono Medium"/>
              </a:rPr>
              <a:t>(x, y, 20, 20);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Drawing the Snake</a:t>
            </a:r>
            <a:endParaRPr>
              <a:solidFill>
                <a:srgbClr val="000000"/>
              </a:solidFill>
            </a:endParaRPr>
          </a:p>
        </p:txBody>
      </p:sp>
      <p:sp>
        <p:nvSpPr>
          <p:cNvPr id="198" name="Shape 198"/>
          <p:cNvSpPr txBox="1"/>
          <p:nvPr/>
        </p:nvSpPr>
        <p:spPr>
          <a:xfrm>
            <a:off x="411900" y="1405550"/>
            <a:ext cx="8320200" cy="231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E5732E"/>
                </a:solidFill>
                <a:latin typeface="Roboto Mono Medium"/>
                <a:ea typeface="Roboto Mono Medium"/>
                <a:cs typeface="Roboto Mono Medium"/>
                <a:sym typeface="Roboto Mono Medium"/>
              </a:rPr>
              <a:t>int </a:t>
            </a:r>
            <a:r>
              <a:rPr lang="en" sz="1600">
                <a:solidFill>
                  <a:schemeClr val="dk2"/>
                </a:solidFill>
                <a:latin typeface="Roboto Mono Medium"/>
                <a:ea typeface="Roboto Mono Medium"/>
                <a:cs typeface="Roboto Mono Medium"/>
                <a:sym typeface="Roboto Mono Medium"/>
              </a:rPr>
              <a:t>widthOfSquare = 20;</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highlight>
                  <a:schemeClr val="accent6"/>
                </a:highlight>
                <a:latin typeface="Roboto Mono Medium"/>
                <a:ea typeface="Roboto Mono Medium"/>
                <a:cs typeface="Roboto Mono Medium"/>
                <a:sym typeface="Roboto Mono Medium"/>
              </a:rPr>
              <a:t>SnakeCharacter snake = </a:t>
            </a:r>
            <a:r>
              <a:rPr lang="en" sz="1600">
                <a:solidFill>
                  <a:srgbClr val="60AF9A"/>
                </a:solidFill>
                <a:highlight>
                  <a:schemeClr val="accent6"/>
                </a:highlight>
                <a:latin typeface="Roboto Mono Medium"/>
                <a:ea typeface="Roboto Mono Medium"/>
                <a:cs typeface="Roboto Mono Medium"/>
                <a:sym typeface="Roboto Mono Medium"/>
              </a:rPr>
              <a:t>new </a:t>
            </a:r>
            <a:r>
              <a:rPr lang="en" sz="1600">
                <a:highlight>
                  <a:schemeClr val="accent6"/>
                </a:highlight>
                <a:latin typeface="Roboto Mono Medium"/>
                <a:ea typeface="Roboto Mono Medium"/>
                <a:cs typeface="Roboto Mono Medium"/>
                <a:sym typeface="Roboto Mono Medium"/>
              </a:rPr>
              <a:t>SnakeCharacter();</a:t>
            </a:r>
            <a:endParaRPr sz="1600">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06699"/>
                </a:solidFill>
                <a:latin typeface="Roboto Mono"/>
                <a:ea typeface="Roboto Mono"/>
                <a:cs typeface="Roboto Mono"/>
                <a:sym typeface="Roboto Mono"/>
              </a:rPr>
              <a:t>setup</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076A9C"/>
                </a:solidFill>
                <a:latin typeface="Roboto Mono Medium"/>
                <a:ea typeface="Roboto Mono Medium"/>
                <a:cs typeface="Roboto Mono Medium"/>
                <a:sym typeface="Roboto Mono Medium"/>
              </a:rPr>
              <a:t>size</a:t>
            </a:r>
            <a:r>
              <a:rPr lang="en" sz="1600">
                <a:solidFill>
                  <a:schemeClr val="dk2"/>
                </a:solidFill>
                <a:latin typeface="Roboto Mono Medium"/>
                <a:ea typeface="Roboto Mono Medium"/>
                <a:cs typeface="Roboto Mono Medium"/>
                <a:sym typeface="Roboto Mono Medium"/>
              </a:rPr>
              <a:t>(600, 600);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highlight>
                  <a:schemeClr val="accent6"/>
                </a:highlight>
                <a:latin typeface="Roboto Mono Medium"/>
                <a:ea typeface="Roboto Mono Medium"/>
                <a:cs typeface="Roboto Mono Medium"/>
                <a:sym typeface="Roboto Mono Medium"/>
              </a:rPr>
              <a:t>	</a:t>
            </a:r>
            <a:r>
              <a:rPr lang="en" sz="1600">
                <a:solidFill>
                  <a:srgbClr val="076A9C"/>
                </a:solidFill>
                <a:highlight>
                  <a:schemeClr val="accent6"/>
                </a:highlight>
                <a:latin typeface="Roboto Mono Medium"/>
                <a:ea typeface="Roboto Mono Medium"/>
                <a:cs typeface="Roboto Mono Medium"/>
                <a:sym typeface="Roboto Mono Medium"/>
              </a:rPr>
              <a:t>frameRate</a:t>
            </a:r>
            <a:r>
              <a:rPr lang="en" sz="1600">
                <a:solidFill>
                  <a:schemeClr val="dk2"/>
                </a:solidFill>
                <a:highlight>
                  <a:schemeClr val="accent6"/>
                </a:highlight>
                <a:latin typeface="Roboto Mono Medium"/>
                <a:ea typeface="Roboto Mono Medium"/>
                <a:cs typeface="Roboto Mono Medium"/>
                <a:sym typeface="Roboto Mono Medium"/>
              </a:rPr>
              <a:t>(10);</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06699"/>
                </a:solidFill>
                <a:latin typeface="Roboto Mono"/>
                <a:ea typeface="Roboto Mono"/>
                <a:cs typeface="Roboto Mono"/>
                <a:sym typeface="Roboto Mono"/>
              </a:rPr>
              <a:t>draw</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457200" lvl="0" marL="0" rtl="0">
              <a:spcBef>
                <a:spcPts val="0"/>
              </a:spcBef>
              <a:spcAft>
                <a:spcPts val="0"/>
              </a:spcAft>
              <a:buNone/>
            </a:pPr>
            <a:r>
              <a:rPr lang="en" sz="1600">
                <a:solidFill>
                  <a:srgbClr val="076A9C"/>
                </a:solidFill>
                <a:latin typeface="Roboto Mono Medium"/>
                <a:ea typeface="Roboto Mono Medium"/>
                <a:cs typeface="Roboto Mono Medium"/>
                <a:sym typeface="Roboto Mono Medium"/>
              </a:rPr>
              <a:t>background</a:t>
            </a:r>
            <a:r>
              <a:rPr lang="en" sz="1600">
                <a:solidFill>
                  <a:schemeClr val="dk2"/>
                </a:solidFill>
                <a:latin typeface="Roboto Mono Medium"/>
                <a:ea typeface="Roboto Mono Medium"/>
                <a:cs typeface="Roboto Mono Medium"/>
                <a:sym typeface="Roboto Mono Medium"/>
              </a:rPr>
              <a:t>(255);</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drawGrid();</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highlight>
                  <a:schemeClr val="accent6"/>
                </a:highlight>
                <a:latin typeface="Roboto Mono Medium"/>
                <a:ea typeface="Roboto Mono Medium"/>
                <a:cs typeface="Roboto Mono Medium"/>
                <a:sym typeface="Roboto Mono Medium"/>
              </a:rPr>
              <a:t>	snake.create();</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2"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2102802" y="0"/>
            <a:ext cx="4938400" cy="51435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7" name="Shape 207"/>
        <p:cNvGrpSpPr/>
        <p:nvPr/>
      </p:nvGrpSpPr>
      <p:grpSpPr>
        <a:xfrm>
          <a:off x="0" y="0"/>
          <a:ext cx="0" cy="0"/>
          <a:chOff x="0" y="0"/>
          <a:chExt cx="0" cy="0"/>
        </a:xfrm>
      </p:grpSpPr>
      <p:sp>
        <p:nvSpPr>
          <p:cNvPr id="208" name="Shape 208"/>
          <p:cNvSpPr txBox="1"/>
          <p:nvPr/>
        </p:nvSpPr>
        <p:spPr>
          <a:xfrm>
            <a:off x="825900" y="2690100"/>
            <a:ext cx="2902500" cy="169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Moving the Snake</a:t>
            </a:r>
            <a:endParaRPr>
              <a:solidFill>
                <a:srgbClr val="000000"/>
              </a:solidFill>
            </a:endParaRPr>
          </a:p>
        </p:txBody>
      </p:sp>
      <p:sp>
        <p:nvSpPr>
          <p:cNvPr id="210" name="Shape 210"/>
          <p:cNvSpPr txBox="1"/>
          <p:nvPr/>
        </p:nvSpPr>
        <p:spPr>
          <a:xfrm>
            <a:off x="417825" y="1963900"/>
            <a:ext cx="83202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SnakeCharacter() {</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a:t>
            </a:r>
            <a:r>
              <a:rPr lang="en" sz="1800">
                <a:solidFill>
                  <a:schemeClr val="dk2"/>
                </a:solidFill>
                <a:latin typeface="Roboto Mono Medium"/>
                <a:ea typeface="Roboto Mono Medium"/>
                <a:cs typeface="Roboto Mono Medium"/>
                <a:sym typeface="Roboto Mono Medium"/>
              </a:rPr>
              <a:t>x </a:t>
            </a:r>
            <a:r>
              <a:rPr lang="en" sz="1800">
                <a:solidFill>
                  <a:schemeClr val="dk2"/>
                </a:solidFill>
                <a:latin typeface="Roboto Mono Medium"/>
                <a:ea typeface="Roboto Mono Medium"/>
                <a:cs typeface="Roboto Mono Medium"/>
                <a:sym typeface="Roboto Mono Medium"/>
              </a:rPr>
              <a:t>= 15*20, y = 15*20</a:t>
            </a:r>
            <a:r>
              <a:rPr lang="en" sz="1800">
                <a:solidFill>
                  <a:schemeClr val="dk2"/>
                </a:solidFill>
                <a:highlight>
                  <a:schemeClr val="accent6"/>
                </a:highlight>
                <a:latin typeface="Roboto Mono Medium"/>
                <a:ea typeface="Roboto Mono Medium"/>
                <a:cs typeface="Roboto Mono Medium"/>
                <a:sym typeface="Roboto Mono Medium"/>
              </a:rPr>
              <a:t>, xSpeed = 1, ySpeed = 0</a:t>
            </a: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highlight>
                  <a:schemeClr val="accent6"/>
                </a:highlight>
                <a:latin typeface="Roboto Mono Medium"/>
                <a:ea typeface="Roboto Mono Medium"/>
                <a:cs typeface="Roboto Mono Medium"/>
                <a:sym typeface="Roboto Mono Medium"/>
              </a:rPr>
              <a:t>void</a:t>
            </a:r>
            <a:r>
              <a:rPr lang="en" sz="1800">
                <a:highlight>
                  <a:schemeClr val="accent6"/>
                </a:highlight>
                <a:latin typeface="Roboto Mono Medium"/>
                <a:ea typeface="Roboto Mono Medium"/>
                <a:cs typeface="Roboto Mono Medium"/>
                <a:sym typeface="Roboto Mono Medium"/>
              </a:rPr>
              <a:t> direction(</a:t>
            </a:r>
            <a:r>
              <a:rPr lang="en" sz="1800">
                <a:solidFill>
                  <a:srgbClr val="E5732E"/>
                </a:solidFill>
                <a:highlight>
                  <a:schemeClr val="accent6"/>
                </a:highlight>
                <a:latin typeface="Roboto Mono Medium"/>
                <a:ea typeface="Roboto Mono Medium"/>
                <a:cs typeface="Roboto Mono Medium"/>
                <a:sym typeface="Roboto Mono Medium"/>
              </a:rPr>
              <a:t>int</a:t>
            </a:r>
            <a:r>
              <a:rPr lang="en" sz="1800">
                <a:solidFill>
                  <a:schemeClr val="dk2"/>
                </a:solidFill>
                <a:highlight>
                  <a:schemeClr val="accent6"/>
                </a:highlight>
                <a:latin typeface="Roboto Mono Medium"/>
                <a:ea typeface="Roboto Mono Medium"/>
                <a:cs typeface="Roboto Mono Medium"/>
                <a:sym typeface="Roboto Mono Medium"/>
              </a:rPr>
              <a:t> x, </a:t>
            </a:r>
            <a:r>
              <a:rPr lang="en" sz="1800">
                <a:solidFill>
                  <a:srgbClr val="E5732E"/>
                </a:solidFill>
                <a:highlight>
                  <a:schemeClr val="accent6"/>
                </a:highlight>
                <a:latin typeface="Roboto Mono Medium"/>
                <a:ea typeface="Roboto Mono Medium"/>
                <a:cs typeface="Roboto Mono Medium"/>
                <a:sym typeface="Roboto Mono Medium"/>
              </a:rPr>
              <a:t>int</a:t>
            </a:r>
            <a:r>
              <a:rPr lang="en" sz="1800">
                <a:solidFill>
                  <a:schemeClr val="dk2"/>
                </a:solidFill>
                <a:highlight>
                  <a:schemeClr val="accent6"/>
                </a:highlight>
                <a:latin typeface="Roboto Mono Medium"/>
                <a:ea typeface="Roboto Mono Medium"/>
                <a:cs typeface="Roboto Mono Medium"/>
                <a:sym typeface="Roboto Mono Medium"/>
              </a:rPr>
              <a:t> y</a:t>
            </a:r>
            <a:r>
              <a:rPr lang="en" sz="1800">
                <a:highlight>
                  <a:schemeClr val="accent6"/>
                </a:highlight>
                <a:latin typeface="Roboto Mono Medium"/>
                <a:ea typeface="Roboto Mono Medium"/>
                <a:cs typeface="Roboto Mono Medium"/>
                <a:sym typeface="Roboto Mono Medium"/>
              </a:rPr>
              <a:t>) {</a:t>
            </a:r>
            <a:endParaRPr sz="1800">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chemeClr val="dk2"/>
                </a:solidFill>
                <a:highlight>
                  <a:schemeClr val="accent6"/>
                </a:highlight>
                <a:latin typeface="Roboto Mono Medium"/>
                <a:ea typeface="Roboto Mono Medium"/>
                <a:cs typeface="Roboto Mono Medium"/>
                <a:sym typeface="Roboto Mono Medium"/>
              </a:rPr>
              <a:t>xSpeed = x;</a:t>
            </a:r>
            <a:endParaRPr sz="1800">
              <a:solidFill>
                <a:schemeClr val="dk2"/>
              </a:solidFill>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chemeClr val="accent6"/>
                </a:highlight>
                <a:latin typeface="Roboto Mono Medium"/>
                <a:ea typeface="Roboto Mono Medium"/>
                <a:cs typeface="Roboto Mono Medium"/>
                <a:sym typeface="Roboto Mono Medium"/>
              </a:rPr>
              <a:t>ySpeed = y;</a:t>
            </a:r>
            <a:endParaRPr sz="1800">
              <a:solidFill>
                <a:schemeClr val="dk2"/>
              </a:solidFill>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highlight>
                  <a:schemeClr val="accent6"/>
                </a:highlight>
                <a:latin typeface="Roboto Mono Medium"/>
                <a:ea typeface="Roboto Mono Medium"/>
                <a:cs typeface="Roboto Mono Medium"/>
                <a:sym typeface="Roboto Mono Medium"/>
              </a:rPr>
              <a:t>}</a:t>
            </a:r>
            <a:endParaRPr sz="1800">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14" name="Shape 214"/>
        <p:cNvGrpSpPr/>
        <p:nvPr/>
      </p:nvGrpSpPr>
      <p:grpSpPr>
        <a:xfrm>
          <a:off x="0" y="0"/>
          <a:ext cx="0" cy="0"/>
          <a:chOff x="0" y="0"/>
          <a:chExt cx="0" cy="0"/>
        </a:xfrm>
      </p:grpSpPr>
      <p:sp>
        <p:nvSpPr>
          <p:cNvPr id="215" name="Shape 215"/>
          <p:cNvSpPr txBox="1"/>
          <p:nvPr/>
        </p:nvSpPr>
        <p:spPr>
          <a:xfrm>
            <a:off x="825900" y="2690100"/>
            <a:ext cx="2902500" cy="169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Moving the Snake</a:t>
            </a:r>
            <a:endParaRPr>
              <a:solidFill>
                <a:srgbClr val="000000"/>
              </a:solidFill>
            </a:endParaRPr>
          </a:p>
        </p:txBody>
      </p:sp>
      <p:sp>
        <p:nvSpPr>
          <p:cNvPr id="217" name="Shape 217"/>
          <p:cNvSpPr txBox="1"/>
          <p:nvPr/>
        </p:nvSpPr>
        <p:spPr>
          <a:xfrm>
            <a:off x="411900" y="1710350"/>
            <a:ext cx="8320200" cy="231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SnakeCharacter()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void</a:t>
            </a:r>
            <a:r>
              <a:rPr lang="en" sz="1600">
                <a:solidFill>
                  <a:schemeClr val="dk2"/>
                </a:solidFill>
                <a:latin typeface="Roboto Mono Medium"/>
                <a:ea typeface="Roboto Mono Medium"/>
                <a:cs typeface="Roboto Mono Medium"/>
                <a:sym typeface="Roboto Mono Medium"/>
              </a:rPr>
              <a:t> direction(</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x, </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y)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xSpeed = x;</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ySpeed = y;</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60AF9A"/>
                </a:solidFill>
                <a:highlight>
                  <a:schemeClr val="accent6"/>
                </a:highlight>
                <a:latin typeface="Roboto Mono Medium"/>
                <a:ea typeface="Roboto Mono Medium"/>
                <a:cs typeface="Roboto Mono Medium"/>
                <a:sym typeface="Roboto Mono Medium"/>
              </a:rPr>
              <a:t>void</a:t>
            </a:r>
            <a:r>
              <a:rPr lang="en" sz="1600">
                <a:solidFill>
                  <a:schemeClr val="dk2"/>
                </a:solidFill>
                <a:highlight>
                  <a:schemeClr val="accent6"/>
                </a:highlight>
                <a:latin typeface="Roboto Mono Medium"/>
                <a:ea typeface="Roboto Mono Medium"/>
                <a:cs typeface="Roboto Mono Medium"/>
                <a:sym typeface="Roboto Mono Medium"/>
              </a:rPr>
              <a:t> move() {</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x += xSpeed * 20;</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y += ySpeed * 20;</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Moving the Snake</a:t>
            </a:r>
            <a:endParaRPr>
              <a:solidFill>
                <a:srgbClr val="000000"/>
              </a:solidFill>
            </a:endParaRPr>
          </a:p>
        </p:txBody>
      </p:sp>
      <p:sp>
        <p:nvSpPr>
          <p:cNvPr id="223" name="Shape 223"/>
          <p:cNvSpPr txBox="1"/>
          <p:nvPr/>
        </p:nvSpPr>
        <p:spPr>
          <a:xfrm>
            <a:off x="411900" y="1710350"/>
            <a:ext cx="8320200" cy="231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60AF9A"/>
                </a:solidFill>
                <a:latin typeface="Roboto Mono Medium"/>
                <a:ea typeface="Roboto Mono Medium"/>
                <a:cs typeface="Roboto Mono Medium"/>
                <a:sym typeface="Roboto Mono Medium"/>
              </a:rPr>
              <a:t>void </a:t>
            </a:r>
            <a:r>
              <a:rPr b="1" lang="en" sz="1800">
                <a:solidFill>
                  <a:srgbClr val="006699"/>
                </a:solidFill>
                <a:latin typeface="Roboto Mono"/>
                <a:ea typeface="Roboto Mono"/>
                <a:cs typeface="Roboto Mono"/>
                <a:sym typeface="Roboto Mono"/>
              </a:rPr>
              <a:t>draw</a:t>
            </a: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background</a:t>
            </a:r>
            <a:r>
              <a:rPr lang="en" sz="1800">
                <a:solidFill>
                  <a:schemeClr val="dk2"/>
                </a:solidFill>
                <a:latin typeface="Roboto Mono Medium"/>
                <a:ea typeface="Roboto Mono Medium"/>
                <a:cs typeface="Roboto Mono Medium"/>
                <a:sym typeface="Roboto Mono Medium"/>
              </a:rPr>
              <a:t>(255);</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drawGrid();</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snake.create();</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chemeClr val="accent6"/>
                </a:highlight>
                <a:latin typeface="Roboto Mono Medium"/>
                <a:ea typeface="Roboto Mono Medium"/>
                <a:cs typeface="Roboto Mono Medium"/>
                <a:sym typeface="Roboto Mono Medium"/>
              </a:rPr>
              <a:t>snake.move();</a:t>
            </a:r>
            <a:endParaRPr sz="18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7" name="Shape 227"/>
        <p:cNvGrpSpPr/>
        <p:nvPr/>
      </p:nvGrpSpPr>
      <p:grpSpPr>
        <a:xfrm>
          <a:off x="0" y="0"/>
          <a:ext cx="0" cy="0"/>
          <a:chOff x="0" y="0"/>
          <a:chExt cx="0" cy="0"/>
        </a:xfrm>
      </p:grpSpPr>
      <p:pic>
        <p:nvPicPr>
          <p:cNvPr id="228" name="Shape 228"/>
          <p:cNvPicPr preferRelativeResize="0"/>
          <p:nvPr/>
        </p:nvPicPr>
        <p:blipFill>
          <a:blip r:embed="rId3">
            <a:alphaModFix/>
          </a:blip>
          <a:stretch>
            <a:fillRect/>
          </a:stretch>
        </p:blipFill>
        <p:spPr>
          <a:xfrm>
            <a:off x="2102800" y="0"/>
            <a:ext cx="493839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Key Pressed</a:t>
            </a:r>
            <a:endParaRPr/>
          </a:p>
        </p:txBody>
      </p:sp>
      <p:sp>
        <p:nvSpPr>
          <p:cNvPr id="234" name="Shape 234"/>
          <p:cNvSpPr txBox="1"/>
          <p:nvPr/>
        </p:nvSpPr>
        <p:spPr>
          <a:xfrm>
            <a:off x="411900" y="2082800"/>
            <a:ext cx="8320200" cy="88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solidFill>
                  <a:schemeClr val="dk2"/>
                </a:solidFill>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UP</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snake.direction(0, -1);</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p:txBody>
      </p:sp>
      <p:sp>
        <p:nvSpPr>
          <p:cNvPr id="235" name="Shape 235"/>
          <p:cNvSpPr txBox="1"/>
          <p:nvPr/>
        </p:nvSpPr>
        <p:spPr>
          <a:xfrm>
            <a:off x="411900" y="1561700"/>
            <a:ext cx="8320200" cy="521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06699"/>
                </a:solidFill>
                <a:latin typeface="Roboto Mono"/>
                <a:ea typeface="Roboto Mono"/>
                <a:cs typeface="Roboto Mono"/>
                <a:sym typeface="Roboto Mono"/>
              </a:rPr>
              <a:t>keyPressed</a:t>
            </a:r>
            <a:r>
              <a:rPr lang="en" sz="1600">
                <a:solidFill>
                  <a:schemeClr val="dk2"/>
                </a:solidFill>
                <a:latin typeface="Roboto Mono Medium"/>
                <a:ea typeface="Roboto Mono Medium"/>
                <a:cs typeface="Roboto Mono Medium"/>
                <a:sym typeface="Roboto Mono Medium"/>
              </a:rPr>
              <a:t>() {</a:t>
            </a:r>
            <a:endParaRPr/>
          </a:p>
        </p:txBody>
      </p:sp>
      <p:sp>
        <p:nvSpPr>
          <p:cNvPr id="236" name="Shape 236"/>
          <p:cNvSpPr txBox="1"/>
          <p:nvPr/>
        </p:nvSpPr>
        <p:spPr>
          <a:xfrm>
            <a:off x="411775" y="2535550"/>
            <a:ext cx="8320200" cy="2240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DOWN</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snake.direction(0, 1);</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LEFT</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snake.direction(-1, 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RIGHT</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snake.direction(1, 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2102800" y="0"/>
            <a:ext cx="493842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Creating </a:t>
            </a:r>
            <a:r>
              <a:rPr lang="en">
                <a:solidFill>
                  <a:srgbClr val="000000"/>
                </a:solidFill>
              </a:rPr>
              <a:t>Fruit</a:t>
            </a:r>
            <a:endParaRPr>
              <a:solidFill>
                <a:srgbClr val="000000"/>
              </a:solidFill>
            </a:endParaRPr>
          </a:p>
        </p:txBody>
      </p:sp>
      <p:sp>
        <p:nvSpPr>
          <p:cNvPr id="247" name="Shape 247"/>
          <p:cNvSpPr txBox="1"/>
          <p:nvPr/>
        </p:nvSpPr>
        <p:spPr>
          <a:xfrm>
            <a:off x="417825" y="1963900"/>
            <a:ext cx="83202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Fruit() {</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fruitx = (int(random(1, 30))) * 20;</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E5732E"/>
                </a:solidFill>
                <a:latin typeface="Roboto Mono Medium"/>
                <a:ea typeface="Roboto Mono Medium"/>
                <a:cs typeface="Roboto Mono Medium"/>
                <a:sym typeface="Roboto Mono Medium"/>
              </a:rPr>
              <a:t>int</a:t>
            </a:r>
            <a:r>
              <a:rPr lang="en" sz="1800">
                <a:solidFill>
                  <a:schemeClr val="dk2"/>
                </a:solidFill>
                <a:latin typeface="Roboto Mono Medium"/>
                <a:ea typeface="Roboto Mono Medium"/>
                <a:cs typeface="Roboto Mono Medium"/>
                <a:sym typeface="Roboto Mono Medium"/>
              </a:rPr>
              <a:t> fruity = (int(random(1, 30))) * 20;</a:t>
            </a:r>
            <a:endParaRPr sz="1800">
              <a:solidFill>
                <a:schemeClr val="dk2"/>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a:t>
            </a:r>
            <a:r>
              <a:rPr lang="en" sz="1800">
                <a:latin typeface="Roboto Mono Medium"/>
                <a:ea typeface="Roboto Mono Medium"/>
                <a:cs typeface="Roboto Mono Medium"/>
                <a:sym typeface="Roboto Mono Medium"/>
              </a:rPr>
              <a:t> display()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fill</a:t>
            </a:r>
            <a:r>
              <a:rPr lang="en" sz="1800">
                <a:latin typeface="Roboto Mono Medium"/>
                <a:ea typeface="Roboto Mono Medium"/>
                <a:cs typeface="Roboto Mono Medium"/>
                <a:sym typeface="Roboto Mono Medium"/>
              </a:rPr>
              <a:t>(0);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rect</a:t>
            </a:r>
            <a:r>
              <a:rPr lang="en" sz="1800">
                <a:latin typeface="Roboto Mono Medium"/>
                <a:ea typeface="Roboto Mono Medium"/>
                <a:cs typeface="Roboto Mono Medium"/>
                <a:sym typeface="Roboto Mono Medium"/>
              </a:rPr>
              <a:t>(fruitx, fruity, 20, 20);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4" name="Shape 84"/>
        <p:cNvGrpSpPr/>
        <p:nvPr/>
      </p:nvGrpSpPr>
      <p:grpSpPr>
        <a:xfrm>
          <a:off x="0" y="0"/>
          <a:ext cx="0" cy="0"/>
          <a:chOff x="0" y="0"/>
          <a:chExt cx="0" cy="0"/>
        </a:xfrm>
      </p:grpSpPr>
      <p:pic>
        <p:nvPicPr>
          <p:cNvPr id="85" name="Shape 85"/>
          <p:cNvPicPr preferRelativeResize="0"/>
          <p:nvPr/>
        </p:nvPicPr>
        <p:blipFill rotWithShape="1">
          <a:blip r:embed="rId3">
            <a:alphaModFix/>
          </a:blip>
          <a:srcRect b="0" l="0" r="0" t="0"/>
          <a:stretch/>
        </p:blipFill>
        <p:spPr>
          <a:xfrm>
            <a:off x="2102800" y="0"/>
            <a:ext cx="4938426"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Creating Fruit</a:t>
            </a:r>
            <a:endParaRPr>
              <a:solidFill>
                <a:srgbClr val="000000"/>
              </a:solidFill>
            </a:endParaRPr>
          </a:p>
        </p:txBody>
      </p:sp>
      <p:sp>
        <p:nvSpPr>
          <p:cNvPr id="253" name="Shape 253"/>
          <p:cNvSpPr txBox="1"/>
          <p:nvPr/>
        </p:nvSpPr>
        <p:spPr>
          <a:xfrm>
            <a:off x="417825" y="1582900"/>
            <a:ext cx="8320200" cy="231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highlight>
                  <a:schemeClr val="accent6"/>
                </a:highlight>
                <a:latin typeface="Roboto Mono Medium"/>
                <a:ea typeface="Roboto Mono Medium"/>
                <a:cs typeface="Roboto Mono Medium"/>
                <a:sym typeface="Roboto Mono Medium"/>
              </a:rPr>
              <a:t>Fruit fruit = </a:t>
            </a:r>
            <a:r>
              <a:rPr lang="en" sz="1800">
                <a:solidFill>
                  <a:srgbClr val="60AF9A"/>
                </a:solidFill>
                <a:highlight>
                  <a:schemeClr val="accent6"/>
                </a:highlight>
                <a:latin typeface="Roboto Mono Medium"/>
                <a:ea typeface="Roboto Mono Medium"/>
                <a:cs typeface="Roboto Mono Medium"/>
                <a:sym typeface="Roboto Mono Medium"/>
              </a:rPr>
              <a:t>new</a:t>
            </a:r>
            <a:r>
              <a:rPr lang="en" sz="1800">
                <a:solidFill>
                  <a:srgbClr val="60AF9A"/>
                </a:solidFill>
                <a:highlight>
                  <a:schemeClr val="accent6"/>
                </a:highlight>
                <a:latin typeface="Roboto Mono Medium"/>
                <a:ea typeface="Roboto Mono Medium"/>
                <a:cs typeface="Roboto Mono Medium"/>
                <a:sym typeface="Roboto Mono Medium"/>
              </a:rPr>
              <a:t> </a:t>
            </a:r>
            <a:r>
              <a:rPr lang="en" sz="1800">
                <a:solidFill>
                  <a:schemeClr val="dk2"/>
                </a:solidFill>
                <a:highlight>
                  <a:schemeClr val="accent6"/>
                </a:highlight>
                <a:latin typeface="Roboto Mono Medium"/>
                <a:ea typeface="Roboto Mono Medium"/>
                <a:cs typeface="Roboto Mono Medium"/>
                <a:sym typeface="Roboto Mono Medium"/>
              </a:rPr>
              <a:t>Fruit();</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60AF9A"/>
                </a:solidFill>
                <a:latin typeface="Roboto Mono Medium"/>
                <a:ea typeface="Roboto Mono Medium"/>
                <a:cs typeface="Roboto Mono Medium"/>
                <a:sym typeface="Roboto Mono Medium"/>
              </a:rPr>
              <a:t>void </a:t>
            </a:r>
            <a:r>
              <a:rPr b="1" lang="en" sz="1800">
                <a:solidFill>
                  <a:srgbClr val="006699"/>
                </a:solidFill>
                <a:latin typeface="Roboto Mono"/>
                <a:ea typeface="Roboto Mono"/>
                <a:cs typeface="Roboto Mono"/>
                <a:sym typeface="Roboto Mono"/>
              </a:rPr>
              <a:t>draw</a:t>
            </a: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076A9C"/>
                </a:solidFill>
                <a:latin typeface="Roboto Mono Medium"/>
                <a:ea typeface="Roboto Mono Medium"/>
                <a:cs typeface="Roboto Mono Medium"/>
                <a:sym typeface="Roboto Mono Medium"/>
              </a:rPr>
              <a:t>  background</a:t>
            </a:r>
            <a:r>
              <a:rPr lang="en" sz="1800">
                <a:latin typeface="Roboto Mono Medium"/>
                <a:ea typeface="Roboto Mono Medium"/>
                <a:cs typeface="Roboto Mono Medium"/>
                <a:sym typeface="Roboto Mono Medium"/>
              </a:rPr>
              <a:t>(255);</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drawGrid();</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snake.create();</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snake.move();</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chemeClr val="accent6"/>
                </a:highlight>
                <a:latin typeface="Roboto Mono Medium"/>
                <a:ea typeface="Roboto Mono Medium"/>
                <a:cs typeface="Roboto Mono Medium"/>
                <a:sym typeface="Roboto Mono Medium"/>
              </a:rPr>
              <a:t>fruit.display();</a:t>
            </a:r>
            <a:endParaRPr sz="18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rgbClr val="60AF9A"/>
              </a:solidFill>
              <a:latin typeface="Roboto Mono Medium"/>
              <a:ea typeface="Roboto Mono Medium"/>
              <a:cs typeface="Roboto Mono Medium"/>
              <a:sym typeface="Roboto Mon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257" name="Shape 257"/>
        <p:cNvGrpSpPr/>
        <p:nvPr/>
      </p:nvGrpSpPr>
      <p:grpSpPr>
        <a:xfrm>
          <a:off x="0" y="0"/>
          <a:ext cx="0" cy="0"/>
          <a:chOff x="0" y="0"/>
          <a:chExt cx="0" cy="0"/>
        </a:xfrm>
      </p:grpSpPr>
      <p:sp>
        <p:nvSpPr>
          <p:cNvPr id="258" name="Shape 258"/>
          <p:cNvSpPr txBox="1"/>
          <p:nvPr/>
        </p:nvSpPr>
        <p:spPr>
          <a:xfrm>
            <a:off x="2235900" y="2309850"/>
            <a:ext cx="46722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https://pastebin.com/PKDptgXz</a:t>
            </a:r>
            <a:endParaRPr sz="2400"/>
          </a:p>
        </p:txBody>
      </p:sp>
      <p:sp>
        <p:nvSpPr>
          <p:cNvPr id="259" name="Shape 25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Snippet 2 Code</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Shape 264"/>
          <p:cNvSpPr/>
          <p:nvPr/>
        </p:nvSpPr>
        <p:spPr>
          <a:xfrm>
            <a:off x="4905800" y="4419300"/>
            <a:ext cx="749100" cy="144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Snippet 3</a:t>
            </a:r>
            <a:endParaRPr/>
          </a:p>
        </p:txBody>
      </p:sp>
      <p:pic>
        <p:nvPicPr>
          <p:cNvPr id="266" name="Shape 266"/>
          <p:cNvPicPr preferRelativeResize="0"/>
          <p:nvPr/>
        </p:nvPicPr>
        <p:blipFill rotWithShape="1">
          <a:blip r:embed="rId3">
            <a:alphaModFix/>
          </a:blip>
          <a:srcRect b="0" l="0" r="0" t="0"/>
          <a:stretch/>
        </p:blipFill>
        <p:spPr>
          <a:xfrm>
            <a:off x="5068025" y="724200"/>
            <a:ext cx="3547776" cy="3695101"/>
          </a:xfrm>
          <a:prstGeom prst="rect">
            <a:avLst/>
          </a:prstGeom>
          <a:noFill/>
          <a:ln>
            <a:noFill/>
          </a:ln>
        </p:spPr>
      </p:pic>
      <p:sp>
        <p:nvSpPr>
          <p:cNvPr id="267" name="Shape 267"/>
          <p:cNvSpPr txBox="1"/>
          <p:nvPr>
            <p:ph type="title"/>
          </p:nvPr>
        </p:nvSpPr>
        <p:spPr>
          <a:xfrm>
            <a:off x="265500" y="2571750"/>
            <a:ext cx="4045200" cy="54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Growing</a:t>
            </a:r>
            <a:r>
              <a:rPr lang="en" sz="1800"/>
              <a:t> the Snake</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1" name="Shape 271"/>
        <p:cNvGrpSpPr/>
        <p:nvPr/>
      </p:nvGrpSpPr>
      <p:grpSpPr>
        <a:xfrm>
          <a:off x="0" y="0"/>
          <a:ext cx="0" cy="0"/>
          <a:chOff x="0" y="0"/>
          <a:chExt cx="0" cy="0"/>
        </a:xfrm>
      </p:grpSpPr>
      <p:pic>
        <p:nvPicPr>
          <p:cNvPr id="272" name="Shape 272"/>
          <p:cNvPicPr preferRelativeResize="0"/>
          <p:nvPr/>
        </p:nvPicPr>
        <p:blipFill>
          <a:blip r:embed="rId3">
            <a:alphaModFix/>
          </a:blip>
          <a:stretch>
            <a:fillRect/>
          </a:stretch>
        </p:blipFill>
        <p:spPr>
          <a:xfrm>
            <a:off x="278400" y="2475063"/>
            <a:ext cx="3191500" cy="1501881"/>
          </a:xfrm>
          <a:prstGeom prst="rect">
            <a:avLst/>
          </a:prstGeom>
          <a:noFill/>
          <a:ln>
            <a:noFill/>
          </a:ln>
        </p:spPr>
      </p:pic>
      <p:sp>
        <p:nvSpPr>
          <p:cNvPr id="273" name="Shape 273"/>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ArrayLists</a:t>
            </a:r>
            <a:endParaRPr/>
          </a:p>
        </p:txBody>
      </p:sp>
      <p:sp>
        <p:nvSpPr>
          <p:cNvPr id="274" name="Shape 274"/>
          <p:cNvSpPr txBox="1"/>
          <p:nvPr/>
        </p:nvSpPr>
        <p:spPr>
          <a:xfrm>
            <a:off x="3469900" y="1963900"/>
            <a:ext cx="5395800" cy="240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Char char="-"/>
            </a:pPr>
            <a:r>
              <a:rPr lang="en" sz="1800">
                <a:solidFill>
                  <a:srgbClr val="FFFFFF"/>
                </a:solidFill>
              </a:rPr>
              <a:t>Similar to arrays</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sz="1800">
                <a:solidFill>
                  <a:srgbClr val="FFFFFF"/>
                </a:solidFill>
              </a:rPr>
              <a:t>Commands can be run with it</a:t>
            </a:r>
            <a:endParaRPr sz="1800">
              <a:solidFill>
                <a:srgbClr val="FFFFFF"/>
              </a:solidFill>
            </a:endParaRPr>
          </a:p>
          <a:p>
            <a:pPr indent="-342900" lvl="1" marL="914400" marR="0" rtl="0" algn="l">
              <a:lnSpc>
                <a:spcPct val="100000"/>
              </a:lnSpc>
              <a:spcBef>
                <a:spcPts val="0"/>
              </a:spcBef>
              <a:spcAft>
                <a:spcPts val="0"/>
              </a:spcAft>
              <a:buClr>
                <a:srgbClr val="FFFFFF"/>
              </a:buClr>
              <a:buSzPts val="1800"/>
              <a:buChar char="-"/>
            </a:pPr>
            <a:r>
              <a:rPr lang="en" sz="1800">
                <a:solidFill>
                  <a:srgbClr val="FFFFFF"/>
                </a:solidFill>
              </a:rPr>
              <a:t>e.g., .get, .size, .remove, .add</a:t>
            </a:r>
            <a:endParaRPr sz="18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Point Class</a:t>
            </a:r>
            <a:endParaRPr>
              <a:solidFill>
                <a:srgbClr val="FFFFFF"/>
              </a:solidFill>
            </a:endParaRPr>
          </a:p>
        </p:txBody>
      </p:sp>
      <p:sp>
        <p:nvSpPr>
          <p:cNvPr id="280" name="Shape 280"/>
          <p:cNvSpPr txBox="1"/>
          <p:nvPr/>
        </p:nvSpPr>
        <p:spPr>
          <a:xfrm>
            <a:off x="417825" y="1735300"/>
            <a:ext cx="83202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a:t>
            </a:r>
            <a:r>
              <a:rPr lang="en" sz="1800">
                <a:solidFill>
                  <a:srgbClr val="FFFFFF"/>
                </a:solidFill>
                <a:latin typeface="Roboto Mono Medium"/>
                <a:ea typeface="Roboto Mono Medium"/>
                <a:cs typeface="Roboto Mono Medium"/>
                <a:sym typeface="Roboto Mono Medium"/>
              </a:rPr>
              <a:t>Point()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r>
              <a:rPr lang="en" sz="1800">
                <a:solidFill>
                  <a:srgbClr val="E5732E"/>
                </a:solidFill>
                <a:latin typeface="Roboto Mono Medium"/>
                <a:ea typeface="Roboto Mono Medium"/>
                <a:cs typeface="Roboto Mono Medium"/>
                <a:sym typeface="Roboto Mono Medium"/>
              </a:rPr>
              <a:t>int</a:t>
            </a:r>
            <a:r>
              <a:rPr lang="en" sz="1800">
                <a:solidFill>
                  <a:schemeClr val="dk2"/>
                </a:solidFill>
                <a:latin typeface="Roboto Mono Medium"/>
                <a:ea typeface="Roboto Mono Medium"/>
                <a:cs typeface="Roboto Mono Medium"/>
                <a:sym typeface="Roboto Mono Medium"/>
              </a:rPr>
              <a:t> </a:t>
            </a:r>
            <a:r>
              <a:rPr lang="en" sz="1800">
                <a:solidFill>
                  <a:srgbClr val="FFFFFF"/>
                </a:solidFill>
                <a:latin typeface="Roboto Mono Medium"/>
                <a:ea typeface="Roboto Mono Medium"/>
                <a:cs typeface="Roboto Mono Medium"/>
                <a:sym typeface="Roboto Mono Medium"/>
              </a:rPr>
              <a:t>x, y;</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Point()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Clr>
                <a:srgbClr val="000000"/>
              </a:buClr>
              <a:buSzPts val="1100"/>
              <a:buFont typeface="Arial"/>
              <a:buNone/>
            </a:pPr>
            <a:r>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Point(</a:t>
            </a:r>
            <a:r>
              <a:rPr lang="en" sz="1800">
                <a:solidFill>
                  <a:srgbClr val="E5732E"/>
                </a:solidFill>
                <a:latin typeface="Roboto Mono Medium"/>
                <a:ea typeface="Roboto Mono Medium"/>
                <a:cs typeface="Roboto Mono Medium"/>
                <a:sym typeface="Roboto Mono Medium"/>
              </a:rPr>
              <a:t>int</a:t>
            </a:r>
            <a:r>
              <a:rPr lang="en" sz="1800">
                <a:solidFill>
                  <a:schemeClr val="dk2"/>
                </a:solidFill>
                <a:latin typeface="Roboto Mono Medium"/>
                <a:ea typeface="Roboto Mono Medium"/>
                <a:cs typeface="Roboto Mono Medium"/>
                <a:sym typeface="Roboto Mono Medium"/>
              </a:rPr>
              <a:t> </a:t>
            </a:r>
            <a:r>
              <a:rPr lang="en" sz="1800">
                <a:solidFill>
                  <a:srgbClr val="FFFFFF"/>
                </a:solidFill>
                <a:latin typeface="Roboto Mono Medium"/>
                <a:ea typeface="Roboto Mono Medium"/>
                <a:cs typeface="Roboto Mono Medium"/>
                <a:sym typeface="Roboto Mono Medium"/>
              </a:rPr>
              <a:t>tempX, </a:t>
            </a:r>
            <a:r>
              <a:rPr lang="en" sz="1800">
                <a:solidFill>
                  <a:srgbClr val="E5732E"/>
                </a:solidFill>
                <a:latin typeface="Roboto Mono Medium"/>
                <a:ea typeface="Roboto Mono Medium"/>
                <a:cs typeface="Roboto Mono Medium"/>
                <a:sym typeface="Roboto Mono Medium"/>
              </a:rPr>
              <a:t>int</a:t>
            </a:r>
            <a:r>
              <a:rPr lang="en" sz="1800">
                <a:solidFill>
                  <a:schemeClr val="dk2"/>
                </a:solidFill>
                <a:latin typeface="Roboto Mono Medium"/>
                <a:ea typeface="Roboto Mono Medium"/>
                <a:cs typeface="Roboto Mono Medium"/>
                <a:sym typeface="Roboto Mono Medium"/>
              </a:rPr>
              <a:t> </a:t>
            </a:r>
            <a:r>
              <a:rPr lang="en" sz="1800">
                <a:solidFill>
                  <a:srgbClr val="FFFFFF"/>
                </a:solidFill>
                <a:latin typeface="Roboto Mono Medium"/>
                <a:ea typeface="Roboto Mono Medium"/>
                <a:cs typeface="Roboto Mono Medium"/>
                <a:sym typeface="Roboto Mono Medium"/>
              </a:rPr>
              <a:t>tempY)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x = tempX;</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y = tempY;</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a:t>
            </a:r>
            <a:endParaRPr sz="1800">
              <a:solidFill>
                <a:srgbClr val="FFFFFF"/>
              </a:solidFill>
              <a:latin typeface="Roboto Mono Medium"/>
              <a:ea typeface="Roboto Mono Medium"/>
              <a:cs typeface="Roboto Mono Medium"/>
              <a:sym typeface="Roboto Mon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Editing the create Function</a:t>
            </a:r>
            <a:endParaRPr>
              <a:solidFill>
                <a:srgbClr val="000000"/>
              </a:solidFill>
            </a:endParaRPr>
          </a:p>
        </p:txBody>
      </p:sp>
      <p:sp>
        <p:nvSpPr>
          <p:cNvPr id="286" name="Shape 286"/>
          <p:cNvSpPr txBox="1"/>
          <p:nvPr/>
        </p:nvSpPr>
        <p:spPr>
          <a:xfrm>
            <a:off x="417825" y="1963900"/>
            <a:ext cx="84477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SnakeCharacter() {</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x = 15*20, y = 15*20;</a:t>
            </a:r>
            <a:endParaRPr sz="1800">
              <a:solidFill>
                <a:schemeClr val="dk2"/>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a:t>
            </a:r>
            <a:r>
              <a:rPr lang="en" sz="1800">
                <a:latin typeface="Roboto Mono Medium"/>
                <a:ea typeface="Roboto Mono Medium"/>
                <a:cs typeface="Roboto Mono Medium"/>
                <a:sym typeface="Roboto Mono Medium"/>
              </a:rPr>
              <a:t> create()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74A318"/>
                </a:solidFill>
                <a:highlight>
                  <a:schemeClr val="accent6"/>
                </a:highlight>
                <a:latin typeface="Roboto Mono Medium"/>
                <a:ea typeface="Roboto Mono Medium"/>
                <a:cs typeface="Roboto Mono Medium"/>
                <a:sym typeface="Roboto Mono Medium"/>
              </a:rPr>
              <a:t>for </a:t>
            </a:r>
            <a:r>
              <a:rPr lang="en" sz="1800">
                <a:highlight>
                  <a:schemeClr val="accent6"/>
                </a:highlight>
                <a:latin typeface="Roboto Mono Medium"/>
                <a:ea typeface="Roboto Mono Medium"/>
                <a:cs typeface="Roboto Mono Medium"/>
                <a:sym typeface="Roboto Mono Medium"/>
              </a:rPr>
              <a:t>(Point point : pointList) {</a:t>
            </a:r>
            <a:endParaRPr sz="1800">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fill</a:t>
            </a:r>
            <a:r>
              <a:rPr lang="en" sz="1800">
                <a:latin typeface="Roboto Mono Medium"/>
                <a:ea typeface="Roboto Mono Medium"/>
                <a:cs typeface="Roboto Mono Medium"/>
                <a:sym typeface="Roboto Mono Medium"/>
              </a:rPr>
              <a:t>(199, 234, 70);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rect</a:t>
            </a:r>
            <a:r>
              <a:rPr lang="en" sz="1800">
                <a:latin typeface="Roboto Mono Medium"/>
                <a:ea typeface="Roboto Mono Medium"/>
                <a:cs typeface="Roboto Mono Medium"/>
                <a:sym typeface="Roboto Mono Medium"/>
              </a:rPr>
              <a:t>(x, y, 20, 20);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highlight>
                  <a:schemeClr val="accent6"/>
                </a:highlight>
                <a:latin typeface="Roboto Mono Medium"/>
                <a:ea typeface="Roboto Mono Medium"/>
                <a:cs typeface="Roboto Mono Medium"/>
                <a:sym typeface="Roboto Mono Medium"/>
              </a:rPr>
              <a:t>}</a:t>
            </a:r>
            <a:endParaRPr sz="1800">
              <a:highlight>
                <a:schemeClr val="accent6"/>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90" name="Shape 290"/>
        <p:cNvGrpSpPr/>
        <p:nvPr/>
      </p:nvGrpSpPr>
      <p:grpSpPr>
        <a:xfrm>
          <a:off x="0" y="0"/>
          <a:ext cx="0" cy="0"/>
          <a:chOff x="0" y="0"/>
          <a:chExt cx="0" cy="0"/>
        </a:xfrm>
      </p:grpSpPr>
      <p:sp>
        <p:nvSpPr>
          <p:cNvPr id="291" name="Shape 291"/>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Initializing a Point Instance</a:t>
            </a:r>
            <a:endParaRPr>
              <a:solidFill>
                <a:srgbClr val="000000"/>
              </a:solidFill>
            </a:endParaRPr>
          </a:p>
        </p:txBody>
      </p:sp>
      <p:sp>
        <p:nvSpPr>
          <p:cNvPr id="292" name="Shape 292"/>
          <p:cNvSpPr txBox="1"/>
          <p:nvPr/>
        </p:nvSpPr>
        <p:spPr>
          <a:xfrm>
            <a:off x="417825" y="1735300"/>
            <a:ext cx="8447700" cy="29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SnakeCharacter() {</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x = 15*20, y = 15*20;</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E5732E"/>
                </a:solidFill>
                <a:highlight>
                  <a:srgbClr val="F6B26B"/>
                </a:highlight>
                <a:latin typeface="Roboto Mono Medium"/>
                <a:ea typeface="Roboto Mono Medium"/>
                <a:cs typeface="Roboto Mono Medium"/>
                <a:sym typeface="Roboto Mono Medium"/>
              </a:rPr>
              <a:t>ArrayList</a:t>
            </a:r>
            <a:r>
              <a:rPr lang="en" sz="1800">
                <a:solidFill>
                  <a:schemeClr val="dk2"/>
                </a:solidFill>
                <a:highlight>
                  <a:srgbClr val="F6B26B"/>
                </a:highlight>
                <a:latin typeface="Roboto Mono Medium"/>
                <a:ea typeface="Roboto Mono Medium"/>
                <a:cs typeface="Roboto Mono Medium"/>
                <a:sym typeface="Roboto Mono Medium"/>
              </a:rPr>
              <a:t>&lt;Point&gt; pointList = </a:t>
            </a:r>
            <a:r>
              <a:rPr lang="en" sz="1800">
                <a:solidFill>
                  <a:srgbClr val="60AF9A"/>
                </a:solidFill>
                <a:highlight>
                  <a:srgbClr val="F6B26B"/>
                </a:highlight>
                <a:latin typeface="Roboto Mono Medium"/>
                <a:ea typeface="Roboto Mono Medium"/>
                <a:cs typeface="Roboto Mono Medium"/>
                <a:sym typeface="Roboto Mono Medium"/>
              </a:rPr>
              <a:t>new </a:t>
            </a:r>
            <a:r>
              <a:rPr lang="en" sz="1800">
                <a:solidFill>
                  <a:srgbClr val="E5732E"/>
                </a:solidFill>
                <a:highlight>
                  <a:srgbClr val="F6B26B"/>
                </a:highlight>
                <a:latin typeface="Roboto Mono Medium"/>
                <a:ea typeface="Roboto Mono Medium"/>
                <a:cs typeface="Roboto Mono Medium"/>
                <a:sym typeface="Roboto Mono Medium"/>
              </a:rPr>
              <a:t>ArrayList</a:t>
            </a:r>
            <a:r>
              <a:rPr lang="en" sz="1800">
                <a:solidFill>
                  <a:schemeClr val="dk2"/>
                </a:solidFill>
                <a:highlight>
                  <a:srgbClr val="F6B26B"/>
                </a:highlight>
                <a:latin typeface="Roboto Mono Medium"/>
                <a:ea typeface="Roboto Mono Medium"/>
                <a:cs typeface="Roboto Mono Medium"/>
                <a:sym typeface="Roboto Mono Medium"/>
              </a:rPr>
              <a:t>&lt;Point&gt;();</a:t>
            </a:r>
            <a:endParaRPr sz="1800">
              <a:solidFill>
                <a:schemeClr val="dk2"/>
              </a:solidFill>
              <a:highlight>
                <a:srgbClr val="F6B26B"/>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rgbClr val="F6B26B"/>
                </a:highlight>
                <a:latin typeface="Roboto Mono Medium"/>
                <a:ea typeface="Roboto Mono Medium"/>
                <a:cs typeface="Roboto Mono Medium"/>
                <a:sym typeface="Roboto Mono Medium"/>
              </a:rPr>
              <a:t>SnakeCharacter() {</a:t>
            </a:r>
            <a:endParaRPr sz="1800">
              <a:solidFill>
                <a:schemeClr val="dk2"/>
              </a:solidFill>
              <a:highlight>
                <a:srgbClr val="F6B26B"/>
              </a:highlight>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rgbClr val="F6B26B"/>
                </a:highlight>
                <a:latin typeface="Roboto Mono Medium"/>
                <a:ea typeface="Roboto Mono Medium"/>
                <a:cs typeface="Roboto Mono Medium"/>
                <a:sym typeface="Roboto Mono Medium"/>
              </a:rPr>
              <a:t>pointList.</a:t>
            </a:r>
            <a:r>
              <a:rPr lang="en" sz="1800">
                <a:solidFill>
                  <a:srgbClr val="076A9C"/>
                </a:solidFill>
                <a:highlight>
                  <a:srgbClr val="F6B26B"/>
                </a:highlight>
                <a:latin typeface="Roboto Mono Medium"/>
                <a:ea typeface="Roboto Mono Medium"/>
                <a:cs typeface="Roboto Mono Medium"/>
                <a:sym typeface="Roboto Mono Medium"/>
              </a:rPr>
              <a:t>add</a:t>
            </a:r>
            <a:r>
              <a:rPr lang="en" sz="1800">
                <a:solidFill>
                  <a:schemeClr val="dk2"/>
                </a:solidFill>
                <a:highlight>
                  <a:srgbClr val="F6B26B"/>
                </a:highlight>
                <a:latin typeface="Roboto Mono Medium"/>
                <a:ea typeface="Roboto Mono Medium"/>
                <a:cs typeface="Roboto Mono Medium"/>
                <a:sym typeface="Roboto Mono Medium"/>
              </a:rPr>
              <a:t>(</a:t>
            </a:r>
            <a:r>
              <a:rPr lang="en" sz="1800">
                <a:solidFill>
                  <a:srgbClr val="60AF9A"/>
                </a:solidFill>
                <a:highlight>
                  <a:srgbClr val="F6B26B"/>
                </a:highlight>
                <a:latin typeface="Roboto Mono Medium"/>
                <a:ea typeface="Roboto Mono Medium"/>
                <a:cs typeface="Roboto Mono Medium"/>
                <a:sym typeface="Roboto Mono Medium"/>
              </a:rPr>
              <a:t>new</a:t>
            </a:r>
            <a:r>
              <a:rPr lang="en" sz="1800">
                <a:solidFill>
                  <a:schemeClr val="dk2"/>
                </a:solidFill>
                <a:highlight>
                  <a:srgbClr val="F6B26B"/>
                </a:highlight>
                <a:latin typeface="Roboto Mono Medium"/>
                <a:ea typeface="Roboto Mono Medium"/>
                <a:cs typeface="Roboto Mono Medium"/>
                <a:sym typeface="Roboto Mono Medium"/>
              </a:rPr>
              <a:t> Point(15, 15));</a:t>
            </a:r>
            <a:endParaRPr sz="1800">
              <a:solidFill>
                <a:schemeClr val="dk2"/>
              </a:solidFill>
              <a:highlight>
                <a:srgbClr val="F6B26B"/>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rgbClr val="F6B26B"/>
                </a:highlight>
                <a:latin typeface="Roboto Mono Medium"/>
                <a:ea typeface="Roboto Mono Medium"/>
                <a:cs typeface="Roboto Mono Medium"/>
                <a:sym typeface="Roboto Mono Medium"/>
              </a:rPr>
              <a:t>}</a:t>
            </a:r>
            <a:endParaRPr sz="1800">
              <a:solidFill>
                <a:schemeClr val="dk2"/>
              </a:solidFill>
              <a:highlight>
                <a:srgbClr val="F6B26B"/>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a:t>
            </a:r>
            <a:r>
              <a:rPr lang="en" sz="1800">
                <a:latin typeface="Roboto Mono Medium"/>
                <a:ea typeface="Roboto Mono Medium"/>
                <a:cs typeface="Roboto Mono Medium"/>
                <a:sym typeface="Roboto Mono Medium"/>
              </a:rPr>
              <a:t> create()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96" name="Shape 296"/>
        <p:cNvGrpSpPr/>
        <p:nvPr/>
      </p:nvGrpSpPr>
      <p:grpSpPr>
        <a:xfrm>
          <a:off x="0" y="0"/>
          <a:ext cx="0" cy="0"/>
          <a:chOff x="0" y="0"/>
          <a:chExt cx="0" cy="0"/>
        </a:xfrm>
      </p:grpSpPr>
      <p:sp>
        <p:nvSpPr>
          <p:cNvPr id="297" name="Shape 297"/>
          <p:cNvSpPr txBox="1"/>
          <p:nvPr/>
        </p:nvSpPr>
        <p:spPr>
          <a:xfrm>
            <a:off x="825900" y="2690100"/>
            <a:ext cx="2902500" cy="169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Moving the Snake</a:t>
            </a:r>
            <a:endParaRPr>
              <a:solidFill>
                <a:srgbClr val="000000"/>
              </a:solidFill>
            </a:endParaRPr>
          </a:p>
        </p:txBody>
      </p:sp>
      <p:sp>
        <p:nvSpPr>
          <p:cNvPr id="299" name="Shape 299"/>
          <p:cNvSpPr txBox="1"/>
          <p:nvPr/>
        </p:nvSpPr>
        <p:spPr>
          <a:xfrm>
            <a:off x="411900" y="1710350"/>
            <a:ext cx="8320200" cy="231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SnakeCharacter()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void</a:t>
            </a:r>
            <a:r>
              <a:rPr lang="en" sz="1600">
                <a:solidFill>
                  <a:schemeClr val="dk2"/>
                </a:solidFill>
                <a:latin typeface="Roboto Mono Medium"/>
                <a:ea typeface="Roboto Mono Medium"/>
                <a:cs typeface="Roboto Mono Medium"/>
                <a:sym typeface="Roboto Mono Medium"/>
              </a:rPr>
              <a:t> direction(</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x, </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y)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xSpeed = x;</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ySpeed = y;</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void</a:t>
            </a:r>
            <a:r>
              <a:rPr lang="en" sz="1600">
                <a:solidFill>
                  <a:schemeClr val="dk2"/>
                </a:solidFill>
                <a:latin typeface="Roboto Mono Medium"/>
                <a:ea typeface="Roboto Mono Medium"/>
                <a:cs typeface="Roboto Mono Medium"/>
                <a:sym typeface="Roboto Mono Medium"/>
              </a:rPr>
              <a:t> move()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x += xSpeed * 20;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y += ySpeed * 20;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
        <p:nvSpPr>
          <p:cNvPr id="300" name="Shape 300"/>
          <p:cNvSpPr txBox="1"/>
          <p:nvPr/>
        </p:nvSpPr>
        <p:spPr>
          <a:xfrm>
            <a:off x="411900" y="1710350"/>
            <a:ext cx="8320200" cy="140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SnakeCharacter()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void</a:t>
            </a:r>
            <a:r>
              <a:rPr lang="en" sz="1600">
                <a:solidFill>
                  <a:schemeClr val="dk2"/>
                </a:solidFill>
                <a:latin typeface="Roboto Mono Medium"/>
                <a:ea typeface="Roboto Mono Medium"/>
                <a:cs typeface="Roboto Mono Medium"/>
                <a:sym typeface="Roboto Mono Medium"/>
              </a:rPr>
              <a:t> direction(</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x, </a:t>
            </a:r>
            <a:r>
              <a:rPr lang="en" sz="1600">
                <a:solidFill>
                  <a:srgbClr val="E5732E"/>
                </a:solidFill>
                <a:latin typeface="Roboto Mono Medium"/>
                <a:ea typeface="Roboto Mono Medium"/>
                <a:cs typeface="Roboto Mono Medium"/>
                <a:sym typeface="Roboto Mono Medium"/>
              </a:rPr>
              <a:t>int</a:t>
            </a:r>
            <a:r>
              <a:rPr lang="en" sz="1600">
                <a:solidFill>
                  <a:schemeClr val="dk2"/>
                </a:solidFill>
                <a:latin typeface="Roboto Mono Medium"/>
                <a:ea typeface="Roboto Mono Medium"/>
                <a:cs typeface="Roboto Mono Medium"/>
                <a:sym typeface="Roboto Mono Medium"/>
              </a:rPr>
              <a:t> y)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xSpeed = x;</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ySpeed = y;</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Move</a:t>
            </a:r>
            <a:endParaRPr>
              <a:solidFill>
                <a:srgbClr val="000000"/>
              </a:solidFill>
            </a:endParaRPr>
          </a:p>
        </p:txBody>
      </p:sp>
      <p:sp>
        <p:nvSpPr>
          <p:cNvPr id="306" name="Shape 306"/>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SnakeCharacter() {</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boolean</a:t>
            </a:r>
            <a:r>
              <a:rPr lang="en" sz="1600">
                <a:solidFill>
                  <a:schemeClr val="dk2"/>
                </a:solidFill>
                <a:latin typeface="Roboto Mono Medium"/>
                <a:ea typeface="Roboto Mono Medium"/>
                <a:cs typeface="Roboto Mono Medium"/>
                <a:sym typeface="Roboto Mono Medium"/>
              </a:rPr>
              <a:t> move()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int </a:t>
            </a:r>
            <a:r>
              <a:rPr lang="en" sz="1600">
                <a:solidFill>
                  <a:schemeClr val="dk2"/>
                </a:solidFill>
                <a:latin typeface="Roboto Mono Medium"/>
                <a:ea typeface="Roboto Mono Medium"/>
                <a:cs typeface="Roboto Mono Medium"/>
                <a:sym typeface="Roboto Mono Medium"/>
              </a:rPr>
              <a:t>xHead = head.x;</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int </a:t>
            </a:r>
            <a:r>
              <a:rPr lang="en" sz="1600">
                <a:solidFill>
                  <a:schemeClr val="dk2"/>
                </a:solidFill>
                <a:latin typeface="Roboto Mono Medium"/>
                <a:ea typeface="Roboto Mono Medium"/>
                <a:cs typeface="Roboto Mono Medium"/>
                <a:sym typeface="Roboto Mono Medium"/>
              </a:rPr>
              <a:t>yHead = head.y;</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int </a:t>
            </a:r>
            <a:r>
              <a:rPr lang="en" sz="1600">
                <a:solidFill>
                  <a:schemeClr val="dk2"/>
                </a:solidFill>
                <a:latin typeface="Roboto Mono Medium"/>
                <a:ea typeface="Roboto Mono Medium"/>
                <a:cs typeface="Roboto Mono Medium"/>
                <a:sym typeface="Roboto Mono Medium"/>
              </a:rPr>
              <a:t>newHeadx = xHead + xSpeed;</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int </a:t>
            </a:r>
            <a:r>
              <a:rPr lang="en" sz="1600">
                <a:solidFill>
                  <a:schemeClr val="dk2"/>
                </a:solidFill>
                <a:latin typeface="Roboto Mono Medium"/>
                <a:ea typeface="Roboto Mono Medium"/>
                <a:cs typeface="Roboto Mono Medium"/>
                <a:sym typeface="Roboto Mono Medium"/>
              </a:rPr>
              <a:t>newHeady = yHead + ySpeed;</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Point newHead = new Point(newHeadx, newHeady);</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pointList.add(0, newHead);</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10" name="Shape 310"/>
        <p:cNvGrpSpPr/>
        <p:nvPr/>
      </p:nvGrpSpPr>
      <p:grpSpPr>
        <a:xfrm>
          <a:off x="0" y="0"/>
          <a:ext cx="0" cy="0"/>
          <a:chOff x="0" y="0"/>
          <a:chExt cx="0" cy="0"/>
        </a:xfrm>
      </p:grpSpPr>
      <p:pic>
        <p:nvPicPr>
          <p:cNvPr id="311" name="Shape 311"/>
          <p:cNvPicPr preferRelativeResize="0"/>
          <p:nvPr/>
        </p:nvPicPr>
        <p:blipFill>
          <a:blip r:embed="rId3">
            <a:alphaModFix/>
          </a:blip>
          <a:stretch>
            <a:fillRect/>
          </a:stretch>
        </p:blipFill>
        <p:spPr>
          <a:xfrm>
            <a:off x="2621550" y="1873275"/>
            <a:ext cx="1300300" cy="1300300"/>
          </a:xfrm>
          <a:prstGeom prst="rect">
            <a:avLst/>
          </a:prstGeom>
          <a:noFill/>
          <a:ln>
            <a:noFill/>
          </a:ln>
        </p:spPr>
      </p:pic>
      <p:pic>
        <p:nvPicPr>
          <p:cNvPr id="312" name="Shape 312"/>
          <p:cNvPicPr preferRelativeResize="0"/>
          <p:nvPr/>
        </p:nvPicPr>
        <p:blipFill>
          <a:blip r:embed="rId3">
            <a:alphaModFix/>
          </a:blip>
          <a:stretch>
            <a:fillRect/>
          </a:stretch>
        </p:blipFill>
        <p:spPr>
          <a:xfrm>
            <a:off x="3921850" y="1873275"/>
            <a:ext cx="1300300" cy="1300300"/>
          </a:xfrm>
          <a:prstGeom prst="rect">
            <a:avLst/>
          </a:prstGeom>
          <a:noFill/>
          <a:ln>
            <a:noFill/>
          </a:ln>
        </p:spPr>
      </p:pic>
      <p:pic>
        <p:nvPicPr>
          <p:cNvPr id="313" name="Shape 313"/>
          <p:cNvPicPr preferRelativeResize="0"/>
          <p:nvPr/>
        </p:nvPicPr>
        <p:blipFill>
          <a:blip r:embed="rId3">
            <a:alphaModFix/>
          </a:blip>
          <a:stretch>
            <a:fillRect/>
          </a:stretch>
        </p:blipFill>
        <p:spPr>
          <a:xfrm>
            <a:off x="5222150" y="1873275"/>
            <a:ext cx="1300300" cy="1300300"/>
          </a:xfrm>
          <a:prstGeom prst="rect">
            <a:avLst/>
          </a:prstGeom>
          <a:noFill/>
          <a:ln>
            <a:noFill/>
          </a:ln>
        </p:spPr>
      </p:pic>
      <p:pic>
        <p:nvPicPr>
          <p:cNvPr id="314" name="Shape 314"/>
          <p:cNvPicPr preferRelativeResize="0"/>
          <p:nvPr/>
        </p:nvPicPr>
        <p:blipFill>
          <a:blip r:embed="rId3">
            <a:alphaModFix/>
          </a:blip>
          <a:stretch>
            <a:fillRect/>
          </a:stretch>
        </p:blipFill>
        <p:spPr>
          <a:xfrm>
            <a:off x="5222150" y="3173575"/>
            <a:ext cx="1300300" cy="1300300"/>
          </a:xfrm>
          <a:prstGeom prst="rect">
            <a:avLst/>
          </a:prstGeom>
          <a:noFill/>
          <a:ln>
            <a:noFill/>
          </a:ln>
        </p:spPr>
      </p:pic>
      <p:sp>
        <p:nvSpPr>
          <p:cNvPr id="315" name="Shape 31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406425" y="681075"/>
            <a:ext cx="8296800" cy="379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Open Processing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19" name="Shape 319"/>
        <p:cNvGrpSpPr/>
        <p:nvPr/>
      </p:nvGrpSpPr>
      <p:grpSpPr>
        <a:xfrm>
          <a:off x="0" y="0"/>
          <a:ext cx="0" cy="0"/>
          <a:chOff x="0" y="0"/>
          <a:chExt cx="0" cy="0"/>
        </a:xfrm>
      </p:grpSpPr>
      <p:sp>
        <p:nvSpPr>
          <p:cNvPr id="320" name="Shape 320"/>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Move</a:t>
            </a:r>
            <a:endParaRPr>
              <a:solidFill>
                <a:srgbClr val="000000"/>
              </a:solidFill>
            </a:endParaRPr>
          </a:p>
        </p:txBody>
      </p:sp>
      <p:sp>
        <p:nvSpPr>
          <p:cNvPr id="321" name="Shape 321"/>
          <p:cNvSpPr txBox="1"/>
          <p:nvPr/>
        </p:nvSpPr>
        <p:spPr>
          <a:xfrm>
            <a:off x="411900" y="1557950"/>
            <a:ext cx="8320200" cy="314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SnakeCharacter() {</a:t>
            </a:r>
            <a:endParaRPr sz="1600">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boolean</a:t>
            </a:r>
            <a:r>
              <a:rPr lang="en" sz="1600">
                <a:solidFill>
                  <a:schemeClr val="dk2"/>
                </a:solidFill>
                <a:latin typeface="Roboto Mono Medium"/>
                <a:ea typeface="Roboto Mono Medium"/>
                <a:cs typeface="Roboto Mono Medium"/>
                <a:sym typeface="Roboto Mono Medium"/>
              </a:rPr>
              <a:t> move()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boolean isCollision = isFruitTouched(newHead);</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if (!isCollision) {</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pointList.remove(pointList.size() - 1);</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return isCollision;</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25" name="Shape 325"/>
        <p:cNvGrpSpPr/>
        <p:nvPr/>
      </p:nvGrpSpPr>
      <p:grpSpPr>
        <a:xfrm>
          <a:off x="0" y="0"/>
          <a:ext cx="0" cy="0"/>
          <a:chOff x="0" y="0"/>
          <a:chExt cx="0" cy="0"/>
        </a:xfrm>
      </p:grpSpPr>
      <p:sp>
        <p:nvSpPr>
          <p:cNvPr id="326" name="Shape 326"/>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Collision with Fruit?</a:t>
            </a:r>
            <a:endParaRPr/>
          </a:p>
        </p:txBody>
      </p:sp>
      <p:sp>
        <p:nvSpPr>
          <p:cNvPr id="327" name="Shape 327"/>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class</a:t>
            </a:r>
            <a:r>
              <a:rPr lang="en" sz="1600">
                <a:solidFill>
                  <a:schemeClr val="dk2"/>
                </a:solidFill>
                <a:latin typeface="Roboto Mono Medium"/>
                <a:ea typeface="Roboto Mono Medium"/>
                <a:cs typeface="Roboto Mono Medium"/>
                <a:sym typeface="Roboto Mono Medium"/>
              </a:rPr>
              <a:t> </a:t>
            </a:r>
            <a:r>
              <a:rPr lang="en" sz="1600">
                <a:solidFill>
                  <a:srgbClr val="FFFFFF"/>
                </a:solidFill>
                <a:latin typeface="Roboto Mono Medium"/>
                <a:ea typeface="Roboto Mono Medium"/>
                <a:cs typeface="Roboto Mono Medium"/>
                <a:sym typeface="Roboto Mono Medium"/>
              </a:rPr>
              <a:t>SnakeCharacter() {</a:t>
            </a:r>
            <a:endParaRPr sz="1600">
              <a:solidFill>
                <a:srgbClr val="FFFFFF"/>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E5732E"/>
                </a:solidFill>
                <a:latin typeface="Roboto Mono Medium"/>
                <a:ea typeface="Roboto Mono Medium"/>
                <a:cs typeface="Roboto Mono Medium"/>
                <a:sym typeface="Roboto Mono Medium"/>
              </a:rPr>
              <a:t>boolean</a:t>
            </a:r>
            <a:r>
              <a:rPr lang="en" sz="1600">
                <a:solidFill>
                  <a:schemeClr val="dk2"/>
                </a:solidFill>
                <a:latin typeface="Roboto Mono Medium"/>
                <a:ea typeface="Roboto Mono Medium"/>
                <a:cs typeface="Roboto Mono Medium"/>
                <a:sym typeface="Roboto Mono Medium"/>
              </a:rPr>
              <a:t> </a:t>
            </a:r>
            <a:r>
              <a:rPr lang="en" sz="1600">
                <a:solidFill>
                  <a:srgbClr val="FFFFFF"/>
                </a:solidFill>
                <a:latin typeface="Roboto Mono Medium"/>
                <a:ea typeface="Roboto Mono Medium"/>
                <a:cs typeface="Roboto Mono Medium"/>
                <a:sym typeface="Roboto Mono Medium"/>
              </a:rPr>
              <a:t>isFruitTouched</a:t>
            </a:r>
            <a:r>
              <a:rPr lang="en" sz="1600">
                <a:solidFill>
                  <a:srgbClr val="FFFFFF"/>
                </a:solidFill>
                <a:latin typeface="Roboto Mono Medium"/>
                <a:ea typeface="Roboto Mono Medium"/>
                <a:cs typeface="Roboto Mono Medium"/>
                <a:sym typeface="Roboto Mono Medium"/>
              </a:rPr>
              <a:t>(Point snakeHead) {</a:t>
            </a:r>
            <a:endParaRPr sz="16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solidFill>
                  <a:srgbClr val="FFFFFF"/>
                </a:solidFill>
                <a:latin typeface="Roboto Mono Medium"/>
                <a:ea typeface="Roboto Mono Medium"/>
                <a:cs typeface="Roboto Mono Medium"/>
                <a:sym typeface="Roboto Mono Medium"/>
              </a:rPr>
              <a:t>(snakeHead.x == fruit.x &amp;&amp; snakeHead.y == fruit.y) {</a:t>
            </a:r>
            <a:endParaRPr sz="16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return true</a:t>
            </a:r>
            <a:r>
              <a:rPr lang="en" sz="1600">
                <a:solidFill>
                  <a:srgbClr val="FFFFFF"/>
                </a:solidFill>
                <a:latin typeface="Roboto Mono Medium"/>
                <a:ea typeface="Roboto Mono Medium"/>
                <a:cs typeface="Roboto Mono Medium"/>
                <a:sym typeface="Roboto Mono Medium"/>
              </a:rPr>
              <a:t>;</a:t>
            </a:r>
            <a:endParaRPr sz="16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a:t>
            </a:r>
            <a:r>
              <a:rPr lang="en" sz="1600">
                <a:solidFill>
                  <a:srgbClr val="FFFFFF"/>
                </a:solidFill>
                <a:latin typeface="Roboto Mono Medium"/>
                <a:ea typeface="Roboto Mono Medium"/>
                <a:cs typeface="Roboto Mono Medium"/>
                <a:sym typeface="Roboto Mono Medium"/>
              </a:rPr>
              <a:t>{</a:t>
            </a:r>
            <a:endParaRPr sz="16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60AF9A"/>
                </a:solidFill>
                <a:latin typeface="Roboto Mono Medium"/>
                <a:ea typeface="Roboto Mono Medium"/>
                <a:cs typeface="Roboto Mono Medium"/>
                <a:sym typeface="Roboto Mono Medium"/>
              </a:rPr>
              <a:t>return false</a:t>
            </a:r>
            <a:r>
              <a:rPr lang="en" sz="1600">
                <a:solidFill>
                  <a:srgbClr val="FFFFFF"/>
                </a:solidFill>
                <a:latin typeface="Roboto Mono Medium"/>
                <a:ea typeface="Roboto Mono Medium"/>
                <a:cs typeface="Roboto Mono Medium"/>
                <a:sym typeface="Roboto Mono Medium"/>
              </a:rPr>
              <a:t>;</a:t>
            </a:r>
            <a:endParaRPr sz="16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a:t>
            </a:r>
            <a:endParaRPr sz="1600">
              <a:solidFill>
                <a:srgbClr val="FFFFFF"/>
              </a:solidFill>
              <a:latin typeface="Roboto Mono Medium"/>
              <a:ea typeface="Roboto Mono Medium"/>
              <a:cs typeface="Roboto Mono Medium"/>
              <a:sym typeface="Roboto Mono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331" name="Shape 331"/>
        <p:cNvGrpSpPr/>
        <p:nvPr/>
      </p:nvGrpSpPr>
      <p:grpSpPr>
        <a:xfrm>
          <a:off x="0" y="0"/>
          <a:ext cx="0" cy="0"/>
          <a:chOff x="0" y="0"/>
          <a:chExt cx="0" cy="0"/>
        </a:xfrm>
      </p:grpSpPr>
      <p:sp>
        <p:nvSpPr>
          <p:cNvPr id="332" name="Shape 332"/>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Instance of Fruit</a:t>
            </a:r>
            <a:endParaRPr>
              <a:solidFill>
                <a:srgbClr val="000000"/>
              </a:solidFill>
            </a:endParaRPr>
          </a:p>
        </p:txBody>
      </p:sp>
      <p:sp>
        <p:nvSpPr>
          <p:cNvPr id="333" name="Shape 333"/>
          <p:cNvSpPr txBox="1"/>
          <p:nvPr/>
        </p:nvSpPr>
        <p:spPr>
          <a:xfrm>
            <a:off x="417825" y="1735300"/>
            <a:ext cx="8447700" cy="29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SnakeCharacter() {</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E5732E"/>
                </a:solidFill>
                <a:latin typeface="Roboto Mono Medium"/>
                <a:ea typeface="Roboto Mono Medium"/>
                <a:cs typeface="Roboto Mono Medium"/>
                <a:sym typeface="Roboto Mono Medium"/>
              </a:rPr>
              <a:t>  int</a:t>
            </a:r>
            <a:r>
              <a:rPr lang="en" sz="1800">
                <a:solidFill>
                  <a:schemeClr val="dk2"/>
                </a:solidFill>
                <a:latin typeface="Roboto Mono Medium"/>
                <a:ea typeface="Roboto Mono Medium"/>
                <a:cs typeface="Roboto Mono Medium"/>
                <a:sym typeface="Roboto Mono Medium"/>
              </a:rPr>
              <a:t> x = 15*20, y = 15*20;</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highlight>
                  <a:srgbClr val="F6B26B"/>
                </a:highlight>
                <a:latin typeface="Roboto Mono Medium"/>
                <a:ea typeface="Roboto Mono Medium"/>
                <a:cs typeface="Roboto Mono Medium"/>
                <a:sym typeface="Roboto Mono Medium"/>
              </a:rPr>
              <a:t>Point fruit;</a:t>
            </a:r>
            <a:endParaRPr sz="1800">
              <a:solidFill>
                <a:schemeClr val="dk2"/>
              </a:solidFill>
              <a:highlight>
                <a:srgbClr val="F6B26B"/>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highlight>
                  <a:srgbClr val="F6B26B"/>
                </a:highlight>
                <a:latin typeface="Roboto Mono Medium"/>
                <a:ea typeface="Roboto Mono Medium"/>
                <a:cs typeface="Roboto Mono Medium"/>
                <a:sym typeface="Roboto Mono Medium"/>
              </a:rPr>
              <a:t>void</a:t>
            </a:r>
            <a:r>
              <a:rPr lang="en" sz="1800">
                <a:highlight>
                  <a:srgbClr val="F6B26B"/>
                </a:highlight>
                <a:latin typeface="Roboto Mono Medium"/>
                <a:ea typeface="Roboto Mono Medium"/>
                <a:cs typeface="Roboto Mono Medium"/>
                <a:sym typeface="Roboto Mono Medium"/>
              </a:rPr>
              <a:t> setFruit(Point tempFruit) {</a:t>
            </a:r>
            <a:endParaRPr sz="1800">
              <a:highlight>
                <a:srgbClr val="F6B26B"/>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highlight>
                  <a:srgbClr val="F6B26B"/>
                </a:highlight>
                <a:latin typeface="Roboto Mono Medium"/>
                <a:ea typeface="Roboto Mono Medium"/>
                <a:cs typeface="Roboto Mono Medium"/>
                <a:sym typeface="Roboto Mono Medium"/>
              </a:rPr>
              <a:t>    fruit = tempFruit;</a:t>
            </a:r>
            <a:endParaRPr sz="1800">
              <a:highlight>
                <a:srgbClr val="F6B26B"/>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highlight>
                  <a:srgbClr val="F6B26B"/>
                </a:highlight>
                <a:latin typeface="Roboto Mono Medium"/>
                <a:ea typeface="Roboto Mono Medium"/>
                <a:cs typeface="Roboto Mono Medium"/>
                <a:sym typeface="Roboto Mono Medium"/>
              </a:rPr>
              <a:t>  }</a:t>
            </a:r>
            <a:endParaRPr sz="1800">
              <a:highlight>
                <a:srgbClr val="F6B26B"/>
              </a:highlight>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337" name="Shape 337"/>
        <p:cNvGrpSpPr/>
        <p:nvPr/>
      </p:nvGrpSpPr>
      <p:grpSpPr>
        <a:xfrm>
          <a:off x="0" y="0"/>
          <a:ext cx="0" cy="0"/>
          <a:chOff x="0" y="0"/>
          <a:chExt cx="0" cy="0"/>
        </a:xfrm>
      </p:grpSpPr>
      <p:sp>
        <p:nvSpPr>
          <p:cNvPr id="338" name="Shape 338"/>
          <p:cNvSpPr txBox="1"/>
          <p:nvPr/>
        </p:nvSpPr>
        <p:spPr>
          <a:xfrm>
            <a:off x="417825" y="1430500"/>
            <a:ext cx="8447700" cy="291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p>
            <a:pPr indent="0" lvl="0" marL="0" rtl="0">
              <a:spcBef>
                <a:spcPts val="0"/>
              </a:spcBef>
              <a:spcAft>
                <a:spcPts val="0"/>
              </a:spcAft>
              <a:buNone/>
            </a:pPr>
            <a:r>
              <a:rPr lang="en">
                <a:solidFill>
                  <a:srgbClr val="E5732E"/>
                </a:solidFill>
                <a:highlight>
                  <a:schemeClr val="accent6"/>
                </a:highlight>
                <a:latin typeface="Roboto Mono Medium"/>
                <a:ea typeface="Roboto Mono Medium"/>
                <a:cs typeface="Roboto Mono Medium"/>
                <a:sym typeface="Roboto Mono Medium"/>
              </a:rPr>
              <a:t>boolean</a:t>
            </a:r>
            <a:r>
              <a:rPr lang="en">
                <a:highlight>
                  <a:schemeClr val="accent6"/>
                </a:highlight>
                <a:latin typeface="Roboto Mono Medium"/>
                <a:ea typeface="Roboto Mono Medium"/>
                <a:cs typeface="Roboto Mono Medium"/>
                <a:sym typeface="Roboto Mono Medium"/>
              </a:rPr>
              <a:t> isCollision = </a:t>
            </a:r>
            <a:r>
              <a:rPr lang="en">
                <a:solidFill>
                  <a:srgbClr val="60AF9A"/>
                </a:solidFill>
                <a:highlight>
                  <a:schemeClr val="accent6"/>
                </a:highlight>
                <a:latin typeface="Roboto Mono Medium"/>
                <a:ea typeface="Roboto Mono Medium"/>
                <a:cs typeface="Roboto Mono Medium"/>
                <a:sym typeface="Roboto Mono Medium"/>
              </a:rPr>
              <a:t>false</a:t>
            </a:r>
            <a:r>
              <a:rPr lang="en">
                <a:highlight>
                  <a:schemeClr val="accent6"/>
                </a:highlight>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p>
            <a:pPr indent="0" lvl="0" marL="0" rtl="0">
              <a:spcBef>
                <a:spcPts val="0"/>
              </a:spcBef>
              <a:spcAft>
                <a:spcPts val="0"/>
              </a:spcAft>
              <a:buNone/>
            </a:pPr>
            <a:r>
              <a:rPr lang="en">
                <a:solidFill>
                  <a:srgbClr val="60AF9A"/>
                </a:solidFill>
                <a:latin typeface="Roboto Mono Medium"/>
                <a:ea typeface="Roboto Mono Medium"/>
                <a:cs typeface="Roboto Mono Medium"/>
                <a:sym typeface="Roboto Mono Medium"/>
              </a:rPr>
              <a:t>void </a:t>
            </a:r>
            <a:r>
              <a:rPr b="1" lang="en">
                <a:solidFill>
                  <a:srgbClr val="006699"/>
                </a:solidFill>
                <a:latin typeface="Roboto Mono"/>
                <a:ea typeface="Roboto Mono"/>
                <a:cs typeface="Roboto Mono"/>
                <a:sym typeface="Roboto Mono"/>
              </a:rPr>
              <a:t>setup</a:t>
            </a: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chemeClr val="dk2"/>
                </a:solidFill>
                <a:highlight>
                  <a:schemeClr val="accent6"/>
                </a:highlight>
                <a:latin typeface="Roboto Mono Medium"/>
                <a:ea typeface="Roboto Mono Medium"/>
                <a:cs typeface="Roboto Mono Medium"/>
                <a:sym typeface="Roboto Mono Medium"/>
              </a:rPr>
              <a:t>snake.setFruit(fruit.fruitPoint);</a:t>
            </a:r>
            <a:endParaRPr>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rgbClr val="60AF9A"/>
                </a:solidFill>
                <a:latin typeface="Roboto Mono Medium"/>
                <a:ea typeface="Roboto Mono Medium"/>
                <a:cs typeface="Roboto Mono Medium"/>
                <a:sym typeface="Roboto Mono Medium"/>
              </a:rPr>
              <a:t>void </a:t>
            </a:r>
            <a:r>
              <a:rPr b="1" lang="en">
                <a:solidFill>
                  <a:srgbClr val="006699"/>
                </a:solidFill>
                <a:latin typeface="Roboto Mono"/>
                <a:ea typeface="Roboto Mono"/>
                <a:cs typeface="Roboto Mono"/>
                <a:sym typeface="Roboto Mono"/>
              </a:rPr>
              <a:t>draw</a:t>
            </a: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rgbClr val="076A9C"/>
                </a:solidFill>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E5732E"/>
                </a:solidFill>
                <a:highlight>
                  <a:schemeClr val="accent6"/>
                </a:highlight>
                <a:latin typeface="Roboto Mono Medium"/>
                <a:ea typeface="Roboto Mono Medium"/>
                <a:cs typeface="Roboto Mono Medium"/>
                <a:sym typeface="Roboto Mono Medium"/>
              </a:rPr>
              <a:t>boolean </a:t>
            </a:r>
            <a:r>
              <a:rPr lang="en">
                <a:solidFill>
                  <a:schemeClr val="dk2"/>
                </a:solidFill>
                <a:highlight>
                  <a:schemeClr val="accent6"/>
                </a:highlight>
                <a:latin typeface="Roboto Mono Medium"/>
                <a:ea typeface="Roboto Mono Medium"/>
                <a:cs typeface="Roboto Mono Medium"/>
                <a:sym typeface="Roboto Mono Medium"/>
              </a:rPr>
              <a:t>isCollision = </a:t>
            </a:r>
            <a:r>
              <a:rPr lang="en">
                <a:solidFill>
                  <a:schemeClr val="dk2"/>
                </a:solidFill>
                <a:latin typeface="Roboto Mono Medium"/>
                <a:ea typeface="Roboto Mono Medium"/>
                <a:cs typeface="Roboto Mono Medium"/>
                <a:sym typeface="Roboto Mono Medium"/>
              </a:rPr>
              <a:t>snake.move();</a:t>
            </a:r>
            <a:endParaRPr>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a:solidFill>
                  <a:schemeClr val="dk2"/>
                </a:solidFill>
                <a:latin typeface="Roboto Mono Medium"/>
                <a:ea typeface="Roboto Mono Medium"/>
                <a:cs typeface="Roboto Mono Medium"/>
                <a:sym typeface="Roboto Mono Medium"/>
              </a:rPr>
              <a:t>  fruit.display();</a:t>
            </a:r>
            <a:endParaRPr>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74A318"/>
                </a:solidFill>
                <a:highlight>
                  <a:schemeClr val="accent6"/>
                </a:highlight>
                <a:latin typeface="Roboto Mono Medium"/>
                <a:ea typeface="Roboto Mono Medium"/>
                <a:cs typeface="Roboto Mono Medium"/>
                <a:sym typeface="Roboto Mono Medium"/>
              </a:rPr>
              <a:t>if</a:t>
            </a:r>
            <a:r>
              <a:rPr lang="en">
                <a:solidFill>
                  <a:schemeClr val="dk2"/>
                </a:solidFill>
                <a:highlight>
                  <a:schemeClr val="accent6"/>
                </a:highlight>
                <a:latin typeface="Roboto Mono Medium"/>
                <a:ea typeface="Roboto Mono Medium"/>
                <a:cs typeface="Roboto Mono Medium"/>
                <a:sym typeface="Roboto Mono Medium"/>
              </a:rPr>
              <a:t> (isCollision) {</a:t>
            </a:r>
            <a:endParaRPr>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chemeClr val="dk2"/>
                </a:solidFill>
                <a:highlight>
                  <a:schemeClr val="accent6"/>
                </a:highlight>
                <a:latin typeface="Roboto Mono Medium"/>
                <a:ea typeface="Roboto Mono Medium"/>
                <a:cs typeface="Roboto Mono Medium"/>
                <a:sym typeface="Roboto Mono Medium"/>
              </a:rPr>
              <a:t>fruit = </a:t>
            </a:r>
            <a:r>
              <a:rPr lang="en">
                <a:solidFill>
                  <a:srgbClr val="60AF9A"/>
                </a:solidFill>
                <a:highlight>
                  <a:schemeClr val="accent6"/>
                </a:highlight>
                <a:latin typeface="Roboto Mono Medium"/>
                <a:ea typeface="Roboto Mono Medium"/>
                <a:cs typeface="Roboto Mono Medium"/>
                <a:sym typeface="Roboto Mono Medium"/>
              </a:rPr>
              <a:t>new</a:t>
            </a:r>
            <a:r>
              <a:rPr lang="en">
                <a:solidFill>
                  <a:schemeClr val="dk2"/>
                </a:solidFill>
                <a:highlight>
                  <a:schemeClr val="accent6"/>
                </a:highlight>
                <a:latin typeface="Roboto Mono Medium"/>
                <a:ea typeface="Roboto Mono Medium"/>
                <a:cs typeface="Roboto Mono Medium"/>
                <a:sym typeface="Roboto Mono Medium"/>
              </a:rPr>
              <a:t> Fruit();</a:t>
            </a:r>
            <a:endParaRPr>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chemeClr val="dk2"/>
                </a:solidFill>
                <a:highlight>
                  <a:schemeClr val="accent6"/>
                </a:highlight>
                <a:latin typeface="Roboto Mono Medium"/>
                <a:ea typeface="Roboto Mono Medium"/>
                <a:cs typeface="Roboto Mono Medium"/>
                <a:sym typeface="Roboto Mono Medium"/>
              </a:rPr>
              <a:t>snake.setFruit(fruit.fruitPoint);</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chemeClr val="dk2"/>
                </a:solidFill>
                <a:highlight>
                  <a:schemeClr val="accent6"/>
                </a:highlight>
                <a:latin typeface="Roboto Mono Medium"/>
                <a:ea typeface="Roboto Mono Medium"/>
                <a:cs typeface="Roboto Mono Medium"/>
                <a:sym typeface="Roboto Mono Medium"/>
              </a:rPr>
              <a:t>}</a:t>
            </a:r>
            <a:endParaRPr>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a:t>
            </a:r>
            <a:endParaRPr>
              <a:solidFill>
                <a:srgbClr val="60AF9A"/>
              </a:solidFill>
              <a:latin typeface="Roboto Mono Medium"/>
              <a:ea typeface="Roboto Mono Medium"/>
              <a:cs typeface="Roboto Mono Medium"/>
              <a:sym typeface="Roboto Mono Medium"/>
            </a:endParaRPr>
          </a:p>
        </p:txBody>
      </p:sp>
      <p:sp>
        <p:nvSpPr>
          <p:cNvPr id="339" name="Shape 33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Calling the Methods</a:t>
            </a:r>
            <a:endParaRPr>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343" name="Shape 343"/>
        <p:cNvGrpSpPr/>
        <p:nvPr/>
      </p:nvGrpSpPr>
      <p:grpSpPr>
        <a:xfrm>
          <a:off x="0" y="0"/>
          <a:ext cx="0" cy="0"/>
          <a:chOff x="0" y="0"/>
          <a:chExt cx="0" cy="0"/>
        </a:xfrm>
      </p:grpSpPr>
      <p:sp>
        <p:nvSpPr>
          <p:cNvPr id="344" name="Shape 344"/>
          <p:cNvSpPr txBox="1"/>
          <p:nvPr/>
        </p:nvSpPr>
        <p:spPr>
          <a:xfrm>
            <a:off x="2278650" y="2309850"/>
            <a:ext cx="45867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https://pastebin.com/GnvqD4aZ</a:t>
            </a:r>
            <a:endParaRPr sz="2400"/>
          </a:p>
        </p:txBody>
      </p:sp>
      <p:sp>
        <p:nvSpPr>
          <p:cNvPr id="345" name="Shape 34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Snippet 3 Code</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9" name="Shape 349"/>
        <p:cNvGrpSpPr/>
        <p:nvPr/>
      </p:nvGrpSpPr>
      <p:grpSpPr>
        <a:xfrm>
          <a:off x="0" y="0"/>
          <a:ext cx="0" cy="0"/>
          <a:chOff x="0" y="0"/>
          <a:chExt cx="0" cy="0"/>
        </a:xfrm>
      </p:grpSpPr>
      <p:sp>
        <p:nvSpPr>
          <p:cNvPr id="350" name="Shape 350"/>
          <p:cNvSpPr/>
          <p:nvPr/>
        </p:nvSpPr>
        <p:spPr>
          <a:xfrm>
            <a:off x="4905800" y="4419300"/>
            <a:ext cx="749100" cy="144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Snippet 4</a:t>
            </a:r>
            <a:endParaRPr/>
          </a:p>
        </p:txBody>
      </p:sp>
      <p:pic>
        <p:nvPicPr>
          <p:cNvPr id="352" name="Shape 352"/>
          <p:cNvPicPr preferRelativeResize="0"/>
          <p:nvPr/>
        </p:nvPicPr>
        <p:blipFill rotWithShape="1">
          <a:blip r:embed="rId3">
            <a:alphaModFix/>
          </a:blip>
          <a:srcRect b="0" l="0" r="0" t="0"/>
          <a:stretch/>
        </p:blipFill>
        <p:spPr>
          <a:xfrm>
            <a:off x="5068025" y="724200"/>
            <a:ext cx="3547776" cy="3695101"/>
          </a:xfrm>
          <a:prstGeom prst="rect">
            <a:avLst/>
          </a:prstGeom>
          <a:noFill/>
          <a:ln>
            <a:noFill/>
          </a:ln>
        </p:spPr>
      </p:pic>
      <p:sp>
        <p:nvSpPr>
          <p:cNvPr id="353" name="Shape 353"/>
          <p:cNvSpPr txBox="1"/>
          <p:nvPr>
            <p:ph type="title"/>
          </p:nvPr>
        </p:nvSpPr>
        <p:spPr>
          <a:xfrm>
            <a:off x="265500" y="2571750"/>
            <a:ext cx="4045200" cy="54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Completing the Game</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2"/>
                </a:solidFill>
              </a:rPr>
              <a:t>Moving Restrictions</a:t>
            </a:r>
            <a:endParaRPr>
              <a:solidFill>
                <a:schemeClr val="dk2"/>
              </a:solidFill>
            </a:endParaRPr>
          </a:p>
        </p:txBody>
      </p:sp>
      <p:sp>
        <p:nvSpPr>
          <p:cNvPr id="359" name="Shape 359"/>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E5732E"/>
                </a:solidFill>
                <a:highlight>
                  <a:schemeClr val="accent6"/>
                </a:highlight>
                <a:latin typeface="Roboto Mono Medium"/>
                <a:ea typeface="Roboto Mono Medium"/>
                <a:cs typeface="Roboto Mono Medium"/>
                <a:sym typeface="Roboto Mono Medium"/>
              </a:rPr>
              <a:t>boolean</a:t>
            </a:r>
            <a:r>
              <a:rPr lang="en" sz="1600">
                <a:solidFill>
                  <a:schemeClr val="dk2"/>
                </a:solidFill>
                <a:highlight>
                  <a:schemeClr val="accent6"/>
                </a:highlight>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up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 down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 left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 right = </a:t>
            </a:r>
            <a:r>
              <a:rPr lang="en" sz="1600">
                <a:solidFill>
                  <a:srgbClr val="60AF9A"/>
                </a:solidFill>
                <a:highlight>
                  <a:schemeClr val="accent6"/>
                </a:highlight>
                <a:latin typeface="Roboto Mono Medium"/>
                <a:ea typeface="Roboto Mono Medium"/>
                <a:cs typeface="Roboto Mono Medium"/>
                <a:sym typeface="Roboto Mono Medium"/>
              </a:rPr>
              <a:t>true</a:t>
            </a:r>
            <a:r>
              <a:rPr lang="en" sz="1600">
                <a:highlight>
                  <a:schemeClr val="accent6"/>
                </a:highlight>
                <a:latin typeface="Roboto Mono Medium"/>
                <a:ea typeface="Roboto Mono Medium"/>
                <a:cs typeface="Roboto Mono Medium"/>
                <a:sym typeface="Roboto Mono Medium"/>
              </a:rPr>
              <a:t>;</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76A9C"/>
                </a:solidFill>
                <a:latin typeface="Roboto Mono"/>
                <a:ea typeface="Roboto Mono"/>
                <a:cs typeface="Roboto Mono"/>
                <a:sym typeface="Roboto Mono"/>
              </a:rPr>
              <a:t>keyPressed</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UP</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highlight>
                  <a:schemeClr val="accent6"/>
                </a:highlight>
                <a:latin typeface="Roboto Mono Medium"/>
                <a:ea typeface="Roboto Mono Medium"/>
                <a:cs typeface="Roboto Mono Medium"/>
                <a:sym typeface="Roboto Mono Medium"/>
              </a:rPr>
              <a:t>if</a:t>
            </a:r>
            <a:r>
              <a:rPr lang="en" sz="1600">
                <a:highlight>
                  <a:schemeClr val="accent6"/>
                </a:highlight>
                <a:latin typeface="Roboto Mono Medium"/>
                <a:ea typeface="Roboto Mono Medium"/>
                <a:cs typeface="Roboto Mono Medium"/>
                <a:sym typeface="Roboto Mono Medium"/>
              </a:rPr>
              <a:t> (!down) {</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snake.direction(0, -1);</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up = </a:t>
            </a:r>
            <a:r>
              <a:rPr lang="en" sz="1600">
                <a:solidFill>
                  <a:srgbClr val="60AF9A"/>
                </a:solidFill>
                <a:highlight>
                  <a:schemeClr val="accent6"/>
                </a:highlight>
                <a:latin typeface="Roboto Mono Medium"/>
                <a:ea typeface="Roboto Mono Medium"/>
                <a:cs typeface="Roboto Mono Medium"/>
                <a:sym typeface="Roboto Mono Medium"/>
              </a:rPr>
              <a:t>true</a:t>
            </a:r>
            <a:r>
              <a:rPr lang="en" sz="1600">
                <a:highlight>
                  <a:schemeClr val="accent6"/>
                </a:highlight>
                <a:latin typeface="Roboto Mono Medium"/>
                <a:ea typeface="Roboto Mono Medium"/>
                <a:cs typeface="Roboto Mono Medium"/>
                <a:sym typeface="Roboto Mono Medium"/>
              </a:rPr>
              <a:t>;</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down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right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left = </a:t>
            </a:r>
            <a:r>
              <a:rPr lang="en" sz="1600">
                <a:solidFill>
                  <a:srgbClr val="60AF9A"/>
                </a:solidFill>
                <a:highlight>
                  <a:schemeClr val="accent6"/>
                </a:highlight>
                <a:latin typeface="Roboto Mono Medium"/>
                <a:ea typeface="Roboto Mono Medium"/>
                <a:cs typeface="Roboto Mono Medium"/>
                <a:sym typeface="Roboto Mono Medium"/>
              </a:rPr>
              <a:t>false</a:t>
            </a:r>
            <a:r>
              <a:rPr lang="en" sz="1600">
                <a:highlight>
                  <a:schemeClr val="accent6"/>
                </a:highlight>
                <a:latin typeface="Roboto Mono Medium"/>
                <a:ea typeface="Roboto Mono Medium"/>
                <a:cs typeface="Roboto Mono Medium"/>
                <a:sym typeface="Roboto Mono Medium"/>
              </a:rPr>
              <a:t>;</a:t>
            </a:r>
            <a:endParaRPr sz="16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highlight>
                  <a:schemeClr val="accent6"/>
                </a:highlight>
                <a:latin typeface="Roboto Mono Medium"/>
                <a:ea typeface="Roboto Mono Medium"/>
                <a:cs typeface="Roboto Mono Medium"/>
                <a:sym typeface="Roboto Mono Medium"/>
              </a:rPr>
              <a:t>}</a:t>
            </a:r>
            <a:endParaRPr sz="1600">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363" name="Shape 363"/>
        <p:cNvGrpSpPr/>
        <p:nvPr/>
      </p:nvGrpSpPr>
      <p:grpSpPr>
        <a:xfrm>
          <a:off x="0" y="0"/>
          <a:ext cx="0" cy="0"/>
          <a:chOff x="0" y="0"/>
          <a:chExt cx="0" cy="0"/>
        </a:xfrm>
      </p:grpSpPr>
      <p:sp>
        <p:nvSpPr>
          <p:cNvPr id="364" name="Shape 364"/>
          <p:cNvSpPr txBox="1"/>
          <p:nvPr/>
        </p:nvSpPr>
        <p:spPr>
          <a:xfrm>
            <a:off x="411900" y="1557950"/>
            <a:ext cx="41601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76A9C"/>
                </a:solidFill>
                <a:latin typeface="Roboto Mono"/>
                <a:ea typeface="Roboto Mono"/>
                <a:cs typeface="Roboto Mono"/>
                <a:sym typeface="Roboto Mono"/>
              </a:rPr>
              <a:t>keyPressed</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UP</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a:p>
            <a:pPr indent="0" lvl="0" marL="0">
              <a:spcBef>
                <a:spcPts val="0"/>
              </a:spcBef>
              <a:spcAft>
                <a:spcPts val="0"/>
              </a:spcAft>
              <a:buNone/>
            </a:pPr>
            <a:r>
              <a:rPr lang="en" sz="1600">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DOWN</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solidFill>
                  <a:schemeClr val="dk2"/>
                </a:solidFill>
                <a:latin typeface="Roboto Mono Medium"/>
                <a:ea typeface="Roboto Mono Medium"/>
                <a:cs typeface="Roboto Mono Medium"/>
                <a:sym typeface="Roboto Mono Medium"/>
              </a:rPr>
              <a:t>(!up)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snake.direction(0, 1);</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up = </a:t>
            </a:r>
            <a:r>
              <a:rPr lang="en" sz="1600">
                <a:solidFill>
                  <a:srgbClr val="60AF9A"/>
                </a:solidFill>
                <a:latin typeface="Roboto Mono Medium"/>
                <a:ea typeface="Roboto Mono Medium"/>
                <a:cs typeface="Roboto Mono Medium"/>
                <a:sym typeface="Roboto Mono Medium"/>
              </a:rPr>
              <a:t>true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down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right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left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p:txBody>
      </p:sp>
      <p:sp>
        <p:nvSpPr>
          <p:cNvPr id="365" name="Shape 36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2"/>
                </a:solidFill>
              </a:rPr>
              <a:t>Moving Restrictions</a:t>
            </a:r>
            <a:endParaRPr>
              <a:solidFill>
                <a:schemeClr val="dk2"/>
              </a:solidFill>
            </a:endParaRPr>
          </a:p>
        </p:txBody>
      </p:sp>
      <p:sp>
        <p:nvSpPr>
          <p:cNvPr id="366" name="Shape 366"/>
          <p:cNvSpPr txBox="1"/>
          <p:nvPr/>
        </p:nvSpPr>
        <p:spPr>
          <a:xfrm>
            <a:off x="4572000" y="1557950"/>
            <a:ext cx="41601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76A9C"/>
                </a:solidFill>
                <a:latin typeface="Roboto Mono"/>
                <a:ea typeface="Roboto Mono"/>
                <a:cs typeface="Roboto Mono"/>
                <a:sym typeface="Roboto Mono"/>
              </a:rPr>
              <a:t>keyPressed</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UP</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LEFT</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rgbClr val="74A318"/>
                </a:solidFill>
                <a:latin typeface="Roboto Mono Medium"/>
                <a:ea typeface="Roboto Mono Medium"/>
                <a:cs typeface="Roboto Mono Medium"/>
                <a:sym typeface="Roboto Mono Medium"/>
              </a:rPr>
              <a:t>    if </a:t>
            </a:r>
            <a:r>
              <a:rPr lang="en" sz="1600">
                <a:solidFill>
                  <a:schemeClr val="dk2"/>
                </a:solidFill>
                <a:latin typeface="Roboto Mono Medium"/>
                <a:ea typeface="Roboto Mono Medium"/>
                <a:cs typeface="Roboto Mono Medium"/>
                <a:sym typeface="Roboto Mono Medium"/>
              </a:rPr>
              <a:t>(!right) {</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snake.direction(-1, 0);</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up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down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right = </a:t>
            </a:r>
            <a:r>
              <a:rPr lang="en" sz="1600">
                <a:solidFill>
                  <a:srgbClr val="60AF9A"/>
                </a:solidFill>
                <a:latin typeface="Roboto Mono Medium"/>
                <a:ea typeface="Roboto Mono Medium"/>
                <a:cs typeface="Roboto Mono Medium"/>
                <a:sym typeface="Roboto Mono Medium"/>
              </a:rPr>
              <a:t>true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left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370" name="Shape 370"/>
        <p:cNvGrpSpPr/>
        <p:nvPr/>
      </p:nvGrpSpPr>
      <p:grpSpPr>
        <a:xfrm>
          <a:off x="0" y="0"/>
          <a:ext cx="0" cy="0"/>
          <a:chOff x="0" y="0"/>
          <a:chExt cx="0" cy="0"/>
        </a:xfrm>
      </p:grpSpPr>
      <p:sp>
        <p:nvSpPr>
          <p:cNvPr id="371" name="Shape 371"/>
          <p:cNvSpPr txBox="1"/>
          <p:nvPr/>
        </p:nvSpPr>
        <p:spPr>
          <a:xfrm>
            <a:off x="411900" y="1557950"/>
            <a:ext cx="41601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76A9C"/>
                </a:solidFill>
                <a:latin typeface="Roboto Mono"/>
                <a:ea typeface="Roboto Mono"/>
                <a:cs typeface="Roboto Mono"/>
                <a:sym typeface="Roboto Mono"/>
              </a:rPr>
              <a:t>keyPressed</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UP</a:t>
            </a:r>
            <a:r>
              <a:rPr lang="en" sz="1600">
                <a:latin typeface="Roboto Mono Medium"/>
                <a:ea typeface="Roboto Mono Medium"/>
                <a:cs typeface="Roboto Mono Medium"/>
                <a:sym typeface="Roboto Mono Medium"/>
              </a:rPr>
              <a:t>)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FFFFFF"/>
                </a:solidFill>
                <a:latin typeface="Roboto Mono Medium"/>
                <a:ea typeface="Roboto Mono Medium"/>
                <a:cs typeface="Roboto Mono Medium"/>
                <a:sym typeface="Roboto Mono Medium"/>
              </a:rPr>
              <a:t>    </a:t>
            </a:r>
            <a:r>
              <a:rPr lang="en" sz="1600">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latin typeface="Roboto Mono Medium"/>
                <a:ea typeface="Roboto Mono Medium"/>
                <a:cs typeface="Roboto Mono Medium"/>
                <a:sym typeface="Roboto Mono Medium"/>
              </a:rPr>
              <a:t>  } </a:t>
            </a:r>
            <a:r>
              <a:rPr lang="en" sz="1600">
                <a:solidFill>
                  <a:srgbClr val="74A318"/>
                </a:solidFill>
                <a:latin typeface="Roboto Mono Medium"/>
                <a:ea typeface="Roboto Mono Medium"/>
                <a:cs typeface="Roboto Mono Medium"/>
                <a:sym typeface="Roboto Mono Medium"/>
              </a:rPr>
              <a:t>else if</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right</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 </a:t>
            </a:r>
            <a:r>
              <a:rPr lang="en" sz="1600">
                <a:solidFill>
                  <a:schemeClr val="dk2"/>
                </a:solidFill>
                <a:latin typeface="Roboto Mono Medium"/>
                <a:ea typeface="Roboto Mono Medium"/>
                <a:cs typeface="Roboto Mono Medium"/>
                <a:sym typeface="Roboto Mono Medium"/>
              </a:rPr>
              <a:t>(!left)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snake.direction(1, 0);</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up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down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right = </a:t>
            </a:r>
            <a:r>
              <a:rPr lang="en" sz="1600">
                <a:solidFill>
                  <a:srgbClr val="60AF9A"/>
                </a:solidFill>
                <a:latin typeface="Roboto Mono Medium"/>
                <a:ea typeface="Roboto Mono Medium"/>
                <a:cs typeface="Roboto Mono Medium"/>
                <a:sym typeface="Roboto Mono Medium"/>
              </a:rPr>
              <a:t>true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left = </a:t>
            </a:r>
            <a:r>
              <a:rPr lang="en" sz="1600">
                <a:solidFill>
                  <a:srgbClr val="60AF9A"/>
                </a:solidFill>
                <a:latin typeface="Roboto Mono Medium"/>
                <a:ea typeface="Roboto Mono Medium"/>
                <a:cs typeface="Roboto Mono Medium"/>
                <a:sym typeface="Roboto Mono Medium"/>
              </a:rPr>
              <a:t>false</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rgbClr val="FFFFFF"/>
              </a:solidFill>
              <a:latin typeface="Roboto Mono Medium"/>
              <a:ea typeface="Roboto Mono Medium"/>
              <a:cs typeface="Roboto Mono Medium"/>
              <a:sym typeface="Roboto Mono Medium"/>
            </a:endParaRPr>
          </a:p>
        </p:txBody>
      </p:sp>
      <p:sp>
        <p:nvSpPr>
          <p:cNvPr id="372" name="Shape 372"/>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2"/>
                </a:solidFill>
              </a:rPr>
              <a:t>Moving Restrictions</a:t>
            </a:r>
            <a:endParaRPr>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376" name="Shape 376"/>
        <p:cNvGrpSpPr/>
        <p:nvPr/>
      </p:nvGrpSpPr>
      <p:grpSpPr>
        <a:xfrm>
          <a:off x="0" y="0"/>
          <a:ext cx="0" cy="0"/>
          <a:chOff x="0" y="0"/>
          <a:chExt cx="0" cy="0"/>
        </a:xfrm>
      </p:grpSpPr>
      <p:sp>
        <p:nvSpPr>
          <p:cNvPr id="377" name="Shape 377"/>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Score</a:t>
            </a:r>
            <a:endParaRPr>
              <a:solidFill>
                <a:srgbClr val="000000"/>
              </a:solidFill>
            </a:endParaRPr>
          </a:p>
        </p:txBody>
      </p:sp>
      <p:sp>
        <p:nvSpPr>
          <p:cNvPr id="378" name="Shape 378"/>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solidFill>
                  <a:schemeClr val="dk2"/>
                </a:solidFill>
                <a:latin typeface="Roboto Mono Medium"/>
                <a:ea typeface="Roboto Mono Medium"/>
                <a:cs typeface="Roboto Mono Medium"/>
                <a:sym typeface="Roboto Mono Medium"/>
              </a:rPr>
              <a:t> SnakeCharacter()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 </a:t>
            </a:r>
            <a:r>
              <a:rPr lang="en" sz="1800">
                <a:latin typeface="Roboto Mono Medium"/>
                <a:ea typeface="Roboto Mono Medium"/>
                <a:cs typeface="Roboto Mono Medium"/>
                <a:sym typeface="Roboto Mono Medium"/>
              </a:rPr>
              <a:t>score() {</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fill</a:t>
            </a:r>
            <a:r>
              <a:rPr lang="en" sz="1800">
                <a:latin typeface="Roboto Mono Medium"/>
                <a:ea typeface="Roboto Mono Medium"/>
                <a:cs typeface="Roboto Mono Medium"/>
                <a:sym typeface="Roboto Mono Medium"/>
              </a:rPr>
              <a:t>(0);</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text</a:t>
            </a:r>
            <a:r>
              <a:rPr lang="en" sz="1800">
                <a:latin typeface="Roboto Mono Medium"/>
                <a:ea typeface="Roboto Mono Medium"/>
                <a:cs typeface="Roboto Mono Medium"/>
                <a:sym typeface="Roboto Mono Medium"/>
              </a:rPr>
              <a:t>(pointList.</a:t>
            </a:r>
            <a:r>
              <a:rPr lang="en" sz="1800">
                <a:solidFill>
                  <a:srgbClr val="076A9C"/>
                </a:solidFill>
                <a:latin typeface="Roboto Mono Medium"/>
                <a:ea typeface="Roboto Mono Medium"/>
                <a:cs typeface="Roboto Mono Medium"/>
                <a:sym typeface="Roboto Mono Medium"/>
              </a:rPr>
              <a:t>size</a:t>
            </a:r>
            <a:r>
              <a:rPr lang="en" sz="1800">
                <a:latin typeface="Roboto Mono Medium"/>
                <a:ea typeface="Roboto Mono Medium"/>
                <a:cs typeface="Roboto Mono Medium"/>
                <a:sym typeface="Roboto Mono Medium"/>
              </a:rPr>
              <a:t>()-1, 10, 10);</a:t>
            </a:r>
            <a:endParaRPr sz="1800">
              <a:latin typeface="Roboto Mono Medium"/>
              <a:ea typeface="Roboto Mono Medium"/>
              <a:cs typeface="Roboto Mono Medium"/>
              <a:sym typeface="Roboto Mono Medium"/>
            </a:endParaRPr>
          </a:p>
          <a:p>
            <a:pPr indent="0" lvl="0" marL="0">
              <a:spcBef>
                <a:spcPts val="0"/>
              </a:spcBef>
              <a:spcAft>
                <a:spcPts val="0"/>
              </a:spcAft>
              <a:buNone/>
            </a:pP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Shape 95"/>
          <p:cNvSpPr/>
          <p:nvPr/>
        </p:nvSpPr>
        <p:spPr>
          <a:xfrm>
            <a:off x="4905800" y="4419300"/>
            <a:ext cx="749100" cy="144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Snippet 1</a:t>
            </a:r>
            <a:endParaRPr/>
          </a:p>
        </p:txBody>
      </p:sp>
      <p:pic>
        <p:nvPicPr>
          <p:cNvPr id="97" name="Shape 97"/>
          <p:cNvPicPr preferRelativeResize="0"/>
          <p:nvPr/>
        </p:nvPicPr>
        <p:blipFill rotWithShape="1">
          <a:blip r:embed="rId3">
            <a:alphaModFix/>
          </a:blip>
          <a:srcRect b="0" l="-690" r="689" t="0"/>
          <a:stretch/>
        </p:blipFill>
        <p:spPr>
          <a:xfrm>
            <a:off x="5068025" y="724200"/>
            <a:ext cx="3547776" cy="3695101"/>
          </a:xfrm>
          <a:prstGeom prst="rect">
            <a:avLst/>
          </a:prstGeom>
          <a:noFill/>
          <a:ln>
            <a:noFill/>
          </a:ln>
        </p:spPr>
      </p:pic>
      <p:sp>
        <p:nvSpPr>
          <p:cNvPr id="98" name="Shape 98"/>
          <p:cNvSpPr txBox="1"/>
          <p:nvPr>
            <p:ph type="title"/>
          </p:nvPr>
        </p:nvSpPr>
        <p:spPr>
          <a:xfrm>
            <a:off x="265500" y="2571750"/>
            <a:ext cx="4045200" cy="54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Drawing a Grid</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382" name="Shape 382"/>
        <p:cNvGrpSpPr/>
        <p:nvPr/>
      </p:nvGrpSpPr>
      <p:grpSpPr>
        <a:xfrm>
          <a:off x="0" y="0"/>
          <a:ext cx="0" cy="0"/>
          <a:chOff x="0" y="0"/>
          <a:chExt cx="0" cy="0"/>
        </a:xfrm>
      </p:grpSpPr>
      <p:sp>
        <p:nvSpPr>
          <p:cNvPr id="383" name="Shape 383"/>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solidFill>
                  <a:schemeClr val="dk2"/>
                </a:solidFill>
                <a:latin typeface="Roboto Mono Medium"/>
                <a:ea typeface="Roboto Mono Medium"/>
                <a:cs typeface="Roboto Mono Medium"/>
                <a:sym typeface="Roboto Mono Medium"/>
              </a:rPr>
              <a:t> SnakeCharacter() {</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E5732E"/>
                </a:solidFill>
                <a:latin typeface="Roboto Mono Medium"/>
                <a:ea typeface="Roboto Mono Medium"/>
                <a:cs typeface="Roboto Mono Medium"/>
                <a:sym typeface="Roboto Mono Medium"/>
              </a:rPr>
              <a:t>boolean </a:t>
            </a:r>
            <a:r>
              <a:rPr lang="en" sz="1800">
                <a:solidFill>
                  <a:schemeClr val="dk2"/>
                </a:solidFill>
                <a:latin typeface="Roboto Mono Medium"/>
                <a:ea typeface="Roboto Mono Medium"/>
                <a:cs typeface="Roboto Mono Medium"/>
                <a:sym typeface="Roboto Mono Medium"/>
              </a:rPr>
              <a:t>isBorderTouched()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chemeClr val="dk2"/>
                </a:solidFill>
                <a:latin typeface="Roboto Mono Medium"/>
                <a:ea typeface="Roboto Mono Medium"/>
                <a:cs typeface="Roboto Mono Medium"/>
                <a:sym typeface="Roboto Mono Medium"/>
              </a:rPr>
              <a:t>if (pointList.</a:t>
            </a:r>
            <a:r>
              <a:rPr lang="en" sz="1800">
                <a:solidFill>
                  <a:srgbClr val="076A9C"/>
                </a:solidFill>
                <a:latin typeface="Roboto Mono Medium"/>
                <a:ea typeface="Roboto Mono Medium"/>
                <a:cs typeface="Roboto Mono Medium"/>
                <a:sym typeface="Roboto Mono Medium"/>
              </a:rPr>
              <a:t>get</a:t>
            </a:r>
            <a:r>
              <a:rPr lang="en" sz="1800">
                <a:solidFill>
                  <a:schemeClr val="dk2"/>
                </a:solidFill>
                <a:latin typeface="Roboto Mono Medium"/>
                <a:ea typeface="Roboto Mono Medium"/>
                <a:cs typeface="Roboto Mono Medium"/>
                <a:sym typeface="Roboto Mono Medium"/>
              </a:rPr>
              <a:t>(0).x &lt; 0 || pointList.</a:t>
            </a:r>
            <a:r>
              <a:rPr lang="en" sz="1800">
                <a:solidFill>
                  <a:srgbClr val="076A9C"/>
                </a:solidFill>
                <a:latin typeface="Roboto Mono Medium"/>
                <a:ea typeface="Roboto Mono Medium"/>
                <a:cs typeface="Roboto Mono Medium"/>
                <a:sym typeface="Roboto Mono Medium"/>
              </a:rPr>
              <a:t>get</a:t>
            </a:r>
            <a:r>
              <a:rPr lang="en" sz="1800">
                <a:solidFill>
                  <a:schemeClr val="dk2"/>
                </a:solidFill>
                <a:latin typeface="Roboto Mono Medium"/>
                <a:ea typeface="Roboto Mono Medium"/>
                <a:cs typeface="Roboto Mono Medium"/>
                <a:sym typeface="Roboto Mono Medium"/>
              </a:rPr>
              <a:t>(0).y &lt; 0 ||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pointList.</a:t>
            </a:r>
            <a:r>
              <a:rPr lang="en" sz="1800">
                <a:solidFill>
                  <a:srgbClr val="076A9C"/>
                </a:solidFill>
                <a:latin typeface="Roboto Mono Medium"/>
                <a:ea typeface="Roboto Mono Medium"/>
                <a:cs typeface="Roboto Mono Medium"/>
                <a:sym typeface="Roboto Mono Medium"/>
              </a:rPr>
              <a:t>get</a:t>
            </a:r>
            <a:r>
              <a:rPr lang="en" sz="1800">
                <a:solidFill>
                  <a:schemeClr val="dk2"/>
                </a:solidFill>
                <a:latin typeface="Roboto Mono Medium"/>
                <a:ea typeface="Roboto Mono Medium"/>
                <a:cs typeface="Roboto Mono Medium"/>
                <a:sym typeface="Roboto Mono Medium"/>
              </a:rPr>
              <a:t>(0).x &gt;= 30 || pointList.</a:t>
            </a:r>
            <a:r>
              <a:rPr lang="en" sz="1800">
                <a:solidFill>
                  <a:srgbClr val="076A9C"/>
                </a:solidFill>
                <a:latin typeface="Roboto Mono Medium"/>
                <a:ea typeface="Roboto Mono Medium"/>
                <a:cs typeface="Roboto Mono Medium"/>
                <a:sym typeface="Roboto Mono Medium"/>
              </a:rPr>
              <a:t>get</a:t>
            </a:r>
            <a:r>
              <a:rPr lang="en" sz="1800">
                <a:solidFill>
                  <a:schemeClr val="dk2"/>
                </a:solidFill>
                <a:latin typeface="Roboto Mono Medium"/>
                <a:ea typeface="Roboto Mono Medium"/>
                <a:cs typeface="Roboto Mono Medium"/>
                <a:sym typeface="Roboto Mono Medium"/>
              </a:rPr>
              <a:t>(0).y &gt;= 30) {</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return true</a:t>
            </a: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 </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return false</a:t>
            </a: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
        <p:nvSpPr>
          <p:cNvPr id="384" name="Shape 384"/>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Collision with Border?</a:t>
            </a:r>
            <a:endParaRPr>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388" name="Shape 388"/>
        <p:cNvGrpSpPr/>
        <p:nvPr/>
      </p:nvGrpSpPr>
      <p:grpSpPr>
        <a:xfrm>
          <a:off x="0" y="0"/>
          <a:ext cx="0" cy="0"/>
          <a:chOff x="0" y="0"/>
          <a:chExt cx="0" cy="0"/>
        </a:xfrm>
      </p:grpSpPr>
      <p:sp>
        <p:nvSpPr>
          <p:cNvPr id="389" name="Shape 38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Collision with Snake?</a:t>
            </a:r>
            <a:endParaRPr>
              <a:solidFill>
                <a:srgbClr val="000000"/>
              </a:solidFill>
            </a:endParaRPr>
          </a:p>
        </p:txBody>
      </p:sp>
      <p:sp>
        <p:nvSpPr>
          <p:cNvPr id="390" name="Shape 390"/>
          <p:cNvSpPr txBox="1"/>
          <p:nvPr/>
        </p:nvSpPr>
        <p:spPr>
          <a:xfrm>
            <a:off x="411900" y="1557950"/>
            <a:ext cx="8320200" cy="29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0AF9A"/>
                </a:solidFill>
                <a:latin typeface="Roboto Mono Medium"/>
                <a:ea typeface="Roboto Mono Medium"/>
                <a:cs typeface="Roboto Mono Medium"/>
                <a:sym typeface="Roboto Mono Medium"/>
              </a:rPr>
              <a:t>class</a:t>
            </a:r>
            <a:r>
              <a:rPr lang="en">
                <a:solidFill>
                  <a:schemeClr val="dk2"/>
                </a:solidFill>
                <a:latin typeface="Roboto Mono Medium"/>
                <a:ea typeface="Roboto Mono Medium"/>
                <a:cs typeface="Roboto Mono Medium"/>
                <a:sym typeface="Roboto Mono Medium"/>
              </a:rPr>
              <a:t> SnakeCharacter()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E5732E"/>
                </a:solidFill>
                <a:latin typeface="Roboto Mono Medium"/>
                <a:ea typeface="Roboto Mono Medium"/>
                <a:cs typeface="Roboto Mono Medium"/>
                <a:sym typeface="Roboto Mono Medium"/>
              </a:rPr>
              <a:t>boolean </a:t>
            </a:r>
            <a:r>
              <a:rPr lang="en">
                <a:solidFill>
                  <a:schemeClr val="dk2"/>
                </a:solidFill>
                <a:latin typeface="Roboto Mono Medium"/>
                <a:ea typeface="Roboto Mono Medium"/>
                <a:cs typeface="Roboto Mono Medium"/>
                <a:sym typeface="Roboto Mono Medium"/>
              </a:rPr>
              <a:t>isSnakeTouched()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chemeClr val="dk2"/>
                </a:solidFill>
                <a:latin typeface="Roboto Mono Medium"/>
                <a:ea typeface="Roboto Mono Medium"/>
                <a:cs typeface="Roboto Mono Medium"/>
                <a:sym typeface="Roboto Mono Medium"/>
              </a:rPr>
              <a:t>Point snakeHead = pointList.</a:t>
            </a:r>
            <a:r>
              <a:rPr lang="en">
                <a:solidFill>
                  <a:srgbClr val="076A9C"/>
                </a:solidFill>
                <a:latin typeface="Roboto Mono Medium"/>
                <a:ea typeface="Roboto Mono Medium"/>
                <a:cs typeface="Roboto Mono Medium"/>
                <a:sym typeface="Roboto Mono Medium"/>
              </a:rPr>
              <a:t>get</a:t>
            </a:r>
            <a:r>
              <a:rPr lang="en">
                <a:solidFill>
                  <a:schemeClr val="dk2"/>
                </a:solidFill>
                <a:latin typeface="Roboto Mono Medium"/>
                <a:ea typeface="Roboto Mono Medium"/>
                <a:cs typeface="Roboto Mono Medium"/>
                <a:sym typeface="Roboto Mono Medium"/>
              </a:rPr>
              <a:t>(0);</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74A318"/>
                </a:solidFill>
                <a:latin typeface="Roboto Mono Medium"/>
                <a:ea typeface="Roboto Mono Medium"/>
                <a:cs typeface="Roboto Mono Medium"/>
                <a:sym typeface="Roboto Mono Medium"/>
              </a:rPr>
              <a:t>for </a:t>
            </a:r>
            <a:r>
              <a:rPr lang="en">
                <a:solidFill>
                  <a:schemeClr val="dk2"/>
                </a:solidFill>
                <a:latin typeface="Roboto Mono Medium"/>
                <a:ea typeface="Roboto Mono Medium"/>
                <a:cs typeface="Roboto Mono Medium"/>
                <a:sym typeface="Roboto Mono Medium"/>
              </a:rPr>
              <a:t>(</a:t>
            </a:r>
            <a:r>
              <a:rPr lang="en">
                <a:solidFill>
                  <a:srgbClr val="E5732E"/>
                </a:solidFill>
                <a:latin typeface="Roboto Mono Medium"/>
                <a:ea typeface="Roboto Mono Medium"/>
                <a:cs typeface="Roboto Mono Medium"/>
                <a:sym typeface="Roboto Mono Medium"/>
              </a:rPr>
              <a:t>int</a:t>
            </a:r>
            <a:r>
              <a:rPr lang="en">
                <a:solidFill>
                  <a:schemeClr val="dk2"/>
                </a:solidFill>
                <a:latin typeface="Roboto Mono Medium"/>
                <a:ea typeface="Roboto Mono Medium"/>
                <a:cs typeface="Roboto Mono Medium"/>
                <a:sym typeface="Roboto Mono Medium"/>
              </a:rPr>
              <a:t> i = 1; i &lt; pointList.</a:t>
            </a:r>
            <a:r>
              <a:rPr lang="en">
                <a:solidFill>
                  <a:srgbClr val="076A9C"/>
                </a:solidFill>
                <a:latin typeface="Roboto Mono Medium"/>
                <a:ea typeface="Roboto Mono Medium"/>
                <a:cs typeface="Roboto Mono Medium"/>
                <a:sym typeface="Roboto Mono Medium"/>
              </a:rPr>
              <a:t>size</a:t>
            </a:r>
            <a:r>
              <a:rPr lang="en">
                <a:solidFill>
                  <a:schemeClr val="dk2"/>
                </a:solidFill>
                <a:latin typeface="Roboto Mono Medium"/>
                <a:ea typeface="Roboto Mono Medium"/>
                <a:cs typeface="Roboto Mono Medium"/>
                <a:sym typeface="Roboto Mono Medium"/>
              </a:rPr>
              <a:t>(); i++) </a:t>
            </a:r>
            <a:r>
              <a:rPr lang="en">
                <a:solidFill>
                  <a:schemeClr val="dk2"/>
                </a:solidFill>
                <a:latin typeface="Roboto Mono Medium"/>
                <a:ea typeface="Roboto Mono Medium"/>
                <a:cs typeface="Roboto Mono Medium"/>
                <a:sym typeface="Roboto Mono Medium"/>
              </a:rPr>
              <a:t>{</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74A318"/>
                </a:solidFill>
                <a:latin typeface="Roboto Mono Medium"/>
                <a:ea typeface="Roboto Mono Medium"/>
                <a:cs typeface="Roboto Mono Medium"/>
                <a:sym typeface="Roboto Mono Medium"/>
              </a:rPr>
              <a:t>if</a:t>
            </a:r>
            <a:r>
              <a:rPr lang="en">
                <a:latin typeface="Roboto Mono Medium"/>
                <a:ea typeface="Roboto Mono Medium"/>
                <a:cs typeface="Roboto Mono Medium"/>
                <a:sym typeface="Roboto Mono Medium"/>
              </a:rPr>
              <a:t> (snakeHead.x == pointList</a:t>
            </a:r>
            <a:r>
              <a:rPr lang="en">
                <a:solidFill>
                  <a:schemeClr val="dk2"/>
                </a:solidFill>
                <a:latin typeface="Roboto Mono Medium"/>
                <a:ea typeface="Roboto Mono Medium"/>
                <a:cs typeface="Roboto Mono Medium"/>
                <a:sym typeface="Roboto Mono Medium"/>
              </a:rPr>
              <a:t>.</a:t>
            </a:r>
            <a:r>
              <a:rPr lang="en">
                <a:solidFill>
                  <a:srgbClr val="076A9C"/>
                </a:solidFill>
                <a:latin typeface="Roboto Mono Medium"/>
                <a:ea typeface="Roboto Mono Medium"/>
                <a:cs typeface="Roboto Mono Medium"/>
                <a:sym typeface="Roboto Mono Medium"/>
              </a:rPr>
              <a:t>get</a:t>
            </a:r>
            <a:r>
              <a:rPr lang="en">
                <a:latin typeface="Roboto Mono Medium"/>
                <a:ea typeface="Roboto Mono Medium"/>
                <a:cs typeface="Roboto Mono Medium"/>
                <a:sym typeface="Roboto Mono Medium"/>
              </a:rPr>
              <a:t>(i).x &amp;&amp; </a:t>
            </a:r>
            <a:r>
              <a:rPr lang="en">
                <a:solidFill>
                  <a:schemeClr val="dk2"/>
                </a:solidFill>
                <a:latin typeface="Roboto Mono Medium"/>
                <a:ea typeface="Roboto Mono Medium"/>
                <a:cs typeface="Roboto Mono Medium"/>
                <a:sym typeface="Roboto Mono Medium"/>
              </a:rPr>
              <a:t>snakeHead.y ==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pointList.</a:t>
            </a:r>
            <a:r>
              <a:rPr lang="en">
                <a:solidFill>
                  <a:srgbClr val="076A9C"/>
                </a:solidFill>
                <a:latin typeface="Roboto Mono Medium"/>
                <a:ea typeface="Roboto Mono Medium"/>
                <a:cs typeface="Roboto Mono Medium"/>
                <a:sym typeface="Roboto Mono Medium"/>
              </a:rPr>
              <a:t>get</a:t>
            </a:r>
            <a:r>
              <a:rPr lang="en">
                <a:solidFill>
                  <a:schemeClr val="dk2"/>
                </a:solidFill>
                <a:latin typeface="Roboto Mono Medium"/>
                <a:ea typeface="Roboto Mono Medium"/>
                <a:cs typeface="Roboto Mono Medium"/>
                <a:sym typeface="Roboto Mono Medium"/>
              </a:rPr>
              <a:t>(i).y) {</a:t>
            </a:r>
            <a:endParaRPr>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60AF9A"/>
                </a:solidFill>
                <a:latin typeface="Roboto Mono Medium"/>
                <a:ea typeface="Roboto Mono Medium"/>
                <a:cs typeface="Roboto Mono Medium"/>
                <a:sym typeface="Roboto Mono Medium"/>
              </a:rPr>
              <a:t>return true</a:t>
            </a:r>
            <a:r>
              <a:rPr lang="en">
                <a:solidFill>
                  <a:schemeClr val="dk2"/>
                </a:solidFill>
                <a:latin typeface="Roboto Mono Medium"/>
                <a:ea typeface="Roboto Mono Medium"/>
                <a:cs typeface="Roboto Mono Medium"/>
                <a:sym typeface="Roboto Mono Medium"/>
              </a:rPr>
              <a:t>;</a:t>
            </a:r>
            <a:endParaRPr>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r>
              <a:rPr lang="en">
                <a:solidFill>
                  <a:srgbClr val="60AF9A"/>
                </a:solidFill>
                <a:latin typeface="Roboto Mono Medium"/>
                <a:ea typeface="Roboto Mono Medium"/>
                <a:cs typeface="Roboto Mono Medium"/>
                <a:sym typeface="Roboto Mono Medium"/>
              </a:rPr>
              <a:t>return false</a:t>
            </a:r>
            <a:r>
              <a:rPr lang="en">
                <a:solidFill>
                  <a:schemeClr val="dk2"/>
                </a:solidFill>
                <a:latin typeface="Roboto Mono Medium"/>
                <a:ea typeface="Roboto Mono Medium"/>
                <a:cs typeface="Roboto Mono Medium"/>
                <a:sym typeface="Roboto Mono Medium"/>
              </a:rPr>
              <a:t>;</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solidFill>
                  <a:schemeClr val="dk2"/>
                </a:solidFill>
                <a:latin typeface="Roboto Mono Medium"/>
                <a:ea typeface="Roboto Mono Medium"/>
                <a:cs typeface="Roboto Mono Medium"/>
                <a:sym typeface="Roboto Mono Medium"/>
              </a:rPr>
              <a:t>  }</a:t>
            </a:r>
            <a:endParaRPr>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394" name="Shape 394"/>
        <p:cNvGrpSpPr/>
        <p:nvPr/>
      </p:nvGrpSpPr>
      <p:grpSpPr>
        <a:xfrm>
          <a:off x="0" y="0"/>
          <a:ext cx="0" cy="0"/>
          <a:chOff x="0" y="0"/>
          <a:chExt cx="0" cy="0"/>
        </a:xfrm>
      </p:grpSpPr>
      <p:sp>
        <p:nvSpPr>
          <p:cNvPr id="395" name="Shape 39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Is the Game Over?</a:t>
            </a:r>
            <a:endParaRPr>
              <a:solidFill>
                <a:srgbClr val="000000"/>
              </a:solidFill>
            </a:endParaRPr>
          </a:p>
        </p:txBody>
      </p:sp>
      <p:sp>
        <p:nvSpPr>
          <p:cNvPr id="396" name="Shape 396"/>
          <p:cNvSpPr txBox="1"/>
          <p:nvPr/>
        </p:nvSpPr>
        <p:spPr>
          <a:xfrm>
            <a:off x="411900" y="1592625"/>
            <a:ext cx="8320200" cy="296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a:p>
            <a:pPr indent="0" lvl="0" marL="0" rtl="0">
              <a:spcBef>
                <a:spcPts val="0"/>
              </a:spcBef>
              <a:spcAft>
                <a:spcPts val="0"/>
              </a:spcAft>
              <a:buNone/>
            </a:pPr>
            <a:r>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60AF9A"/>
                </a:solidFill>
                <a:latin typeface="Roboto Mono Medium"/>
                <a:ea typeface="Roboto Mono Medium"/>
                <a:cs typeface="Roboto Mono Medium"/>
                <a:sym typeface="Roboto Mono Medium"/>
              </a:rPr>
              <a:t>void</a:t>
            </a:r>
            <a:r>
              <a:rPr lang="en" sz="1800">
                <a:latin typeface="Roboto Mono Medium"/>
                <a:ea typeface="Roboto Mono Medium"/>
                <a:cs typeface="Roboto Mono Medium"/>
                <a:sym typeface="Roboto Mono Medium"/>
              </a:rPr>
              <a:t> drawGrid() {</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latin typeface="Roboto Mono Medium"/>
                <a:ea typeface="Roboto Mono Medium"/>
                <a:cs typeface="Roboto Mono Medium"/>
                <a:sym typeface="Roboto Mono Medium"/>
              </a:rPr>
              <a:t>  ...</a:t>
            </a:r>
            <a:endParaRPr sz="18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a:p>
            <a:pPr indent="0" lvl="0" marL="0">
              <a:spcBef>
                <a:spcPts val="0"/>
              </a:spcBef>
              <a:spcAft>
                <a:spcPts val="0"/>
              </a:spcAft>
              <a:buNone/>
            </a:pPr>
            <a:r>
              <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E5732E"/>
                </a:solidFill>
                <a:highlight>
                  <a:schemeClr val="accent6"/>
                </a:highlight>
                <a:latin typeface="Roboto Mono Medium"/>
                <a:ea typeface="Roboto Mono Medium"/>
                <a:cs typeface="Roboto Mono Medium"/>
                <a:sym typeface="Roboto Mono Medium"/>
              </a:rPr>
              <a:t>boolean</a:t>
            </a:r>
            <a:r>
              <a:rPr lang="en" sz="1800">
                <a:highlight>
                  <a:schemeClr val="accent6"/>
                </a:highlight>
                <a:latin typeface="Roboto Mono Medium"/>
                <a:ea typeface="Roboto Mono Medium"/>
                <a:cs typeface="Roboto Mono Medium"/>
                <a:sym typeface="Roboto Mono Medium"/>
              </a:rPr>
              <a:t> isGameOver() {</a:t>
            </a:r>
            <a:endParaRPr sz="1800">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r>
              <a:rPr lang="en" sz="1800">
                <a:solidFill>
                  <a:srgbClr val="60AF9A"/>
                </a:solidFill>
                <a:highlight>
                  <a:schemeClr val="accent6"/>
                </a:highlight>
                <a:latin typeface="Roboto Mono Medium"/>
                <a:ea typeface="Roboto Mono Medium"/>
                <a:cs typeface="Roboto Mono Medium"/>
                <a:sym typeface="Roboto Mono Medium"/>
              </a:rPr>
              <a:t>return</a:t>
            </a:r>
            <a:r>
              <a:rPr lang="en" sz="1800">
                <a:highlight>
                  <a:schemeClr val="accent6"/>
                </a:highlight>
                <a:latin typeface="Roboto Mono Medium"/>
                <a:ea typeface="Roboto Mono Medium"/>
                <a:cs typeface="Roboto Mono Medium"/>
                <a:sym typeface="Roboto Mono Medium"/>
              </a:rPr>
              <a:t> snake.isSnakeTouched() || snake.isBorderTouched();</a:t>
            </a:r>
            <a:endParaRPr sz="1800">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800">
                <a:highlight>
                  <a:schemeClr val="accent6"/>
                </a:highlight>
                <a:latin typeface="Roboto Mono Medium"/>
                <a:ea typeface="Roboto Mono Medium"/>
                <a:cs typeface="Roboto Mono Medium"/>
                <a:sym typeface="Roboto Mono Medium"/>
              </a:rPr>
              <a:t>}</a:t>
            </a:r>
            <a:endParaRPr sz="1800">
              <a:highlight>
                <a:schemeClr val="accent6"/>
              </a:highlight>
              <a:latin typeface="Roboto Mono Medium"/>
              <a:ea typeface="Roboto Mono Medium"/>
              <a:cs typeface="Roboto Mono Medium"/>
              <a:sym typeface="Roboto Mono Medium"/>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400" name="Shape 400"/>
        <p:cNvGrpSpPr/>
        <p:nvPr/>
      </p:nvGrpSpPr>
      <p:grpSpPr>
        <a:xfrm>
          <a:off x="0" y="0"/>
          <a:ext cx="0" cy="0"/>
          <a:chOff x="0" y="0"/>
          <a:chExt cx="0" cy="0"/>
        </a:xfrm>
      </p:grpSpPr>
      <p:sp>
        <p:nvSpPr>
          <p:cNvPr id="401" name="Shape 401"/>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If the Game Isn’t Over...</a:t>
            </a:r>
            <a:endParaRPr>
              <a:solidFill>
                <a:srgbClr val="000000"/>
              </a:solidFill>
            </a:endParaRPr>
          </a:p>
        </p:txBody>
      </p:sp>
      <p:sp>
        <p:nvSpPr>
          <p:cNvPr id="402" name="Shape 402"/>
          <p:cNvSpPr txBox="1"/>
          <p:nvPr/>
        </p:nvSpPr>
        <p:spPr>
          <a:xfrm>
            <a:off x="411900" y="1329350"/>
            <a:ext cx="8320200" cy="231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a:p>
            <a:pPr indent="0" lvl="0" marL="0" rtl="0">
              <a:spcBef>
                <a:spcPts val="0"/>
              </a:spcBef>
              <a:spcAft>
                <a:spcPts val="0"/>
              </a:spcAft>
              <a:buNone/>
            </a:pPr>
            <a:r>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b="1" lang="en" sz="1600">
                <a:solidFill>
                  <a:srgbClr val="006699"/>
                </a:solidFill>
                <a:latin typeface="Roboto Mono"/>
                <a:ea typeface="Roboto Mono"/>
                <a:cs typeface="Roboto Mono"/>
                <a:sym typeface="Roboto Mono"/>
              </a:rPr>
              <a:t>draw</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076A9C"/>
                </a:solidFill>
                <a:latin typeface="Roboto Mono Medium"/>
                <a:ea typeface="Roboto Mono Medium"/>
                <a:cs typeface="Roboto Mono Medium"/>
                <a:sym typeface="Roboto Mono Medium"/>
              </a:rPr>
              <a:t>  </a:t>
            </a:r>
            <a:r>
              <a:rPr lang="en" sz="1600">
                <a:solidFill>
                  <a:srgbClr val="076A9C"/>
                </a:solidFill>
                <a:latin typeface="Roboto Mono Medium"/>
                <a:ea typeface="Roboto Mono Medium"/>
                <a:cs typeface="Roboto Mono Medium"/>
                <a:sym typeface="Roboto Mono Medium"/>
              </a:rPr>
              <a:t>background</a:t>
            </a:r>
            <a:r>
              <a:rPr lang="en" sz="1600">
                <a:solidFill>
                  <a:schemeClr val="dk2"/>
                </a:solidFill>
                <a:latin typeface="Roboto Mono Medium"/>
                <a:ea typeface="Roboto Mono Medium"/>
                <a:cs typeface="Roboto Mono Medium"/>
                <a:sym typeface="Roboto Mono Medium"/>
              </a:rPr>
              <a:t>(255);</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74A318"/>
                </a:solidFill>
                <a:latin typeface="Roboto Mono Medium"/>
                <a:ea typeface="Roboto Mono Medium"/>
                <a:cs typeface="Roboto Mono Medium"/>
                <a:sym typeface="Roboto Mono Medium"/>
              </a:rPr>
              <a:t>  </a:t>
            </a:r>
            <a:r>
              <a:rPr lang="en" sz="1600">
                <a:solidFill>
                  <a:srgbClr val="74A318"/>
                </a:solidFill>
                <a:highlight>
                  <a:schemeClr val="accent6"/>
                </a:highlight>
                <a:latin typeface="Roboto Mono Medium"/>
                <a:ea typeface="Roboto Mono Medium"/>
                <a:cs typeface="Roboto Mono Medium"/>
                <a:sym typeface="Roboto Mono Medium"/>
              </a:rPr>
              <a:t>if </a:t>
            </a:r>
            <a:r>
              <a:rPr lang="en" sz="1600">
                <a:solidFill>
                  <a:schemeClr val="dk2"/>
                </a:solidFill>
                <a:highlight>
                  <a:schemeClr val="accent6"/>
                </a:highlight>
                <a:latin typeface="Roboto Mono Medium"/>
                <a:ea typeface="Roboto Mono Medium"/>
                <a:cs typeface="Roboto Mono Medium"/>
                <a:sym typeface="Roboto Mono Medium"/>
              </a:rPr>
              <a:t>(!isGameOver()) {</a:t>
            </a:r>
            <a:endParaRPr sz="1600">
              <a:solidFill>
                <a:schemeClr val="dk2"/>
              </a:solidFill>
              <a:highlight>
                <a:schemeClr val="accent6"/>
              </a:highlight>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latin typeface="Roboto Mono Medium"/>
                <a:ea typeface="Roboto Mono Medium"/>
                <a:cs typeface="Roboto Mono Medium"/>
                <a:sym typeface="Roboto Mono Medium"/>
              </a:rPr>
              <a:t>drawGrid();</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 else {</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gameOver();</a:t>
            </a:r>
            <a:endParaRPr sz="1600">
              <a:solidFill>
                <a:schemeClr val="dk2"/>
              </a:solidFill>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chemeClr val="dk2"/>
                </a:solidFill>
                <a:highlight>
                  <a:schemeClr val="accent6"/>
                </a:highlight>
                <a:latin typeface="Roboto Mono Medium"/>
                <a:ea typeface="Roboto Mono Medium"/>
                <a:cs typeface="Roboto Mono Medium"/>
                <a:sym typeface="Roboto Mono Medium"/>
              </a:rPr>
              <a:t>}</a:t>
            </a:r>
            <a:endParaRPr sz="1600">
              <a:solidFill>
                <a:schemeClr val="dk2"/>
              </a:solidFill>
              <a:highlight>
                <a:schemeClr val="accent6"/>
              </a:highlight>
              <a:latin typeface="Roboto Mono Medium"/>
              <a:ea typeface="Roboto Mono Medium"/>
              <a:cs typeface="Roboto Mono Medium"/>
              <a:sym typeface="Roboto Mono Medium"/>
            </a:endParaRPr>
          </a:p>
          <a:p>
            <a:pPr indent="0" lvl="0" mar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74A318"/>
                </a:solidFill>
                <a:latin typeface="Roboto Mono Medium"/>
                <a:ea typeface="Roboto Mono Medium"/>
                <a:cs typeface="Roboto Mono Medium"/>
                <a:sym typeface="Roboto Mono Medium"/>
              </a:rPr>
              <a:t>if</a:t>
            </a:r>
            <a:r>
              <a:rPr lang="en" sz="1600">
                <a:solidFill>
                  <a:schemeClr val="dk2"/>
                </a:solidFill>
                <a:latin typeface="Roboto Mono Medium"/>
                <a:ea typeface="Roboto Mono Medium"/>
                <a:cs typeface="Roboto Mono Medium"/>
                <a:sym typeface="Roboto Mono Medium"/>
              </a:rPr>
              <a:t> (isCollision)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406" name="Shape 406"/>
        <p:cNvGrpSpPr/>
        <p:nvPr/>
      </p:nvGrpSpPr>
      <p:grpSpPr>
        <a:xfrm>
          <a:off x="0" y="0"/>
          <a:ext cx="0" cy="0"/>
          <a:chOff x="0" y="0"/>
          <a:chExt cx="0" cy="0"/>
        </a:xfrm>
      </p:grpSpPr>
      <p:sp>
        <p:nvSpPr>
          <p:cNvPr id="407" name="Shape 407"/>
          <p:cNvSpPr txBox="1"/>
          <p:nvPr/>
        </p:nvSpPr>
        <p:spPr>
          <a:xfrm>
            <a:off x="411900" y="1329350"/>
            <a:ext cx="8320200" cy="231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a:p>
            <a:pPr indent="0" lvl="0" marL="0" rtl="0">
              <a:spcBef>
                <a:spcPts val="0"/>
              </a:spcBef>
              <a:spcAft>
                <a:spcPts val="0"/>
              </a:spcAft>
              <a:buNone/>
            </a:pPr>
            <a:r>
              <a:t/>
            </a:r>
            <a:endParaRPr sz="1600">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60AF9A"/>
                </a:solidFill>
                <a:latin typeface="Roboto Mono Medium"/>
                <a:ea typeface="Roboto Mono Medium"/>
                <a:cs typeface="Roboto Mono Medium"/>
                <a:sym typeface="Roboto Mono Medium"/>
              </a:rPr>
              <a:t>void </a:t>
            </a:r>
            <a:r>
              <a:rPr lang="en" sz="1600">
                <a:latin typeface="Roboto Mono Medium"/>
                <a:ea typeface="Roboto Mono Medium"/>
                <a:cs typeface="Roboto Mono Medium"/>
                <a:sym typeface="Roboto Mono Medium"/>
              </a:rPr>
              <a:t>gameOver</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076A9C"/>
                </a:solidFill>
                <a:latin typeface="Roboto Mono Medium"/>
                <a:ea typeface="Roboto Mono Medium"/>
                <a:cs typeface="Roboto Mono Medium"/>
                <a:sym typeface="Roboto Mono Medium"/>
              </a:rPr>
              <a:t>  text</a:t>
            </a:r>
            <a:r>
              <a:rPr lang="en" sz="1600">
                <a:solidFill>
                  <a:schemeClr val="dk2"/>
                </a:solidFill>
                <a:latin typeface="Roboto Mono Medium"/>
                <a:ea typeface="Roboto Mono Medium"/>
                <a:cs typeface="Roboto Mono Medium"/>
                <a:sym typeface="Roboto Mono Medium"/>
              </a:rPr>
              <a:t>(</a:t>
            </a:r>
            <a:r>
              <a:rPr lang="en" sz="1600">
                <a:solidFill>
                  <a:srgbClr val="7D4793"/>
                </a:solidFill>
                <a:latin typeface="Roboto Mono Medium"/>
                <a:ea typeface="Roboto Mono Medium"/>
                <a:cs typeface="Roboto Mono Medium"/>
                <a:sym typeface="Roboto Mono Medium"/>
              </a:rPr>
              <a:t>“GAME OVER”</a:t>
            </a:r>
            <a:r>
              <a:rPr lang="en" sz="1600">
                <a:solidFill>
                  <a:schemeClr val="dk2"/>
                </a:solidFill>
                <a:latin typeface="Roboto Mono Medium"/>
                <a:ea typeface="Roboto Mono Medium"/>
                <a:cs typeface="Roboto Mono Medium"/>
                <a:sym typeface="Roboto Mono Medium"/>
              </a:rPr>
              <a:t>, 300, 285);</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076A9C"/>
                </a:solidFill>
                <a:latin typeface="Roboto Mono Medium"/>
                <a:ea typeface="Roboto Mono Medium"/>
                <a:cs typeface="Roboto Mono Medium"/>
                <a:sym typeface="Roboto Mono Medium"/>
              </a:rPr>
              <a:t>  text</a:t>
            </a:r>
            <a:r>
              <a:rPr lang="en" sz="1600">
                <a:solidFill>
                  <a:schemeClr val="dk2"/>
                </a:solidFill>
                <a:latin typeface="Roboto Mono Medium"/>
                <a:ea typeface="Roboto Mono Medium"/>
                <a:cs typeface="Roboto Mono Medium"/>
                <a:sym typeface="Roboto Mono Medium"/>
              </a:rPr>
              <a:t>(</a:t>
            </a:r>
            <a:r>
              <a:rPr lang="en" sz="1600">
                <a:solidFill>
                  <a:srgbClr val="7D4793"/>
                </a:solidFill>
                <a:latin typeface="Roboto Mono Medium"/>
                <a:ea typeface="Roboto Mono Medium"/>
                <a:cs typeface="Roboto Mono Medium"/>
                <a:sym typeface="Roboto Mono Medium"/>
              </a:rPr>
              <a:t>“Press Enter to restart.”</a:t>
            </a:r>
            <a:r>
              <a:rPr lang="en" sz="1600">
                <a:solidFill>
                  <a:schemeClr val="dk2"/>
                </a:solidFill>
                <a:latin typeface="Roboto Mono Medium"/>
                <a:ea typeface="Roboto Mono Medium"/>
                <a:cs typeface="Roboto Mono Medium"/>
                <a:sym typeface="Roboto Mono Medium"/>
              </a:rPr>
              <a:t>, 305, 315);</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rgbClr val="74A318"/>
                </a:solidFill>
                <a:latin typeface="Roboto Mono Medium"/>
                <a:ea typeface="Roboto Mono Medium"/>
                <a:cs typeface="Roboto Mono Medium"/>
                <a:sym typeface="Roboto Mono Medium"/>
              </a:rPr>
              <a:t>  if </a:t>
            </a:r>
            <a:r>
              <a:rPr lang="en" sz="1600">
                <a:solidFill>
                  <a:schemeClr val="dk2"/>
                </a:solidFill>
                <a:latin typeface="Roboto Mono Medium"/>
                <a:ea typeface="Roboto Mono Medium"/>
                <a:cs typeface="Roboto Mono Medium"/>
                <a:sym typeface="Roboto Mono Medium"/>
              </a:rPr>
              <a:t>(</a:t>
            </a:r>
            <a:r>
              <a:rPr lang="en" sz="1600">
                <a:solidFill>
                  <a:srgbClr val="DF6990"/>
                </a:solidFill>
                <a:latin typeface="Roboto Mono Medium"/>
                <a:ea typeface="Roboto Mono Medium"/>
                <a:cs typeface="Roboto Mono Medium"/>
                <a:sym typeface="Roboto Mono Medium"/>
              </a:rPr>
              <a:t>keyCode</a:t>
            </a:r>
            <a:r>
              <a:rPr lang="en" sz="1600">
                <a:solidFill>
                  <a:schemeClr val="dk2"/>
                </a:solidFill>
                <a:latin typeface="Roboto Mono Medium"/>
                <a:ea typeface="Roboto Mono Medium"/>
                <a:cs typeface="Roboto Mono Medium"/>
                <a:sym typeface="Roboto Mono Medium"/>
              </a:rPr>
              <a:t> == </a:t>
            </a:r>
            <a:r>
              <a:rPr lang="en" sz="1600">
                <a:solidFill>
                  <a:srgbClr val="758D66"/>
                </a:solidFill>
                <a:latin typeface="Roboto Mono Medium"/>
                <a:ea typeface="Roboto Mono Medium"/>
                <a:cs typeface="Roboto Mono Medium"/>
                <a:sym typeface="Roboto Mono Medium"/>
              </a:rPr>
              <a:t>ENTER </a:t>
            </a: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 </a:t>
            </a:r>
            <a:r>
              <a:rPr lang="en" sz="1600">
                <a:solidFill>
                  <a:schemeClr val="dk2"/>
                </a:solidFill>
                <a:latin typeface="Roboto Mono Medium"/>
                <a:ea typeface="Roboto Mono Medium"/>
                <a:cs typeface="Roboto Mono Medium"/>
                <a:sym typeface="Roboto Mono Medium"/>
              </a:rPr>
              <a:t>== </a:t>
            </a:r>
            <a:r>
              <a:rPr lang="en" sz="1600">
                <a:solidFill>
                  <a:srgbClr val="758D66"/>
                </a:solidFill>
                <a:latin typeface="Roboto Mono Medium"/>
                <a:ea typeface="Roboto Mono Medium"/>
                <a:cs typeface="Roboto Mono Medium"/>
                <a:sym typeface="Roboto Mono Medium"/>
              </a:rPr>
              <a:t>RETURN</a:t>
            </a: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snake.reset();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r>
              <a:rPr lang="en" sz="1600">
                <a:solidFill>
                  <a:srgbClr val="DF6990"/>
                </a:solidFill>
                <a:latin typeface="Roboto Mono Medium"/>
                <a:ea typeface="Roboto Mono Medium"/>
                <a:cs typeface="Roboto Mono Medium"/>
                <a:sym typeface="Roboto Mono Medium"/>
              </a:rPr>
              <a:t>keyCode </a:t>
            </a:r>
            <a:r>
              <a:rPr lang="en" sz="1600">
                <a:solidFill>
                  <a:schemeClr val="dk2"/>
                </a:solidFill>
                <a:latin typeface="Roboto Mono Medium"/>
                <a:ea typeface="Roboto Mono Medium"/>
                <a:cs typeface="Roboto Mono Medium"/>
                <a:sym typeface="Roboto Mono Medium"/>
              </a:rPr>
              <a:t>= </a:t>
            </a:r>
            <a:r>
              <a:rPr lang="en" sz="1600">
                <a:solidFill>
                  <a:srgbClr val="758D66"/>
                </a:solidFill>
                <a:latin typeface="Roboto Mono Medium"/>
                <a:ea typeface="Roboto Mono Medium"/>
                <a:cs typeface="Roboto Mono Medium"/>
                <a:sym typeface="Roboto Mono Medium"/>
              </a:rPr>
              <a:t>ALT</a:t>
            </a:r>
            <a:r>
              <a:rPr lang="en" sz="1600">
                <a:solidFill>
                  <a:schemeClr val="dk2"/>
                </a:solidFill>
                <a:latin typeface="Roboto Mono Medium"/>
                <a:ea typeface="Roboto Mono Medium"/>
                <a:cs typeface="Roboto Mono Medium"/>
                <a:sym typeface="Roboto Mono Medium"/>
              </a:rPr>
              <a:t>;</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  }</a:t>
            </a:r>
            <a:endParaRPr sz="16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600">
                <a:solidFill>
                  <a:schemeClr val="dk2"/>
                </a:solidFill>
                <a:latin typeface="Roboto Mono Medium"/>
                <a:ea typeface="Roboto Mono Medium"/>
                <a:cs typeface="Roboto Mono Medium"/>
                <a:sym typeface="Roboto Mono Medium"/>
              </a:rPr>
              <a:t>}</a:t>
            </a:r>
            <a:endParaRPr sz="1600">
              <a:latin typeface="Roboto Mono Medium"/>
              <a:ea typeface="Roboto Mono Medium"/>
              <a:cs typeface="Roboto Mono Medium"/>
              <a:sym typeface="Roboto Mono Medium"/>
            </a:endParaRPr>
          </a:p>
        </p:txBody>
      </p:sp>
      <p:sp>
        <p:nvSpPr>
          <p:cNvPr id="408" name="Shape 408"/>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Game Over</a:t>
            </a:r>
            <a:endParaRPr>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E7CC3"/>
        </a:solidFill>
      </p:bgPr>
    </p:bg>
    <p:spTree>
      <p:nvGrpSpPr>
        <p:cNvPr id="412" name="Shape 412"/>
        <p:cNvGrpSpPr/>
        <p:nvPr/>
      </p:nvGrpSpPr>
      <p:grpSpPr>
        <a:xfrm>
          <a:off x="0" y="0"/>
          <a:ext cx="0" cy="0"/>
          <a:chOff x="0" y="0"/>
          <a:chExt cx="0" cy="0"/>
        </a:xfrm>
      </p:grpSpPr>
      <p:sp>
        <p:nvSpPr>
          <p:cNvPr id="413" name="Shape 413"/>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Reset</a:t>
            </a:r>
            <a:endParaRPr>
              <a:solidFill>
                <a:srgbClr val="FFFFFF"/>
              </a:solidFill>
            </a:endParaRPr>
          </a:p>
        </p:txBody>
      </p:sp>
      <p:sp>
        <p:nvSpPr>
          <p:cNvPr id="414" name="Shape 414"/>
          <p:cNvSpPr txBox="1"/>
          <p:nvPr/>
        </p:nvSpPr>
        <p:spPr>
          <a:xfrm>
            <a:off x="417825" y="1735300"/>
            <a:ext cx="8320200" cy="23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class</a:t>
            </a:r>
            <a:r>
              <a:rPr lang="en" sz="1800">
                <a:latin typeface="Roboto Mono Medium"/>
                <a:ea typeface="Roboto Mono Medium"/>
                <a:cs typeface="Roboto Mono Medium"/>
                <a:sym typeface="Roboto Mono Medium"/>
              </a:rPr>
              <a:t> </a:t>
            </a:r>
            <a:r>
              <a:rPr lang="en" sz="1800">
                <a:solidFill>
                  <a:srgbClr val="FFFFFF"/>
                </a:solidFill>
                <a:latin typeface="Roboto Mono Medium"/>
                <a:ea typeface="Roboto Mono Medium"/>
                <a:cs typeface="Roboto Mono Medium"/>
                <a:sym typeface="Roboto Mono Medium"/>
              </a:rPr>
              <a:t>SnakeCharacter</a:t>
            </a:r>
            <a:r>
              <a:rPr lang="en" sz="1800">
                <a:solidFill>
                  <a:srgbClr val="FFFFFF"/>
                </a:solidFill>
                <a:latin typeface="Roboto Mono Medium"/>
                <a:ea typeface="Roboto Mono Medium"/>
                <a:cs typeface="Roboto Mono Medium"/>
                <a:sym typeface="Roboto Mono Medium"/>
              </a:rPr>
              <a:t>() {</a:t>
            </a:r>
            <a:endParaRPr sz="1800">
              <a:solidFill>
                <a:srgbClr val="FFFFFF"/>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solidFill>
                  <a:srgbClr val="FFFFFF"/>
                </a:solidFill>
                <a:latin typeface="Roboto Mono Medium"/>
                <a:ea typeface="Roboto Mono Medium"/>
                <a:cs typeface="Roboto Mono Medium"/>
                <a:sym typeface="Roboto Mono Medium"/>
              </a:rPr>
              <a:t>  ...</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r>
              <a:rPr lang="en" sz="1800">
                <a:solidFill>
                  <a:srgbClr val="60AF9A"/>
                </a:solidFill>
                <a:latin typeface="Roboto Mono Medium"/>
                <a:ea typeface="Roboto Mono Medium"/>
                <a:cs typeface="Roboto Mono Medium"/>
                <a:sym typeface="Roboto Mono Medium"/>
              </a:rPr>
              <a:t>void </a:t>
            </a:r>
            <a:r>
              <a:rPr lang="en" sz="1800">
                <a:solidFill>
                  <a:srgbClr val="FFFFFF"/>
                </a:solidFill>
                <a:latin typeface="Roboto Mono Medium"/>
                <a:ea typeface="Roboto Mono Medium"/>
                <a:cs typeface="Roboto Mono Medium"/>
                <a:sym typeface="Roboto Mono Medium"/>
              </a:rPr>
              <a:t>reset() {</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xSpeed = 1;</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ySpeed = 0;</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pointList = new </a:t>
            </a:r>
            <a:r>
              <a:rPr lang="en" sz="1800">
                <a:solidFill>
                  <a:srgbClr val="E5732E"/>
                </a:solidFill>
                <a:latin typeface="Roboto Mono Medium"/>
                <a:ea typeface="Roboto Mono Medium"/>
                <a:cs typeface="Roboto Mono Medium"/>
                <a:sym typeface="Roboto Mono Medium"/>
              </a:rPr>
              <a:t>ArrayList</a:t>
            </a:r>
            <a:r>
              <a:rPr lang="en" sz="1800">
                <a:solidFill>
                  <a:srgbClr val="FFFFFF"/>
                </a:solidFill>
                <a:latin typeface="Roboto Mono Medium"/>
                <a:ea typeface="Roboto Mono Medium"/>
                <a:cs typeface="Roboto Mono Medium"/>
                <a:sym typeface="Roboto Mono Medium"/>
              </a:rPr>
              <a:t>&lt;Point&gt;();</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pointList.</a:t>
            </a:r>
            <a:r>
              <a:rPr lang="en" sz="1800">
                <a:solidFill>
                  <a:srgbClr val="076A9C"/>
                </a:solidFill>
                <a:latin typeface="Roboto Mono Medium"/>
                <a:ea typeface="Roboto Mono Medium"/>
                <a:cs typeface="Roboto Mono Medium"/>
                <a:sym typeface="Roboto Mono Medium"/>
              </a:rPr>
              <a:t>add</a:t>
            </a:r>
            <a:r>
              <a:rPr lang="en" sz="1800">
                <a:solidFill>
                  <a:srgbClr val="FFFFFF"/>
                </a:solidFill>
                <a:latin typeface="Roboto Mono Medium"/>
                <a:ea typeface="Roboto Mono Medium"/>
                <a:cs typeface="Roboto Mono Medium"/>
                <a:sym typeface="Roboto Mono Medium"/>
              </a:rPr>
              <a:t>(new Point(15, 15));</a:t>
            </a:r>
            <a:endParaRPr sz="1800">
              <a:solidFill>
                <a:srgbClr val="FFFFFF"/>
              </a:solidFill>
              <a:latin typeface="Roboto Mono Medium"/>
              <a:ea typeface="Roboto Mono Medium"/>
              <a:cs typeface="Roboto Mono Medium"/>
              <a:sym typeface="Roboto Mono Medium"/>
            </a:endParaRPr>
          </a:p>
          <a:p>
            <a:pPr indent="0" lvl="0" marL="0">
              <a:spcBef>
                <a:spcPts val="0"/>
              </a:spcBef>
              <a:spcAft>
                <a:spcPts val="0"/>
              </a:spcAft>
              <a:buNone/>
            </a:pPr>
            <a:r>
              <a:rPr lang="en" sz="1800">
                <a:solidFill>
                  <a:srgbClr val="FFFFFF"/>
                </a:solidFill>
                <a:latin typeface="Roboto Mono Medium"/>
                <a:ea typeface="Roboto Mono Medium"/>
                <a:cs typeface="Roboto Mono Medium"/>
                <a:sym typeface="Roboto Mono Medium"/>
              </a:rPr>
              <a:t>  }</a:t>
            </a:r>
            <a:endParaRPr sz="1800">
              <a:solidFill>
                <a:srgbClr val="FFFFFF"/>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FFFFFF"/>
                </a:solidFill>
                <a:latin typeface="Roboto Mono Medium"/>
                <a:ea typeface="Roboto Mono Medium"/>
                <a:cs typeface="Roboto Mono Medium"/>
                <a:sym typeface="Roboto Mono Medium"/>
              </a:rPr>
              <a:t>}</a:t>
            </a:r>
            <a:endParaRPr sz="1800">
              <a:solidFill>
                <a:srgbClr val="FFFFFF"/>
              </a:solidFill>
              <a:latin typeface="Roboto Mono Medium"/>
              <a:ea typeface="Roboto Mono Medium"/>
              <a:cs typeface="Roboto Mono Medium"/>
              <a:sym typeface="Roboto Mono Mediu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418" name="Shape 418"/>
        <p:cNvGrpSpPr/>
        <p:nvPr/>
      </p:nvGrpSpPr>
      <p:grpSpPr>
        <a:xfrm>
          <a:off x="0" y="0"/>
          <a:ext cx="0" cy="0"/>
          <a:chOff x="0" y="0"/>
          <a:chExt cx="0" cy="0"/>
        </a:xfrm>
      </p:grpSpPr>
      <p:sp>
        <p:nvSpPr>
          <p:cNvPr id="419" name="Shape 419"/>
          <p:cNvSpPr txBox="1"/>
          <p:nvPr/>
        </p:nvSpPr>
        <p:spPr>
          <a:xfrm>
            <a:off x="2278650" y="2309850"/>
            <a:ext cx="45867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https://pastebin.com/MdwKNycL</a:t>
            </a:r>
            <a:endParaRPr sz="2400"/>
          </a:p>
        </p:txBody>
      </p:sp>
      <p:sp>
        <p:nvSpPr>
          <p:cNvPr id="420" name="Shape 420"/>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Snippet 4 Code</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24" name="Shape 424"/>
        <p:cNvGrpSpPr/>
        <p:nvPr/>
      </p:nvGrpSpPr>
      <p:grpSpPr>
        <a:xfrm>
          <a:off x="0" y="0"/>
          <a:ext cx="0" cy="0"/>
          <a:chOff x="0" y="0"/>
          <a:chExt cx="0" cy="0"/>
        </a:xfrm>
      </p:grpSpPr>
      <p:sp>
        <p:nvSpPr>
          <p:cNvPr id="425" name="Shape 425"/>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Connecting with</a:t>
            </a:r>
            <a:endParaRPr sz="3600"/>
          </a:p>
          <a:p>
            <a:pPr indent="0" lvl="0" marL="0" rtl="0">
              <a:spcBef>
                <a:spcPts val="0"/>
              </a:spcBef>
              <a:spcAft>
                <a:spcPts val="0"/>
              </a:spcAft>
              <a:buNone/>
            </a:pPr>
            <a:r>
              <a:rPr lang="en" sz="3600"/>
              <a:t>Computer Science Research</a:t>
            </a:r>
            <a:endParaRPr sz="3600"/>
          </a:p>
        </p:txBody>
      </p:sp>
      <p:sp>
        <p:nvSpPr>
          <p:cNvPr id="426" name="Shape 426"/>
          <p:cNvSpPr txBox="1"/>
          <p:nvPr>
            <p:ph idx="4294967295" type="body"/>
          </p:nvPr>
        </p:nvSpPr>
        <p:spPr>
          <a:xfrm>
            <a:off x="2602450" y="1935200"/>
            <a:ext cx="6129300" cy="2663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Machine learning and artificial intelligence (AI)</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GIF shows computer playing a perfect game of Snake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Could be used to add features</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e.g., fruit moves based on patterns in user’s movement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Most likely appeals to students</a:t>
            </a:r>
            <a:endParaRPr>
              <a:solidFill>
                <a:srgbClr val="FFFFFF"/>
              </a:solidFill>
            </a:endParaRPr>
          </a:p>
        </p:txBody>
      </p:sp>
      <p:pic>
        <p:nvPicPr>
          <p:cNvPr id="427" name="Shape 427"/>
          <p:cNvPicPr preferRelativeResize="0"/>
          <p:nvPr/>
        </p:nvPicPr>
        <p:blipFill rotWithShape="1">
          <a:blip r:embed="rId3">
            <a:alphaModFix/>
          </a:blip>
          <a:srcRect b="0" l="11421" r="12993" t="0"/>
          <a:stretch/>
        </p:blipFill>
        <p:spPr>
          <a:xfrm>
            <a:off x="278400" y="2113725"/>
            <a:ext cx="2324050" cy="230606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431" name="Shape 431"/>
        <p:cNvGrpSpPr/>
        <p:nvPr/>
      </p:nvGrpSpPr>
      <p:grpSpPr>
        <a:xfrm>
          <a:off x="0" y="0"/>
          <a:ext cx="0" cy="0"/>
          <a:chOff x="0" y="0"/>
          <a:chExt cx="0" cy="0"/>
        </a:xfrm>
      </p:grpSpPr>
      <p:sp>
        <p:nvSpPr>
          <p:cNvPr id="432" name="Shape 432"/>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Connecting with</a:t>
            </a:r>
            <a:endParaRPr sz="3600"/>
          </a:p>
          <a:p>
            <a:pPr indent="0" lvl="0" marL="0" rtl="0">
              <a:spcBef>
                <a:spcPts val="0"/>
              </a:spcBef>
              <a:spcAft>
                <a:spcPts val="0"/>
              </a:spcAft>
              <a:buNone/>
            </a:pPr>
            <a:r>
              <a:rPr lang="en" sz="3600"/>
              <a:t>Post Secondary Opportunities</a:t>
            </a:r>
            <a:endParaRPr sz="3600"/>
          </a:p>
        </p:txBody>
      </p:sp>
      <p:sp>
        <p:nvSpPr>
          <p:cNvPr id="433" name="Shape 433"/>
          <p:cNvSpPr txBox="1"/>
          <p:nvPr>
            <p:ph idx="4294967295" type="body"/>
          </p:nvPr>
        </p:nvSpPr>
        <p:spPr>
          <a:xfrm>
            <a:off x="278400" y="1935200"/>
            <a:ext cx="8453400" cy="2663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Coding Snake could appeal to students interested in game development</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Prompts more learning of computer science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Flexibility and creative nature of code can also prompt this as well</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Classes and ArrayLists could be useful for advanced programming</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e.g., in the ICS4U course or in the workfield</a:t>
            </a:r>
            <a:endParaRPr>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37" name="Shape 437"/>
        <p:cNvGrpSpPr/>
        <p:nvPr/>
      </p:nvGrpSpPr>
      <p:grpSpPr>
        <a:xfrm>
          <a:off x="0" y="0"/>
          <a:ext cx="0" cy="0"/>
          <a:chOff x="0" y="0"/>
          <a:chExt cx="0" cy="0"/>
        </a:xfrm>
      </p:grpSpPr>
      <p:sp>
        <p:nvSpPr>
          <p:cNvPr id="438" name="Shape 438"/>
          <p:cNvSpPr txBox="1"/>
          <p:nvPr>
            <p:ph type="title"/>
          </p:nvPr>
        </p:nvSpPr>
        <p:spPr>
          <a:xfrm>
            <a:off x="278400" y="180075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Creative Ways to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2924725" y="1963900"/>
            <a:ext cx="5940900" cy="38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lang="en" sz="1800"/>
              <a:t>Create a grid by...</a:t>
            </a:r>
            <a:endParaRPr sz="1800"/>
          </a:p>
        </p:txBody>
      </p:sp>
      <p:sp>
        <p:nvSpPr>
          <p:cNvPr id="104" name="Shape 104"/>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Grid</a:t>
            </a:r>
            <a:endParaRPr/>
          </a:p>
        </p:txBody>
      </p:sp>
      <p:pic>
        <p:nvPicPr>
          <p:cNvPr id="105" name="Shape 105"/>
          <p:cNvPicPr preferRelativeResize="0"/>
          <p:nvPr/>
        </p:nvPicPr>
        <p:blipFill rotWithShape="1">
          <a:blip r:embed="rId3">
            <a:alphaModFix/>
          </a:blip>
          <a:srcRect b="0" l="-690" r="689" t="0"/>
          <a:stretch/>
        </p:blipFill>
        <p:spPr>
          <a:xfrm>
            <a:off x="400854" y="1935200"/>
            <a:ext cx="2251125" cy="2344601"/>
          </a:xfrm>
          <a:prstGeom prst="rect">
            <a:avLst/>
          </a:prstGeom>
          <a:noFill/>
          <a:ln>
            <a:noFill/>
          </a:ln>
        </p:spPr>
      </p:pic>
      <p:sp>
        <p:nvSpPr>
          <p:cNvPr id="106" name="Shape 106"/>
          <p:cNvSpPr txBox="1"/>
          <p:nvPr/>
        </p:nvSpPr>
        <p:spPr>
          <a:xfrm>
            <a:off x="2924725" y="2571750"/>
            <a:ext cx="5940900" cy="170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n" sz="1800"/>
              <a:t>Define spacing of each square</a:t>
            </a:r>
            <a:endParaRPr sz="1800"/>
          </a:p>
          <a:p>
            <a:pPr indent="-342900" lvl="1" marL="914400" marR="0" rtl="0" algn="l">
              <a:lnSpc>
                <a:spcPct val="100000"/>
              </a:lnSpc>
              <a:spcBef>
                <a:spcPts val="0"/>
              </a:spcBef>
              <a:spcAft>
                <a:spcPts val="0"/>
              </a:spcAft>
              <a:buSzPts val="1800"/>
              <a:buChar char="-"/>
            </a:pPr>
            <a:r>
              <a:rPr lang="en" sz="1800"/>
              <a:t>600 × 600 canvas</a:t>
            </a:r>
            <a:endParaRPr sz="1800"/>
          </a:p>
          <a:p>
            <a:pPr indent="-342900" lvl="1" marL="914400" marR="0" rtl="0" algn="l">
              <a:lnSpc>
                <a:spcPct val="100000"/>
              </a:lnSpc>
              <a:spcBef>
                <a:spcPts val="0"/>
              </a:spcBef>
              <a:spcAft>
                <a:spcPts val="0"/>
              </a:spcAft>
              <a:buSzPts val="1800"/>
              <a:buChar char="-"/>
            </a:pPr>
            <a:r>
              <a:rPr lang="en" sz="1800"/>
              <a:t>30 </a:t>
            </a:r>
            <a:r>
              <a:rPr lang="en" sz="1800">
                <a:solidFill>
                  <a:schemeClr val="dk2"/>
                </a:solidFill>
              </a:rPr>
              <a:t>× </a:t>
            </a:r>
            <a:r>
              <a:rPr lang="en" sz="1800"/>
              <a:t>30 grid</a:t>
            </a:r>
            <a:endParaRPr sz="1800"/>
          </a:p>
          <a:p>
            <a:pPr indent="-342900" lvl="1" marL="914400" marR="0" rtl="0" algn="l">
              <a:lnSpc>
                <a:spcPct val="100000"/>
              </a:lnSpc>
              <a:spcBef>
                <a:spcPts val="0"/>
              </a:spcBef>
              <a:spcAft>
                <a:spcPts val="0"/>
              </a:spcAft>
              <a:buSzPts val="1800"/>
              <a:buChar char="-"/>
            </a:pPr>
            <a:r>
              <a:rPr lang="en" sz="1800"/>
              <a:t>20-pixels-wide squares</a:t>
            </a:r>
            <a:endParaRPr sz="1800"/>
          </a:p>
        </p:txBody>
      </p:sp>
      <p:sp>
        <p:nvSpPr>
          <p:cNvPr id="107" name="Shape 107"/>
          <p:cNvSpPr txBox="1"/>
          <p:nvPr/>
        </p:nvSpPr>
        <p:spPr>
          <a:xfrm>
            <a:off x="2924725" y="2240325"/>
            <a:ext cx="5940900" cy="3846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00000"/>
              </a:lnSpc>
              <a:spcBef>
                <a:spcPts val="0"/>
              </a:spcBef>
              <a:spcAft>
                <a:spcPts val="0"/>
              </a:spcAft>
              <a:buClr>
                <a:srgbClr val="000000"/>
              </a:buClr>
              <a:buSzPts val="1800"/>
              <a:buFont typeface="Arial"/>
              <a:buChar char="-"/>
            </a:pPr>
            <a:r>
              <a:rPr lang="en" sz="1800"/>
              <a:t>using a for loop to draw lines across the screen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42" name="Shape 442"/>
        <p:cNvGrpSpPr/>
        <p:nvPr/>
      </p:nvGrpSpPr>
      <p:grpSpPr>
        <a:xfrm>
          <a:off x="0" y="0"/>
          <a:ext cx="0" cy="0"/>
          <a:chOff x="0" y="0"/>
          <a:chExt cx="0" cy="0"/>
        </a:xfrm>
      </p:grpSpPr>
      <p:pic>
        <p:nvPicPr>
          <p:cNvPr id="443" name="Shape 443"/>
          <p:cNvPicPr preferRelativeResize="0"/>
          <p:nvPr/>
        </p:nvPicPr>
        <p:blipFill>
          <a:blip r:embed="rId3">
            <a:alphaModFix/>
          </a:blip>
          <a:stretch>
            <a:fillRect/>
          </a:stretch>
        </p:blipFill>
        <p:spPr>
          <a:xfrm>
            <a:off x="0" y="0"/>
            <a:ext cx="4988019" cy="5143500"/>
          </a:xfrm>
          <a:prstGeom prst="rect">
            <a:avLst/>
          </a:prstGeom>
          <a:noFill/>
          <a:ln>
            <a:noFill/>
          </a:ln>
        </p:spPr>
      </p:pic>
      <p:sp>
        <p:nvSpPr>
          <p:cNvPr id="444" name="Shape 444"/>
          <p:cNvSpPr txBox="1"/>
          <p:nvPr>
            <p:ph idx="4294967295" type="body"/>
          </p:nvPr>
        </p:nvSpPr>
        <p:spPr>
          <a:xfrm>
            <a:off x="5415175" y="1663950"/>
            <a:ext cx="3250800" cy="181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Changes:</a:t>
            </a:r>
            <a:endParaRPr sz="2400">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Increased canvas size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Changed colour of snake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Displayed two fruits at once</a:t>
            </a:r>
            <a:endParaRPr>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48" name="Shape 448"/>
        <p:cNvGrpSpPr/>
        <p:nvPr/>
      </p:nvGrpSpPr>
      <p:grpSpPr>
        <a:xfrm>
          <a:off x="0" y="0"/>
          <a:ext cx="0" cy="0"/>
          <a:chOff x="0" y="0"/>
          <a:chExt cx="0" cy="0"/>
        </a:xfrm>
      </p:grpSpPr>
      <p:pic>
        <p:nvPicPr>
          <p:cNvPr id="449" name="Shape 449"/>
          <p:cNvPicPr preferRelativeResize="0"/>
          <p:nvPr/>
        </p:nvPicPr>
        <p:blipFill>
          <a:blip r:embed="rId3">
            <a:alphaModFix/>
          </a:blip>
          <a:stretch>
            <a:fillRect/>
          </a:stretch>
        </p:blipFill>
        <p:spPr>
          <a:xfrm>
            <a:off x="0" y="0"/>
            <a:ext cx="4938399" cy="5143500"/>
          </a:xfrm>
          <a:prstGeom prst="rect">
            <a:avLst/>
          </a:prstGeom>
          <a:noFill/>
          <a:ln>
            <a:noFill/>
          </a:ln>
        </p:spPr>
      </p:pic>
      <p:sp>
        <p:nvSpPr>
          <p:cNvPr id="450" name="Shape 450"/>
          <p:cNvSpPr txBox="1"/>
          <p:nvPr>
            <p:ph idx="4294967295" type="body"/>
          </p:nvPr>
        </p:nvSpPr>
        <p:spPr>
          <a:xfrm>
            <a:off x="5415175" y="1663950"/>
            <a:ext cx="3250800" cy="181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Changes:</a:t>
            </a:r>
            <a:endParaRPr sz="2400">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Changed colour scheme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Changed fruit shape to circle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Reversed controls</a:t>
            </a:r>
            <a:endParaRPr>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54" name="Shape 454"/>
        <p:cNvGrpSpPr/>
        <p:nvPr/>
      </p:nvGrpSpPr>
      <p:grpSpPr>
        <a:xfrm>
          <a:off x="0" y="0"/>
          <a:ext cx="0" cy="0"/>
          <a:chOff x="0" y="0"/>
          <a:chExt cx="0" cy="0"/>
        </a:xfrm>
      </p:grpSpPr>
      <p:pic>
        <p:nvPicPr>
          <p:cNvPr id="455" name="Shape 455"/>
          <p:cNvPicPr preferRelativeResize="0"/>
          <p:nvPr/>
        </p:nvPicPr>
        <p:blipFill>
          <a:blip r:embed="rId3">
            <a:alphaModFix/>
          </a:blip>
          <a:stretch>
            <a:fillRect/>
          </a:stretch>
        </p:blipFill>
        <p:spPr>
          <a:xfrm>
            <a:off x="0" y="0"/>
            <a:ext cx="4938423" cy="5143500"/>
          </a:xfrm>
          <a:prstGeom prst="rect">
            <a:avLst/>
          </a:prstGeom>
          <a:noFill/>
          <a:ln>
            <a:noFill/>
          </a:ln>
        </p:spPr>
      </p:pic>
      <p:sp>
        <p:nvSpPr>
          <p:cNvPr id="456" name="Shape 456"/>
          <p:cNvSpPr txBox="1"/>
          <p:nvPr>
            <p:ph idx="4294967295" type="body"/>
          </p:nvPr>
        </p:nvSpPr>
        <p:spPr>
          <a:xfrm>
            <a:off x="5406125" y="2117850"/>
            <a:ext cx="3250800" cy="90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Changes:</a:t>
            </a:r>
            <a:endParaRPr sz="2400">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Changed colour of snake</a:t>
            </a:r>
            <a:endParaRPr>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60" name="Shape 460"/>
        <p:cNvGrpSpPr/>
        <p:nvPr/>
      </p:nvGrpSpPr>
      <p:grpSpPr>
        <a:xfrm>
          <a:off x="0" y="0"/>
          <a:ext cx="0" cy="0"/>
          <a:chOff x="0" y="0"/>
          <a:chExt cx="0" cy="0"/>
        </a:xfrm>
      </p:grpSpPr>
      <p:pic>
        <p:nvPicPr>
          <p:cNvPr id="461" name="Shape 461"/>
          <p:cNvPicPr preferRelativeResize="0"/>
          <p:nvPr/>
        </p:nvPicPr>
        <p:blipFill rotWithShape="1">
          <a:blip r:embed="rId3">
            <a:alphaModFix/>
          </a:blip>
          <a:srcRect b="0" l="0" r="0" t="0"/>
          <a:stretch/>
        </p:blipFill>
        <p:spPr>
          <a:xfrm>
            <a:off x="0" y="0"/>
            <a:ext cx="9144000" cy="5143505"/>
          </a:xfrm>
          <a:prstGeom prst="rect">
            <a:avLst/>
          </a:prstGeom>
          <a:noFill/>
          <a:ln>
            <a:noFill/>
          </a:ln>
        </p:spPr>
      </p:pic>
      <p:sp>
        <p:nvSpPr>
          <p:cNvPr id="462" name="Shape 462"/>
          <p:cNvSpPr/>
          <p:nvPr/>
        </p:nvSpPr>
        <p:spPr>
          <a:xfrm>
            <a:off x="100" y="4538375"/>
            <a:ext cx="9144000" cy="605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txBox="1"/>
          <p:nvPr/>
        </p:nvSpPr>
        <p:spPr>
          <a:xfrm>
            <a:off x="7200" y="4547025"/>
            <a:ext cx="9144000" cy="60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Clr>
                <a:schemeClr val="dk2"/>
              </a:buClr>
              <a:buSzPts val="1100"/>
              <a:buFont typeface="Arial"/>
              <a:buNone/>
            </a:pPr>
            <a:r>
              <a:rPr lang="en" sz="3000"/>
              <a:t>https://github.com/Vinaymeldrum/Snake-Game</a:t>
            </a:r>
            <a:endParaRPr sz="3000"/>
          </a:p>
          <a:p>
            <a:pPr indent="0" lvl="0" marL="0" rtl="0" algn="ctr">
              <a:spcBef>
                <a:spcPts val="0"/>
              </a:spcBef>
              <a:spcAft>
                <a:spcPts val="0"/>
              </a:spcAft>
              <a:buNone/>
            </a:pPr>
            <a:r>
              <a:t/>
            </a:r>
            <a:endParaRPr sz="30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67" name="Shape 467"/>
        <p:cNvGrpSpPr/>
        <p:nvPr/>
      </p:nvGrpSpPr>
      <p:grpSpPr>
        <a:xfrm>
          <a:off x="0" y="0"/>
          <a:ext cx="0" cy="0"/>
          <a:chOff x="0" y="0"/>
          <a:chExt cx="0" cy="0"/>
        </a:xfrm>
      </p:grpSpPr>
      <p:pic>
        <p:nvPicPr>
          <p:cNvPr id="468" name="Shape 468"/>
          <p:cNvPicPr preferRelativeResize="0"/>
          <p:nvPr/>
        </p:nvPicPr>
        <p:blipFill>
          <a:blip r:embed="rId3">
            <a:alphaModFix/>
          </a:blip>
          <a:stretch>
            <a:fillRect/>
          </a:stretch>
        </p:blipFill>
        <p:spPr>
          <a:xfrm>
            <a:off x="0" y="0"/>
            <a:ext cx="9144000" cy="5143505"/>
          </a:xfrm>
          <a:prstGeom prst="rect">
            <a:avLst/>
          </a:prstGeom>
          <a:noFill/>
          <a:ln>
            <a:noFill/>
          </a:ln>
        </p:spPr>
      </p:pic>
      <p:sp>
        <p:nvSpPr>
          <p:cNvPr id="469" name="Shape 469"/>
          <p:cNvSpPr txBox="1"/>
          <p:nvPr/>
        </p:nvSpPr>
        <p:spPr>
          <a:xfrm>
            <a:off x="7204" y="4408704"/>
            <a:ext cx="4149300" cy="74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t>@shiffman</a:t>
            </a:r>
            <a:endParaRPr sz="3600"/>
          </a:p>
        </p:txBody>
      </p:sp>
      <p:sp>
        <p:nvSpPr>
          <p:cNvPr id="470" name="Shape 470"/>
          <p:cNvSpPr txBox="1"/>
          <p:nvPr/>
        </p:nvSpPr>
        <p:spPr>
          <a:xfrm>
            <a:off x="0" y="4401500"/>
            <a:ext cx="4149300" cy="74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rPr>
              <a:t>@shiffman</a:t>
            </a:r>
            <a:endParaRPr sz="3600">
              <a:solidFill>
                <a:srgbClr val="FFFF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423600" y="1739713"/>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Thanks for listening! :)</a:t>
            </a:r>
            <a:endParaRPr/>
          </a:p>
        </p:txBody>
      </p:sp>
      <p:sp>
        <p:nvSpPr>
          <p:cNvPr id="476" name="Shape 476"/>
          <p:cNvSpPr txBox="1"/>
          <p:nvPr/>
        </p:nvSpPr>
        <p:spPr>
          <a:xfrm>
            <a:off x="423600" y="2879963"/>
            <a:ext cx="82968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https://github.com/Vinaymeldrum/Snake-Game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11" name="Shape 111"/>
        <p:cNvGrpSpPr/>
        <p:nvPr/>
      </p:nvGrpSpPr>
      <p:grpSpPr>
        <a:xfrm>
          <a:off x="0" y="0"/>
          <a:ext cx="0" cy="0"/>
          <a:chOff x="0" y="0"/>
          <a:chExt cx="0" cy="0"/>
        </a:xfrm>
      </p:grpSpPr>
      <p:sp>
        <p:nvSpPr>
          <p:cNvPr id="112" name="Shape 112"/>
          <p:cNvSpPr txBox="1"/>
          <p:nvPr/>
        </p:nvSpPr>
        <p:spPr>
          <a:xfrm>
            <a:off x="417825" y="1765825"/>
            <a:ext cx="8320200" cy="25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E5732E"/>
                </a:solidFill>
                <a:latin typeface="Roboto Mono Medium"/>
                <a:ea typeface="Roboto Mono Medium"/>
                <a:cs typeface="Roboto Mono Medium"/>
                <a:sym typeface="Roboto Mono Medium"/>
              </a:rPr>
              <a:t>int </a:t>
            </a:r>
            <a:r>
              <a:rPr lang="en" sz="1800">
                <a:latin typeface="Roboto Mono Medium"/>
                <a:ea typeface="Roboto Mono Medium"/>
                <a:cs typeface="Roboto Mono Medium"/>
                <a:sym typeface="Roboto Mono Medium"/>
              </a:rPr>
              <a:t>widthOfSquare = 20;</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t/>
            </a:r>
            <a:endParaRPr sz="1800">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rgbClr val="60AF9A"/>
                </a:solidFill>
                <a:latin typeface="Roboto Mono Medium"/>
                <a:ea typeface="Roboto Mono Medium"/>
                <a:cs typeface="Roboto Mono Medium"/>
                <a:sym typeface="Roboto Mono Medium"/>
              </a:rPr>
              <a:t>void </a:t>
            </a:r>
            <a:r>
              <a:rPr b="1" lang="en" sz="1800">
                <a:solidFill>
                  <a:srgbClr val="006699"/>
                </a:solidFill>
                <a:latin typeface="Roboto Mono"/>
                <a:ea typeface="Roboto Mono"/>
                <a:cs typeface="Roboto Mono"/>
                <a:sym typeface="Roboto Mono"/>
              </a:rPr>
              <a:t>setup</a:t>
            </a: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size</a:t>
            </a:r>
            <a:r>
              <a:rPr lang="en" sz="1800">
                <a:solidFill>
                  <a:schemeClr val="dk2"/>
                </a:solidFill>
                <a:latin typeface="Roboto Mono Medium"/>
                <a:ea typeface="Roboto Mono Medium"/>
                <a:cs typeface="Roboto Mono Medium"/>
                <a:sym typeface="Roboto Mono Medium"/>
              </a:rPr>
              <a:t>(600, 600);</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solidFill>
                  <a:srgbClr val="60AF9A"/>
                </a:solidFill>
                <a:latin typeface="Roboto Mono Medium"/>
                <a:ea typeface="Roboto Mono Medium"/>
                <a:cs typeface="Roboto Mono Medium"/>
                <a:sym typeface="Roboto Mono Medium"/>
              </a:rPr>
              <a:t>void </a:t>
            </a:r>
            <a:r>
              <a:rPr b="1" lang="en" sz="1800">
                <a:solidFill>
                  <a:srgbClr val="006699"/>
                </a:solidFill>
                <a:latin typeface="Roboto Mono"/>
                <a:ea typeface="Roboto Mono"/>
                <a:cs typeface="Roboto Mono"/>
                <a:sym typeface="Roboto Mono"/>
              </a:rPr>
              <a:t>draw</a:t>
            </a:r>
            <a:r>
              <a:rPr lang="en" sz="1800">
                <a:latin typeface="Roboto Mono Medium"/>
                <a:ea typeface="Roboto Mono Medium"/>
                <a:cs typeface="Roboto Mono Medium"/>
                <a:sym typeface="Roboto Mono Medium"/>
              </a:rPr>
              <a:t>() {</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background</a:t>
            </a:r>
            <a:r>
              <a:rPr lang="en" sz="1800">
                <a:latin typeface="Roboto Mono Medium"/>
                <a:ea typeface="Roboto Mono Medium"/>
                <a:cs typeface="Roboto Mono Medium"/>
                <a:sym typeface="Roboto Mono Medium"/>
              </a:rPr>
              <a:t>(255);</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  drawGrid();</a:t>
            </a:r>
            <a:endParaRPr sz="1800">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lang="en" sz="1800">
                <a:latin typeface="Roboto Mono Medium"/>
                <a:ea typeface="Roboto Mono Medium"/>
                <a:cs typeface="Roboto Mono Medium"/>
                <a:sym typeface="Roboto Mono Medium"/>
              </a:rPr>
              <a:t>}</a:t>
            </a:r>
            <a:endParaRPr sz="1800">
              <a:latin typeface="Roboto Mono Medium"/>
              <a:ea typeface="Roboto Mono Medium"/>
              <a:cs typeface="Roboto Mono Medium"/>
              <a:sym typeface="Roboto Mono Medium"/>
            </a:endParaRPr>
          </a:p>
        </p:txBody>
      </p:sp>
      <p:sp>
        <p:nvSpPr>
          <p:cNvPr id="113" name="Shape 113"/>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Coding the </a:t>
            </a:r>
            <a:r>
              <a:rPr lang="en">
                <a:solidFill>
                  <a:srgbClr val="000000"/>
                </a:solidFill>
              </a:rPr>
              <a:t>Grid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17" name="Shape 117"/>
        <p:cNvGrpSpPr/>
        <p:nvPr/>
      </p:nvGrpSpPr>
      <p:grpSpPr>
        <a:xfrm>
          <a:off x="0" y="0"/>
          <a:ext cx="0" cy="0"/>
          <a:chOff x="0" y="0"/>
          <a:chExt cx="0" cy="0"/>
        </a:xfrm>
      </p:grpSpPr>
      <p:sp>
        <p:nvSpPr>
          <p:cNvPr id="118" name="Shape 118"/>
          <p:cNvSpPr txBox="1"/>
          <p:nvPr/>
        </p:nvSpPr>
        <p:spPr>
          <a:xfrm>
            <a:off x="417825" y="1765825"/>
            <a:ext cx="8320200" cy="25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0AF9A"/>
                </a:solidFill>
                <a:latin typeface="Roboto Mono Medium"/>
                <a:ea typeface="Roboto Mono Medium"/>
                <a:cs typeface="Roboto Mono Medium"/>
                <a:sym typeface="Roboto Mono Medium"/>
              </a:rPr>
              <a:t>void</a:t>
            </a:r>
            <a:r>
              <a:rPr lang="en" sz="1800">
                <a:solidFill>
                  <a:schemeClr val="dk2"/>
                </a:solidFill>
                <a:latin typeface="Roboto Mono Medium"/>
                <a:ea typeface="Roboto Mono Medium"/>
                <a:cs typeface="Roboto Mono Medium"/>
                <a:sym typeface="Roboto Mono Medium"/>
              </a:rPr>
              <a:t> drawGrid()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74A318"/>
                </a:solidFill>
                <a:latin typeface="Roboto Mono Medium"/>
                <a:ea typeface="Roboto Mono Medium"/>
                <a:cs typeface="Roboto Mono Medium"/>
                <a:sym typeface="Roboto Mono Medium"/>
              </a:rPr>
              <a:t>for</a:t>
            </a:r>
            <a:r>
              <a:rPr lang="en" sz="1800">
                <a:solidFill>
                  <a:schemeClr val="dk2"/>
                </a:solidFill>
                <a:latin typeface="Roboto Mono Medium"/>
                <a:ea typeface="Roboto Mono Medium"/>
                <a:cs typeface="Roboto Mono Medium"/>
                <a:sym typeface="Roboto Mono Medium"/>
              </a:rPr>
              <a:t> (</a:t>
            </a:r>
            <a:r>
              <a:rPr lang="en" sz="1800">
                <a:solidFill>
                  <a:srgbClr val="E5732E"/>
                </a:solidFill>
                <a:latin typeface="Roboto Mono Medium"/>
                <a:ea typeface="Roboto Mono Medium"/>
                <a:cs typeface="Roboto Mono Medium"/>
                <a:sym typeface="Roboto Mono Medium"/>
              </a:rPr>
              <a:t>int</a:t>
            </a:r>
            <a:r>
              <a:rPr lang="en" sz="1800">
                <a:solidFill>
                  <a:schemeClr val="dk2"/>
                </a:solidFill>
                <a:latin typeface="Roboto Mono Medium"/>
                <a:ea typeface="Roboto Mono Medium"/>
                <a:cs typeface="Roboto Mono Medium"/>
                <a:sym typeface="Roboto Mono Medium"/>
              </a:rPr>
              <a:t> i = 0; i &lt; 30; i++)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line</a:t>
            </a:r>
            <a:r>
              <a:rPr lang="en" sz="1800">
                <a:solidFill>
                  <a:schemeClr val="dk2"/>
                </a:solidFill>
                <a:latin typeface="Roboto Mono Medium"/>
                <a:ea typeface="Roboto Mono Medium"/>
                <a:cs typeface="Roboto Mono Medium"/>
                <a:sym typeface="Roboto Mono Medium"/>
              </a:rPr>
              <a:t>(i*widthOfSquare, 0, i*widthOfSquare, 600);</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r>
              <a:rPr lang="en" sz="1800">
                <a:solidFill>
                  <a:srgbClr val="076A9C"/>
                </a:solidFill>
                <a:latin typeface="Roboto Mono Medium"/>
                <a:ea typeface="Roboto Mono Medium"/>
                <a:cs typeface="Roboto Mono Medium"/>
                <a:sym typeface="Roboto Mono Medium"/>
              </a:rPr>
              <a:t>line</a:t>
            </a:r>
            <a:r>
              <a:rPr lang="en" sz="1800">
                <a:solidFill>
                  <a:schemeClr val="dk2"/>
                </a:solidFill>
                <a:latin typeface="Roboto Mono Medium"/>
                <a:ea typeface="Roboto Mono Medium"/>
                <a:cs typeface="Roboto Mono Medium"/>
                <a:sym typeface="Roboto Mono Medium"/>
              </a:rPr>
              <a:t>(0, i*widthOfSquare, 600, i*widthOfSquare);</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  }</a:t>
            </a:r>
            <a:endParaRPr sz="1800">
              <a:solidFill>
                <a:schemeClr val="dk2"/>
              </a:solidFill>
              <a:latin typeface="Roboto Mono Medium"/>
              <a:ea typeface="Roboto Mono Medium"/>
              <a:cs typeface="Roboto Mono Medium"/>
              <a:sym typeface="Roboto Mono Medium"/>
            </a:endParaRPr>
          </a:p>
          <a:p>
            <a:pPr indent="0" lvl="0" marL="0" rtl="0">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rgbClr val="E5732E"/>
              </a:solidFill>
              <a:latin typeface="Roboto Mono Medium"/>
              <a:ea typeface="Roboto Mono Medium"/>
              <a:cs typeface="Roboto Mono Medium"/>
              <a:sym typeface="Roboto Mono Medium"/>
            </a:endParaRPr>
          </a:p>
        </p:txBody>
      </p:sp>
      <p:sp>
        <p:nvSpPr>
          <p:cNvPr id="119" name="Shape 119"/>
          <p:cNvSpPr txBox="1"/>
          <p:nvPr>
            <p:ph type="title"/>
          </p:nvPr>
        </p:nvSpPr>
        <p:spPr>
          <a:xfrm>
            <a:off x="278400" y="393200"/>
            <a:ext cx="85872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Coding the Grid</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3" name="Shape 123"/>
        <p:cNvGrpSpPr/>
        <p:nvPr/>
      </p:nvGrpSpPr>
      <p:grpSpPr>
        <a:xfrm>
          <a:off x="0" y="0"/>
          <a:ext cx="0" cy="0"/>
          <a:chOff x="0" y="0"/>
          <a:chExt cx="0" cy="0"/>
        </a:xfrm>
      </p:grpSpPr>
      <p:pic>
        <p:nvPicPr>
          <p:cNvPr id="124" name="Shape 124"/>
          <p:cNvPicPr preferRelativeResize="0"/>
          <p:nvPr/>
        </p:nvPicPr>
        <p:blipFill rotWithShape="1">
          <a:blip r:embed="rId3">
            <a:alphaModFix/>
          </a:blip>
          <a:srcRect b="0" l="-690" r="689" t="0"/>
          <a:stretch/>
        </p:blipFill>
        <p:spPr>
          <a:xfrm>
            <a:off x="2102800" y="0"/>
            <a:ext cx="493842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