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6" r:id="rId7"/>
    <p:sldId id="265" r:id="rId8"/>
    <p:sldId id="267" r:id="rId9"/>
    <p:sldId id="269" r:id="rId10"/>
    <p:sldId id="268" r:id="rId11"/>
    <p:sldId id="264" r:id="rId12"/>
    <p:sldId id="259" r:id="rId13"/>
    <p:sldId id="260"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7982-CD9C-2AE4-7F7E-604CDB7850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929655-759D-4ADD-232F-E1060A816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2D674E-9124-5592-611C-CCD06CCE47CC}"/>
              </a:ext>
            </a:extLst>
          </p:cNvPr>
          <p:cNvSpPr>
            <a:spLocks noGrp="1"/>
          </p:cNvSpPr>
          <p:nvPr>
            <p:ph type="dt" sz="half" idx="10"/>
          </p:nvPr>
        </p:nvSpPr>
        <p:spPr/>
        <p:txBody>
          <a:bodyPr/>
          <a:lstStyle/>
          <a:p>
            <a:fld id="{43AD5A24-B7A4-D14D-A335-1A71B9BA5B02}" type="datetimeFigureOut">
              <a:rPr lang="en-US" smtClean="0"/>
              <a:t>11/14/2024</a:t>
            </a:fld>
            <a:endParaRPr lang="en-US"/>
          </a:p>
        </p:txBody>
      </p:sp>
      <p:sp>
        <p:nvSpPr>
          <p:cNvPr id="5" name="Footer Placeholder 4">
            <a:extLst>
              <a:ext uri="{FF2B5EF4-FFF2-40B4-BE49-F238E27FC236}">
                <a16:creationId xmlns:a16="http://schemas.microsoft.com/office/drawing/2014/main" id="{0CFCC5E6-A28A-91BF-6CDF-4F4C60427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7573F-0FD7-FAAB-0308-2052E4640A71}"/>
              </a:ext>
            </a:extLst>
          </p:cNvPr>
          <p:cNvSpPr>
            <a:spLocks noGrp="1"/>
          </p:cNvSpPr>
          <p:nvPr>
            <p:ph type="sldNum" sz="quarter" idx="12"/>
          </p:nvPr>
        </p:nvSpPr>
        <p:spPr/>
        <p:txBody>
          <a:bodyPr/>
          <a:lstStyle/>
          <a:p>
            <a:fld id="{C2A3137C-E2BB-E24D-BF95-50FEA25E6DCC}" type="slidenum">
              <a:rPr lang="en-US" smtClean="0"/>
              <a:t>‹#›</a:t>
            </a:fld>
            <a:endParaRPr lang="en-US"/>
          </a:p>
        </p:txBody>
      </p:sp>
    </p:spTree>
    <p:extLst>
      <p:ext uri="{BB962C8B-B14F-4D97-AF65-F5344CB8AC3E}">
        <p14:creationId xmlns:p14="http://schemas.microsoft.com/office/powerpoint/2010/main" val="236089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77AE-6EC3-4B6D-266D-034FE9AACC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C2E6A3-FA60-E6AA-39AB-6A5556F820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C8BF4F-2315-02E7-54F3-A163BE02EA12}"/>
              </a:ext>
            </a:extLst>
          </p:cNvPr>
          <p:cNvSpPr>
            <a:spLocks noGrp="1"/>
          </p:cNvSpPr>
          <p:nvPr>
            <p:ph type="dt" sz="half" idx="10"/>
          </p:nvPr>
        </p:nvSpPr>
        <p:spPr/>
        <p:txBody>
          <a:bodyPr/>
          <a:lstStyle/>
          <a:p>
            <a:fld id="{43AD5A24-B7A4-D14D-A335-1A71B9BA5B02}" type="datetimeFigureOut">
              <a:rPr lang="en-US" smtClean="0"/>
              <a:t>11/14/2024</a:t>
            </a:fld>
            <a:endParaRPr lang="en-US"/>
          </a:p>
        </p:txBody>
      </p:sp>
      <p:sp>
        <p:nvSpPr>
          <p:cNvPr id="5" name="Footer Placeholder 4">
            <a:extLst>
              <a:ext uri="{FF2B5EF4-FFF2-40B4-BE49-F238E27FC236}">
                <a16:creationId xmlns:a16="http://schemas.microsoft.com/office/drawing/2014/main" id="{31EC5E2F-0DFF-EBB4-0B50-7196F96D5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48BEB-C4BE-3C3F-0F0D-02F32577B05F}"/>
              </a:ext>
            </a:extLst>
          </p:cNvPr>
          <p:cNvSpPr>
            <a:spLocks noGrp="1"/>
          </p:cNvSpPr>
          <p:nvPr>
            <p:ph type="sldNum" sz="quarter" idx="12"/>
          </p:nvPr>
        </p:nvSpPr>
        <p:spPr/>
        <p:txBody>
          <a:bodyPr/>
          <a:lstStyle/>
          <a:p>
            <a:fld id="{C2A3137C-E2BB-E24D-BF95-50FEA25E6DCC}" type="slidenum">
              <a:rPr lang="en-US" smtClean="0"/>
              <a:t>‹#›</a:t>
            </a:fld>
            <a:endParaRPr lang="en-US"/>
          </a:p>
        </p:txBody>
      </p:sp>
    </p:spTree>
    <p:extLst>
      <p:ext uri="{BB962C8B-B14F-4D97-AF65-F5344CB8AC3E}">
        <p14:creationId xmlns:p14="http://schemas.microsoft.com/office/powerpoint/2010/main" val="182223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BA35CB-2B1E-EC8E-2803-5932F61BB1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D1FD72-C305-BEBD-E592-9F307CBF8E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CBFDE-7616-5CCD-0113-49D474A91762}"/>
              </a:ext>
            </a:extLst>
          </p:cNvPr>
          <p:cNvSpPr>
            <a:spLocks noGrp="1"/>
          </p:cNvSpPr>
          <p:nvPr>
            <p:ph type="dt" sz="half" idx="10"/>
          </p:nvPr>
        </p:nvSpPr>
        <p:spPr/>
        <p:txBody>
          <a:bodyPr/>
          <a:lstStyle/>
          <a:p>
            <a:fld id="{43AD5A24-B7A4-D14D-A335-1A71B9BA5B02}" type="datetimeFigureOut">
              <a:rPr lang="en-US" smtClean="0"/>
              <a:t>11/14/2024</a:t>
            </a:fld>
            <a:endParaRPr lang="en-US"/>
          </a:p>
        </p:txBody>
      </p:sp>
      <p:sp>
        <p:nvSpPr>
          <p:cNvPr id="5" name="Footer Placeholder 4">
            <a:extLst>
              <a:ext uri="{FF2B5EF4-FFF2-40B4-BE49-F238E27FC236}">
                <a16:creationId xmlns:a16="http://schemas.microsoft.com/office/drawing/2014/main" id="{827185BD-1FDF-6C09-B9AC-189DFAD6F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4F9D1-D389-121F-6586-386746D99909}"/>
              </a:ext>
            </a:extLst>
          </p:cNvPr>
          <p:cNvSpPr>
            <a:spLocks noGrp="1"/>
          </p:cNvSpPr>
          <p:nvPr>
            <p:ph type="sldNum" sz="quarter" idx="12"/>
          </p:nvPr>
        </p:nvSpPr>
        <p:spPr/>
        <p:txBody>
          <a:bodyPr/>
          <a:lstStyle/>
          <a:p>
            <a:fld id="{C2A3137C-E2BB-E24D-BF95-50FEA25E6DCC}" type="slidenum">
              <a:rPr lang="en-US" smtClean="0"/>
              <a:t>‹#›</a:t>
            </a:fld>
            <a:endParaRPr lang="en-US"/>
          </a:p>
        </p:txBody>
      </p:sp>
    </p:spTree>
    <p:extLst>
      <p:ext uri="{BB962C8B-B14F-4D97-AF65-F5344CB8AC3E}">
        <p14:creationId xmlns:p14="http://schemas.microsoft.com/office/powerpoint/2010/main" val="194391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59AE-EAB5-D3DA-1183-2B0C4740F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99EAEA-5F0C-9712-5DEF-19B36C8279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AA433-3A31-CC50-725C-90CA1F19D5B4}"/>
              </a:ext>
            </a:extLst>
          </p:cNvPr>
          <p:cNvSpPr>
            <a:spLocks noGrp="1"/>
          </p:cNvSpPr>
          <p:nvPr>
            <p:ph type="dt" sz="half" idx="10"/>
          </p:nvPr>
        </p:nvSpPr>
        <p:spPr/>
        <p:txBody>
          <a:bodyPr/>
          <a:lstStyle/>
          <a:p>
            <a:fld id="{43AD5A24-B7A4-D14D-A335-1A71B9BA5B02}" type="datetimeFigureOut">
              <a:rPr lang="en-US" smtClean="0"/>
              <a:t>11/14/2024</a:t>
            </a:fld>
            <a:endParaRPr lang="en-US"/>
          </a:p>
        </p:txBody>
      </p:sp>
      <p:sp>
        <p:nvSpPr>
          <p:cNvPr id="5" name="Footer Placeholder 4">
            <a:extLst>
              <a:ext uri="{FF2B5EF4-FFF2-40B4-BE49-F238E27FC236}">
                <a16:creationId xmlns:a16="http://schemas.microsoft.com/office/drawing/2014/main" id="{E7962FBF-0839-8408-342A-EB747F523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20D66-B3B0-D1C9-12DA-FB3E646BFC5C}"/>
              </a:ext>
            </a:extLst>
          </p:cNvPr>
          <p:cNvSpPr>
            <a:spLocks noGrp="1"/>
          </p:cNvSpPr>
          <p:nvPr>
            <p:ph type="sldNum" sz="quarter" idx="12"/>
          </p:nvPr>
        </p:nvSpPr>
        <p:spPr/>
        <p:txBody>
          <a:bodyPr/>
          <a:lstStyle/>
          <a:p>
            <a:fld id="{C2A3137C-E2BB-E24D-BF95-50FEA25E6DCC}" type="slidenum">
              <a:rPr lang="en-US" smtClean="0"/>
              <a:t>‹#›</a:t>
            </a:fld>
            <a:endParaRPr lang="en-US"/>
          </a:p>
        </p:txBody>
      </p:sp>
    </p:spTree>
    <p:extLst>
      <p:ext uri="{BB962C8B-B14F-4D97-AF65-F5344CB8AC3E}">
        <p14:creationId xmlns:p14="http://schemas.microsoft.com/office/powerpoint/2010/main" val="403849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4628-6FF9-B3F9-6FD4-E580FEBA32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F894E0-4566-FCC3-C8DA-6D68BE8D09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63A888-E308-0F87-02EE-CD1F69764471}"/>
              </a:ext>
            </a:extLst>
          </p:cNvPr>
          <p:cNvSpPr>
            <a:spLocks noGrp="1"/>
          </p:cNvSpPr>
          <p:nvPr>
            <p:ph type="dt" sz="half" idx="10"/>
          </p:nvPr>
        </p:nvSpPr>
        <p:spPr/>
        <p:txBody>
          <a:bodyPr/>
          <a:lstStyle/>
          <a:p>
            <a:fld id="{43AD5A24-B7A4-D14D-A335-1A71B9BA5B02}" type="datetimeFigureOut">
              <a:rPr lang="en-US" smtClean="0"/>
              <a:t>11/14/2024</a:t>
            </a:fld>
            <a:endParaRPr lang="en-US"/>
          </a:p>
        </p:txBody>
      </p:sp>
      <p:sp>
        <p:nvSpPr>
          <p:cNvPr id="5" name="Footer Placeholder 4">
            <a:extLst>
              <a:ext uri="{FF2B5EF4-FFF2-40B4-BE49-F238E27FC236}">
                <a16:creationId xmlns:a16="http://schemas.microsoft.com/office/drawing/2014/main" id="{2F152EB0-2E77-C93C-4BE3-CF7D40FC3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F319A-A124-BA49-BDB7-0218FEFF8ECB}"/>
              </a:ext>
            </a:extLst>
          </p:cNvPr>
          <p:cNvSpPr>
            <a:spLocks noGrp="1"/>
          </p:cNvSpPr>
          <p:nvPr>
            <p:ph type="sldNum" sz="quarter" idx="12"/>
          </p:nvPr>
        </p:nvSpPr>
        <p:spPr/>
        <p:txBody>
          <a:bodyPr/>
          <a:lstStyle/>
          <a:p>
            <a:fld id="{C2A3137C-E2BB-E24D-BF95-50FEA25E6DCC}" type="slidenum">
              <a:rPr lang="en-US" smtClean="0"/>
              <a:t>‹#›</a:t>
            </a:fld>
            <a:endParaRPr lang="en-US"/>
          </a:p>
        </p:txBody>
      </p:sp>
    </p:spTree>
    <p:extLst>
      <p:ext uri="{BB962C8B-B14F-4D97-AF65-F5344CB8AC3E}">
        <p14:creationId xmlns:p14="http://schemas.microsoft.com/office/powerpoint/2010/main" val="355732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469A-8D23-7738-1CFE-65B0096182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89C5EC-6E08-A379-ABBE-0F6FE876E8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B63BA-184E-D370-6A34-79E101A12E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70D6D-ADCF-3CE4-33DF-009B8E550643}"/>
              </a:ext>
            </a:extLst>
          </p:cNvPr>
          <p:cNvSpPr>
            <a:spLocks noGrp="1"/>
          </p:cNvSpPr>
          <p:nvPr>
            <p:ph type="dt" sz="half" idx="10"/>
          </p:nvPr>
        </p:nvSpPr>
        <p:spPr/>
        <p:txBody>
          <a:bodyPr/>
          <a:lstStyle/>
          <a:p>
            <a:fld id="{43AD5A24-B7A4-D14D-A335-1A71B9BA5B02}" type="datetimeFigureOut">
              <a:rPr lang="en-US" smtClean="0"/>
              <a:t>11/14/2024</a:t>
            </a:fld>
            <a:endParaRPr lang="en-US"/>
          </a:p>
        </p:txBody>
      </p:sp>
      <p:sp>
        <p:nvSpPr>
          <p:cNvPr id="6" name="Footer Placeholder 5">
            <a:extLst>
              <a:ext uri="{FF2B5EF4-FFF2-40B4-BE49-F238E27FC236}">
                <a16:creationId xmlns:a16="http://schemas.microsoft.com/office/drawing/2014/main" id="{998A0524-7869-A56E-7F81-63CAECC5B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80B3F-A76C-02E6-AC56-B93F2771F6F1}"/>
              </a:ext>
            </a:extLst>
          </p:cNvPr>
          <p:cNvSpPr>
            <a:spLocks noGrp="1"/>
          </p:cNvSpPr>
          <p:nvPr>
            <p:ph type="sldNum" sz="quarter" idx="12"/>
          </p:nvPr>
        </p:nvSpPr>
        <p:spPr/>
        <p:txBody>
          <a:bodyPr/>
          <a:lstStyle/>
          <a:p>
            <a:fld id="{C2A3137C-E2BB-E24D-BF95-50FEA25E6DCC}" type="slidenum">
              <a:rPr lang="en-US" smtClean="0"/>
              <a:t>‹#›</a:t>
            </a:fld>
            <a:endParaRPr lang="en-US"/>
          </a:p>
        </p:txBody>
      </p:sp>
    </p:spTree>
    <p:extLst>
      <p:ext uri="{BB962C8B-B14F-4D97-AF65-F5344CB8AC3E}">
        <p14:creationId xmlns:p14="http://schemas.microsoft.com/office/powerpoint/2010/main" val="286767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7B92-7A57-DE91-820F-5BE48649D7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56A530-4EB9-C4D4-7581-28EF2AF595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A936F0-DEEF-957B-2744-307E2DD0CC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08398C-9E41-304D-AE6E-3EBC48F58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FF7CD3-6F5E-05D5-7F2F-71B5B775CD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4A0D03-D1BD-6FDD-19AB-38BA3F7AA752}"/>
              </a:ext>
            </a:extLst>
          </p:cNvPr>
          <p:cNvSpPr>
            <a:spLocks noGrp="1"/>
          </p:cNvSpPr>
          <p:nvPr>
            <p:ph type="dt" sz="half" idx="10"/>
          </p:nvPr>
        </p:nvSpPr>
        <p:spPr/>
        <p:txBody>
          <a:bodyPr/>
          <a:lstStyle/>
          <a:p>
            <a:fld id="{43AD5A24-B7A4-D14D-A335-1A71B9BA5B02}" type="datetimeFigureOut">
              <a:rPr lang="en-US" smtClean="0"/>
              <a:t>11/14/2024</a:t>
            </a:fld>
            <a:endParaRPr lang="en-US"/>
          </a:p>
        </p:txBody>
      </p:sp>
      <p:sp>
        <p:nvSpPr>
          <p:cNvPr id="8" name="Footer Placeholder 7">
            <a:extLst>
              <a:ext uri="{FF2B5EF4-FFF2-40B4-BE49-F238E27FC236}">
                <a16:creationId xmlns:a16="http://schemas.microsoft.com/office/drawing/2014/main" id="{2E6DFA62-BAFF-8FBF-DA72-B0C42FAF42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3051B0-A7E7-4729-2627-90AC3532D579}"/>
              </a:ext>
            </a:extLst>
          </p:cNvPr>
          <p:cNvSpPr>
            <a:spLocks noGrp="1"/>
          </p:cNvSpPr>
          <p:nvPr>
            <p:ph type="sldNum" sz="quarter" idx="12"/>
          </p:nvPr>
        </p:nvSpPr>
        <p:spPr/>
        <p:txBody>
          <a:bodyPr/>
          <a:lstStyle/>
          <a:p>
            <a:fld id="{C2A3137C-E2BB-E24D-BF95-50FEA25E6DCC}" type="slidenum">
              <a:rPr lang="en-US" smtClean="0"/>
              <a:t>‹#›</a:t>
            </a:fld>
            <a:endParaRPr lang="en-US"/>
          </a:p>
        </p:txBody>
      </p:sp>
    </p:spTree>
    <p:extLst>
      <p:ext uri="{BB962C8B-B14F-4D97-AF65-F5344CB8AC3E}">
        <p14:creationId xmlns:p14="http://schemas.microsoft.com/office/powerpoint/2010/main" val="14186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B001-F07B-FB3A-85D4-14F7A3FFE8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B2DEB9-82B7-1B08-F7D6-1664F2662D76}"/>
              </a:ext>
            </a:extLst>
          </p:cNvPr>
          <p:cNvSpPr>
            <a:spLocks noGrp="1"/>
          </p:cNvSpPr>
          <p:nvPr>
            <p:ph type="dt" sz="half" idx="10"/>
          </p:nvPr>
        </p:nvSpPr>
        <p:spPr/>
        <p:txBody>
          <a:bodyPr/>
          <a:lstStyle/>
          <a:p>
            <a:fld id="{43AD5A24-B7A4-D14D-A335-1A71B9BA5B02}" type="datetimeFigureOut">
              <a:rPr lang="en-US" smtClean="0"/>
              <a:t>11/14/2024</a:t>
            </a:fld>
            <a:endParaRPr lang="en-US"/>
          </a:p>
        </p:txBody>
      </p:sp>
      <p:sp>
        <p:nvSpPr>
          <p:cNvPr id="4" name="Footer Placeholder 3">
            <a:extLst>
              <a:ext uri="{FF2B5EF4-FFF2-40B4-BE49-F238E27FC236}">
                <a16:creationId xmlns:a16="http://schemas.microsoft.com/office/drawing/2014/main" id="{07A20A47-98B5-5406-954E-8C5F0CF139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99BB68-6D3E-297E-2D98-E2170A0E1B31}"/>
              </a:ext>
            </a:extLst>
          </p:cNvPr>
          <p:cNvSpPr>
            <a:spLocks noGrp="1"/>
          </p:cNvSpPr>
          <p:nvPr>
            <p:ph type="sldNum" sz="quarter" idx="12"/>
          </p:nvPr>
        </p:nvSpPr>
        <p:spPr/>
        <p:txBody>
          <a:bodyPr/>
          <a:lstStyle/>
          <a:p>
            <a:fld id="{C2A3137C-E2BB-E24D-BF95-50FEA25E6DCC}" type="slidenum">
              <a:rPr lang="en-US" smtClean="0"/>
              <a:t>‹#›</a:t>
            </a:fld>
            <a:endParaRPr lang="en-US"/>
          </a:p>
        </p:txBody>
      </p:sp>
    </p:spTree>
    <p:extLst>
      <p:ext uri="{BB962C8B-B14F-4D97-AF65-F5344CB8AC3E}">
        <p14:creationId xmlns:p14="http://schemas.microsoft.com/office/powerpoint/2010/main" val="359275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A2B39-1135-7483-264E-C2292551E39E}"/>
              </a:ext>
            </a:extLst>
          </p:cNvPr>
          <p:cNvSpPr>
            <a:spLocks noGrp="1"/>
          </p:cNvSpPr>
          <p:nvPr>
            <p:ph type="dt" sz="half" idx="10"/>
          </p:nvPr>
        </p:nvSpPr>
        <p:spPr/>
        <p:txBody>
          <a:bodyPr/>
          <a:lstStyle/>
          <a:p>
            <a:fld id="{43AD5A24-B7A4-D14D-A335-1A71B9BA5B02}" type="datetimeFigureOut">
              <a:rPr lang="en-US" smtClean="0"/>
              <a:t>11/14/2024</a:t>
            </a:fld>
            <a:endParaRPr lang="en-US"/>
          </a:p>
        </p:txBody>
      </p:sp>
      <p:sp>
        <p:nvSpPr>
          <p:cNvPr id="3" name="Footer Placeholder 2">
            <a:extLst>
              <a:ext uri="{FF2B5EF4-FFF2-40B4-BE49-F238E27FC236}">
                <a16:creationId xmlns:a16="http://schemas.microsoft.com/office/drawing/2014/main" id="{9FE0440C-C912-EB88-FEE3-F3311C0CCF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A7AFA3-68B8-5521-71B0-90057F7D3EA7}"/>
              </a:ext>
            </a:extLst>
          </p:cNvPr>
          <p:cNvSpPr>
            <a:spLocks noGrp="1"/>
          </p:cNvSpPr>
          <p:nvPr>
            <p:ph type="sldNum" sz="quarter" idx="12"/>
          </p:nvPr>
        </p:nvSpPr>
        <p:spPr/>
        <p:txBody>
          <a:bodyPr/>
          <a:lstStyle/>
          <a:p>
            <a:fld id="{C2A3137C-E2BB-E24D-BF95-50FEA25E6DCC}" type="slidenum">
              <a:rPr lang="en-US" smtClean="0"/>
              <a:t>‹#›</a:t>
            </a:fld>
            <a:endParaRPr lang="en-US"/>
          </a:p>
        </p:txBody>
      </p:sp>
    </p:spTree>
    <p:extLst>
      <p:ext uri="{BB962C8B-B14F-4D97-AF65-F5344CB8AC3E}">
        <p14:creationId xmlns:p14="http://schemas.microsoft.com/office/powerpoint/2010/main" val="365539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92E1-3897-3066-9E15-AE1FABE35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EA5CF-9C7F-1AE8-23C6-0FFB88A42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B19CBA-AA76-D73C-C9C7-01E8C7402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9E889-2970-E42D-454C-BED252806321}"/>
              </a:ext>
            </a:extLst>
          </p:cNvPr>
          <p:cNvSpPr>
            <a:spLocks noGrp="1"/>
          </p:cNvSpPr>
          <p:nvPr>
            <p:ph type="dt" sz="half" idx="10"/>
          </p:nvPr>
        </p:nvSpPr>
        <p:spPr/>
        <p:txBody>
          <a:bodyPr/>
          <a:lstStyle/>
          <a:p>
            <a:fld id="{43AD5A24-B7A4-D14D-A335-1A71B9BA5B02}" type="datetimeFigureOut">
              <a:rPr lang="en-US" smtClean="0"/>
              <a:t>11/14/2024</a:t>
            </a:fld>
            <a:endParaRPr lang="en-US"/>
          </a:p>
        </p:txBody>
      </p:sp>
      <p:sp>
        <p:nvSpPr>
          <p:cNvPr id="6" name="Footer Placeholder 5">
            <a:extLst>
              <a:ext uri="{FF2B5EF4-FFF2-40B4-BE49-F238E27FC236}">
                <a16:creationId xmlns:a16="http://schemas.microsoft.com/office/drawing/2014/main" id="{E3370FBD-2760-FF5E-2CD2-F52A64A86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E3606-9E1E-48A4-434F-C8A2C6E863AF}"/>
              </a:ext>
            </a:extLst>
          </p:cNvPr>
          <p:cNvSpPr>
            <a:spLocks noGrp="1"/>
          </p:cNvSpPr>
          <p:nvPr>
            <p:ph type="sldNum" sz="quarter" idx="12"/>
          </p:nvPr>
        </p:nvSpPr>
        <p:spPr/>
        <p:txBody>
          <a:bodyPr/>
          <a:lstStyle/>
          <a:p>
            <a:fld id="{C2A3137C-E2BB-E24D-BF95-50FEA25E6DCC}" type="slidenum">
              <a:rPr lang="en-US" smtClean="0"/>
              <a:t>‹#›</a:t>
            </a:fld>
            <a:endParaRPr lang="en-US"/>
          </a:p>
        </p:txBody>
      </p:sp>
    </p:spTree>
    <p:extLst>
      <p:ext uri="{BB962C8B-B14F-4D97-AF65-F5344CB8AC3E}">
        <p14:creationId xmlns:p14="http://schemas.microsoft.com/office/powerpoint/2010/main" val="1454458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E700-6688-5ABC-2449-7B475386C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CBE1E0-B9D7-3075-DBC6-72F9C7282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3439D5-32E3-2178-04B3-D6927C6D1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D437F-F3F9-97D2-BDB1-5AFA3E93627F}"/>
              </a:ext>
            </a:extLst>
          </p:cNvPr>
          <p:cNvSpPr>
            <a:spLocks noGrp="1"/>
          </p:cNvSpPr>
          <p:nvPr>
            <p:ph type="dt" sz="half" idx="10"/>
          </p:nvPr>
        </p:nvSpPr>
        <p:spPr/>
        <p:txBody>
          <a:bodyPr/>
          <a:lstStyle/>
          <a:p>
            <a:fld id="{43AD5A24-B7A4-D14D-A335-1A71B9BA5B02}" type="datetimeFigureOut">
              <a:rPr lang="en-US" smtClean="0"/>
              <a:t>11/14/2024</a:t>
            </a:fld>
            <a:endParaRPr lang="en-US"/>
          </a:p>
        </p:txBody>
      </p:sp>
      <p:sp>
        <p:nvSpPr>
          <p:cNvPr id="6" name="Footer Placeholder 5">
            <a:extLst>
              <a:ext uri="{FF2B5EF4-FFF2-40B4-BE49-F238E27FC236}">
                <a16:creationId xmlns:a16="http://schemas.microsoft.com/office/drawing/2014/main" id="{2F99B157-6721-ED88-DB94-BAE6F3930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0EF96-A796-6001-D375-CBCE49614511}"/>
              </a:ext>
            </a:extLst>
          </p:cNvPr>
          <p:cNvSpPr>
            <a:spLocks noGrp="1"/>
          </p:cNvSpPr>
          <p:nvPr>
            <p:ph type="sldNum" sz="quarter" idx="12"/>
          </p:nvPr>
        </p:nvSpPr>
        <p:spPr/>
        <p:txBody>
          <a:bodyPr/>
          <a:lstStyle/>
          <a:p>
            <a:fld id="{C2A3137C-E2BB-E24D-BF95-50FEA25E6DCC}" type="slidenum">
              <a:rPr lang="en-US" smtClean="0"/>
              <a:t>‹#›</a:t>
            </a:fld>
            <a:endParaRPr lang="en-US"/>
          </a:p>
        </p:txBody>
      </p:sp>
    </p:spTree>
    <p:extLst>
      <p:ext uri="{BB962C8B-B14F-4D97-AF65-F5344CB8AC3E}">
        <p14:creationId xmlns:p14="http://schemas.microsoft.com/office/powerpoint/2010/main" val="385462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2C4E6-8377-4226-C9EE-66B92EFA01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BD8A74-3BC6-1528-1D54-E92916D421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D6212-D793-6BA7-EB49-7E0E8A26BC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AD5A24-B7A4-D14D-A335-1A71B9BA5B02}" type="datetimeFigureOut">
              <a:rPr lang="en-US" smtClean="0"/>
              <a:t>11/14/2024</a:t>
            </a:fld>
            <a:endParaRPr lang="en-US"/>
          </a:p>
        </p:txBody>
      </p:sp>
      <p:sp>
        <p:nvSpPr>
          <p:cNvPr id="5" name="Footer Placeholder 4">
            <a:extLst>
              <a:ext uri="{FF2B5EF4-FFF2-40B4-BE49-F238E27FC236}">
                <a16:creationId xmlns:a16="http://schemas.microsoft.com/office/drawing/2014/main" id="{5F4EE694-3C53-C035-9738-30E843FEE2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6DDE05-11DC-B120-63F1-395E9FFB2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A3137C-E2BB-E24D-BF95-50FEA25E6DCC}" type="slidenum">
              <a:rPr lang="en-US" smtClean="0"/>
              <a:t>‹#›</a:t>
            </a:fld>
            <a:endParaRPr lang="en-US"/>
          </a:p>
        </p:txBody>
      </p:sp>
    </p:spTree>
    <p:extLst>
      <p:ext uri="{BB962C8B-B14F-4D97-AF65-F5344CB8AC3E}">
        <p14:creationId xmlns:p14="http://schemas.microsoft.com/office/powerpoint/2010/main" val="1857442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DC92-66A2-766E-D722-3BCC6EA78BBC}"/>
              </a:ext>
            </a:extLst>
          </p:cNvPr>
          <p:cNvSpPr>
            <a:spLocks noGrp="1"/>
          </p:cNvSpPr>
          <p:nvPr>
            <p:ph type="ctrTitle"/>
          </p:nvPr>
        </p:nvSpPr>
        <p:spPr>
          <a:xfrm>
            <a:off x="2200993" y="1636959"/>
            <a:ext cx="7790013" cy="2538995"/>
          </a:xfrm>
        </p:spPr>
        <p:txBody>
          <a:bodyPr>
            <a:normAutofit/>
          </a:bodyPr>
          <a:lstStyle/>
          <a:p>
            <a:r>
              <a:rPr lang="en-IN" sz="5400" dirty="0">
                <a:latin typeface="Times New Roman" panose="02020603050405020304" pitchFamily="18" charset="0"/>
                <a:cs typeface="Times New Roman" panose="02020603050405020304" pitchFamily="18" charset="0"/>
              </a:rPr>
              <a:t>MINOR PROJECT </a:t>
            </a:r>
            <a:br>
              <a:rPr lang="en-IN" sz="5400" dirty="0">
                <a:latin typeface="Times New Roman" panose="02020603050405020304" pitchFamily="18" charset="0"/>
                <a:cs typeface="Times New Roman" panose="02020603050405020304" pitchFamily="18" charset="0"/>
              </a:rPr>
            </a:br>
            <a:r>
              <a:rPr lang="en-IN" sz="5400" dirty="0">
                <a:latin typeface="Times New Roman" panose="02020603050405020304" pitchFamily="18" charset="0"/>
                <a:cs typeface="Times New Roman" panose="02020603050405020304" pitchFamily="18" charset="0"/>
              </a:rPr>
              <a:t>REVIEW </a:t>
            </a:r>
            <a:endParaRPr lang="en-US" sz="5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A295E5A-D29E-174A-0090-0F25C914C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99" y="70875"/>
            <a:ext cx="5589630" cy="1888627"/>
          </a:xfrm>
          <a:prstGeom prst="rect">
            <a:avLst/>
          </a:prstGeom>
        </p:spPr>
      </p:pic>
      <p:sp>
        <p:nvSpPr>
          <p:cNvPr id="3" name="Subtitle 2">
            <a:extLst>
              <a:ext uri="{FF2B5EF4-FFF2-40B4-BE49-F238E27FC236}">
                <a16:creationId xmlns:a16="http://schemas.microsoft.com/office/drawing/2014/main" id="{F9CDDD49-AAAF-404F-8D99-0F40C0C210ED}"/>
              </a:ext>
            </a:extLst>
          </p:cNvPr>
          <p:cNvSpPr>
            <a:spLocks noGrp="1"/>
          </p:cNvSpPr>
          <p:nvPr>
            <p:ph type="subTitle" idx="1"/>
          </p:nvPr>
        </p:nvSpPr>
        <p:spPr>
          <a:xfrm>
            <a:off x="1205991" y="4666973"/>
            <a:ext cx="5313207" cy="1558532"/>
          </a:xfrm>
        </p:spPr>
        <p:txBody>
          <a:bodyPr>
            <a:noAutofit/>
          </a:bodyPr>
          <a:lstStyle/>
          <a:p>
            <a:pPr algn="l"/>
            <a:r>
              <a:rPr lang="en-IN" sz="2000" dirty="0">
                <a:latin typeface="Times New Roman" panose="02020603050405020304" pitchFamily="18" charset="0"/>
                <a:cs typeface="Times New Roman" panose="02020603050405020304" pitchFamily="18" charset="0"/>
              </a:rPr>
              <a:t>By :</a:t>
            </a:r>
          </a:p>
          <a:p>
            <a:pPr algn="l"/>
            <a:r>
              <a:rPr lang="en-IN" sz="2000" dirty="0">
                <a:latin typeface="Times New Roman" panose="02020603050405020304" pitchFamily="18" charset="0"/>
                <a:cs typeface="Times New Roman" panose="02020603050405020304" pitchFamily="18" charset="0"/>
              </a:rPr>
              <a:t>Naveen M ( 927622BME057)</a:t>
            </a:r>
          </a:p>
          <a:p>
            <a:pPr algn="l"/>
            <a:r>
              <a:rPr lang="en-IN" sz="2000" dirty="0" err="1">
                <a:latin typeface="Times New Roman" panose="02020603050405020304" pitchFamily="18" charset="0"/>
                <a:cs typeface="Times New Roman" panose="02020603050405020304" pitchFamily="18" charset="0"/>
              </a:rPr>
              <a:t>Nesamani</a:t>
            </a:r>
            <a:r>
              <a:rPr lang="en-IN" sz="2000" dirty="0">
                <a:latin typeface="Times New Roman" panose="02020603050405020304" pitchFamily="18" charset="0"/>
                <a:cs typeface="Times New Roman" panose="02020603050405020304" pitchFamily="18" charset="0"/>
              </a:rPr>
              <a:t> S ( 927622BME058)</a:t>
            </a:r>
          </a:p>
          <a:p>
            <a:pPr algn="l"/>
            <a:r>
              <a:rPr lang="en-IN" sz="2000" dirty="0" err="1">
                <a:latin typeface="Times New Roman" panose="02020603050405020304" pitchFamily="18" charset="0"/>
                <a:cs typeface="Times New Roman" panose="02020603050405020304" pitchFamily="18" charset="0"/>
              </a:rPr>
              <a:t>Nishanth</a:t>
            </a:r>
            <a:r>
              <a:rPr lang="en-IN" sz="2000" dirty="0">
                <a:latin typeface="Times New Roman" panose="02020603050405020304" pitchFamily="18" charset="0"/>
                <a:cs typeface="Times New Roman" panose="02020603050405020304" pitchFamily="18" charset="0"/>
              </a:rPr>
              <a:t> S ( 927622BME059)</a:t>
            </a: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B77474B-00C4-CD80-5AB4-CD955EB7F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6475" y="1277"/>
            <a:ext cx="2295525" cy="1571625"/>
          </a:xfrm>
          <a:prstGeom prst="rect">
            <a:avLst/>
          </a:prstGeom>
        </p:spPr>
      </p:pic>
      <p:sp>
        <p:nvSpPr>
          <p:cNvPr id="9" name="Subtitle 2">
            <a:extLst>
              <a:ext uri="{FF2B5EF4-FFF2-40B4-BE49-F238E27FC236}">
                <a16:creationId xmlns:a16="http://schemas.microsoft.com/office/drawing/2014/main" id="{EF222159-32E6-72FA-8A79-B0352932476B}"/>
              </a:ext>
            </a:extLst>
          </p:cNvPr>
          <p:cNvSpPr>
            <a:spLocks noGrp="1"/>
          </p:cNvSpPr>
          <p:nvPr>
            <p:ph type="subTitle" idx="1"/>
          </p:nvPr>
        </p:nvSpPr>
        <p:spPr>
          <a:xfrm>
            <a:off x="8329405" y="4666973"/>
            <a:ext cx="5313207" cy="1558532"/>
          </a:xfrm>
        </p:spPr>
        <p:txBody>
          <a:bodyPr>
            <a:normAutofit/>
          </a:bodyPr>
          <a:lstStyle/>
          <a:p>
            <a:pPr algn="l"/>
            <a:r>
              <a:rPr lang="en-IN" sz="2000" dirty="0">
                <a:latin typeface="Times New Roman" panose="02020603050405020304" pitchFamily="18" charset="0"/>
                <a:cs typeface="Times New Roman" panose="02020603050405020304" pitchFamily="18" charset="0"/>
              </a:rPr>
              <a:t>Guided by:</a:t>
            </a:r>
          </a:p>
          <a:p>
            <a:pPr algn="l"/>
            <a:r>
              <a:rPr lang="en-IN" sz="2000" dirty="0" err="1">
                <a:latin typeface="Times New Roman" panose="02020603050405020304" pitchFamily="18" charset="0"/>
                <a:cs typeface="Times New Roman" panose="02020603050405020304" pitchFamily="18" charset="0"/>
              </a:rPr>
              <a:t>Mrs.D.Umamaheswari</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37920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6CD4-90F7-4FA0-B287-7E9B45DD76E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WORKING MODEL</a:t>
            </a:r>
            <a:endParaRPr lang="en-IN" sz="36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B3B1DC8-F127-4339-A803-A7E3400A4E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6193" y="1690688"/>
            <a:ext cx="8458941" cy="4460783"/>
          </a:xfrm>
        </p:spPr>
      </p:pic>
    </p:spTree>
    <p:extLst>
      <p:ext uri="{BB962C8B-B14F-4D97-AF65-F5344CB8AC3E}">
        <p14:creationId xmlns:p14="http://schemas.microsoft.com/office/powerpoint/2010/main" val="375079717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6716-2114-430A-B924-5498F3DC3EE7}"/>
              </a:ext>
            </a:extLst>
          </p:cNvPr>
          <p:cNvSpPr>
            <a:spLocks noGrp="1"/>
          </p:cNvSpPr>
          <p:nvPr>
            <p:ph type="title"/>
          </p:nvPr>
        </p:nvSpPr>
        <p:spPr>
          <a:xfrm>
            <a:off x="838200" y="374003"/>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ADVANTAGES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947F9F-891B-4BBB-B86C-BFE4A52F072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Charging Phones</a:t>
            </a:r>
          </a:p>
          <a:p>
            <a:r>
              <a:rPr lang="en-US" dirty="0">
                <a:latin typeface="Times New Roman" panose="02020603050405020304" pitchFamily="18" charset="0"/>
                <a:cs typeface="Times New Roman" panose="02020603050405020304" pitchFamily="18" charset="0"/>
              </a:rPr>
              <a:t>GPS devices </a:t>
            </a:r>
          </a:p>
          <a:p>
            <a:r>
              <a:rPr lang="en-US" dirty="0">
                <a:latin typeface="Times New Roman" panose="02020603050405020304" pitchFamily="18" charset="0"/>
                <a:cs typeface="Times New Roman" panose="02020603050405020304" pitchFamily="18" charset="0"/>
              </a:rPr>
              <a:t>Powering bike lights or auxiliary lights</a:t>
            </a:r>
          </a:p>
          <a:p>
            <a:r>
              <a:rPr lang="en-US" dirty="0">
                <a:latin typeface="Times New Roman" panose="02020603050405020304" pitchFamily="18" charset="0"/>
                <a:cs typeface="Times New Roman" panose="02020603050405020304" pitchFamily="18" charset="0"/>
              </a:rPr>
              <a:t>Charging Power banks for Emergency use</a:t>
            </a:r>
          </a:p>
          <a:p>
            <a:r>
              <a:rPr lang="en-US" dirty="0">
                <a:latin typeface="Times New Roman" panose="02020603050405020304" pitchFamily="18" charset="0"/>
                <a:cs typeface="Times New Roman" panose="02020603050405020304" pitchFamily="18" charset="0"/>
              </a:rPr>
              <a:t>Energy Harvesting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95570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CD1B-D731-F0A2-58B5-364172701441}"/>
              </a:ext>
            </a:extLst>
          </p:cNvPr>
          <p:cNvSpPr>
            <a:spLocks noGrp="1"/>
          </p:cNvSpPr>
          <p:nvPr>
            <p:ph type="title"/>
          </p:nvPr>
        </p:nvSpPr>
        <p:spPr>
          <a:xfrm>
            <a:off x="838200" y="829908"/>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PROJECT OVERVIEW</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2F81C2-2725-EA74-2CAD-44BDFBF44737}"/>
              </a:ext>
            </a:extLst>
          </p:cNvPr>
          <p:cNvSpPr>
            <a:spLocks noGrp="1"/>
          </p:cNvSpPr>
          <p:nvPr>
            <p:ph idx="1"/>
          </p:nvPr>
        </p:nvSpPr>
        <p:spPr>
          <a:xfrm>
            <a:off x="838200" y="2287222"/>
            <a:ext cx="10515600" cy="4351338"/>
          </a:xfrm>
        </p:spPr>
        <p:txBody>
          <a:bodyPr/>
          <a:lstStyle/>
          <a:p>
            <a:pPr algn="just"/>
            <a:r>
              <a:rPr lang="en-IN" dirty="0">
                <a:latin typeface="Times New Roman" panose="02020603050405020304" pitchFamily="18" charset="0"/>
                <a:cs typeface="Times New Roman" panose="02020603050405020304" pitchFamily="18" charset="0"/>
              </a:rPr>
              <a:t>To design a system that operates at a high temperature engine exhaust to generate free electricity.</a:t>
            </a:r>
          </a:p>
          <a:p>
            <a:pPr algn="just"/>
            <a:r>
              <a:rPr lang="en-IN" dirty="0">
                <a:latin typeface="Times New Roman" panose="02020603050405020304" pitchFamily="18" charset="0"/>
                <a:cs typeface="Times New Roman" panose="02020603050405020304" pitchFamily="18" charset="0"/>
              </a:rPr>
              <a:t>The conversion of waste heat into free electricity by using thermoelectric generators and make it usable.</a:t>
            </a:r>
          </a:p>
          <a:p>
            <a:pPr algn="just"/>
            <a:r>
              <a:rPr lang="en-IN" dirty="0">
                <a:latin typeface="Times New Roman" panose="02020603050405020304" pitchFamily="18" charset="0"/>
                <a:cs typeface="Times New Roman" panose="02020603050405020304" pitchFamily="18" charset="0"/>
              </a:rPr>
              <a:t>To develop a power generation method the every source of energy.</a:t>
            </a:r>
          </a:p>
          <a:p>
            <a:pPr algn="just"/>
            <a:r>
              <a:rPr lang="en-IN" dirty="0">
                <a:latin typeface="Times New Roman" panose="02020603050405020304" pitchFamily="18" charset="0"/>
                <a:cs typeface="Times New Roman" panose="02020603050405020304" pitchFamily="18" charset="0"/>
              </a:rPr>
              <a:t>Maintain the heat transfer from hot side to cold side of the system in order to make it more efficient.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77829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A06C-82ED-3D6A-CB0C-4CE82CA3F8C2}"/>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REFERENCE</a:t>
            </a:r>
            <a:r>
              <a:rPr lang="en-IN" dirty="0"/>
              <a:t> </a:t>
            </a:r>
            <a:endParaRPr lang="en-US" dirty="0"/>
          </a:p>
        </p:txBody>
      </p:sp>
      <p:sp>
        <p:nvSpPr>
          <p:cNvPr id="3" name="Content Placeholder 2">
            <a:extLst>
              <a:ext uri="{FF2B5EF4-FFF2-40B4-BE49-F238E27FC236}">
                <a16:creationId xmlns:a16="http://schemas.microsoft.com/office/drawing/2014/main" id="{1CD4287D-1E85-90A9-0709-42732D305337}"/>
              </a:ext>
            </a:extLst>
          </p:cNvPr>
          <p:cNvSpPr>
            <a:spLocks noGrp="1"/>
          </p:cNvSpPr>
          <p:nvPr>
            <p:ph idx="1"/>
          </p:nvPr>
        </p:nvSpPr>
        <p:spPr>
          <a:xfrm>
            <a:off x="1106918" y="1822930"/>
            <a:ext cx="10246882" cy="2189375"/>
          </a:xfrm>
        </p:spPr>
        <p:txBody>
          <a:bodyPr>
            <a:noAutofit/>
          </a:bodyPr>
          <a:lstStyle/>
          <a:p>
            <a:pPr marL="0" indent="0">
              <a:buNone/>
            </a:pPr>
            <a:r>
              <a:rPr lang="en-IN" sz="2400" b="1" dirty="0">
                <a:latin typeface="Times New Roman" panose="02020603050405020304" pitchFamily="18" charset="0"/>
                <a:cs typeface="Times New Roman" panose="02020603050405020304" pitchFamily="18" charset="0"/>
              </a:rPr>
              <a:t>1.Use of exhaust heat energy of two wheelers to generate power by </a:t>
            </a:r>
            <a:r>
              <a:rPr lang="en-IN" sz="2400" b="1" dirty="0" err="1">
                <a:latin typeface="Times New Roman" panose="02020603050405020304" pitchFamily="18" charset="0"/>
                <a:cs typeface="Times New Roman" panose="02020603050405020304" pitchFamily="18" charset="0"/>
              </a:rPr>
              <a:t>seebeck</a:t>
            </a:r>
            <a:r>
              <a:rPr lang="en-IN" sz="2400" b="1" dirty="0">
                <a:latin typeface="Times New Roman" panose="02020603050405020304" pitchFamily="18" charset="0"/>
                <a:cs typeface="Times New Roman" panose="02020603050405020304" pitchFamily="18" charset="0"/>
              </a:rPr>
              <a:t> effect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Shubham</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Suryawanshi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Manasi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Sonawane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Arpit</a:t>
            </a:r>
            <a:r>
              <a:rPr lang="en-IN" sz="2400" dirty="0">
                <a:latin typeface="Times New Roman" panose="02020603050405020304" pitchFamily="18" charset="0"/>
                <a:cs typeface="Times New Roman" panose="02020603050405020304" pitchFamily="18" charset="0"/>
              </a:rPr>
              <a:t> Sharma,  Shraddha </a:t>
            </a:r>
            <a:r>
              <a:rPr lang="en-IN" sz="2400" dirty="0" err="1">
                <a:latin typeface="Times New Roman" panose="02020603050405020304" pitchFamily="18" charset="0"/>
                <a:cs typeface="Times New Roman" panose="02020603050405020304" pitchFamily="18" charset="0"/>
              </a:rPr>
              <a:t>Kshirsagar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Vivek</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Diware</a:t>
            </a:r>
            <a:r>
              <a:rPr lang="en-IN" sz="2400" dirty="0">
                <a:latin typeface="Times New Roman" panose="02020603050405020304" pitchFamily="18" charset="0"/>
                <a:cs typeface="Times New Roman" panose="02020603050405020304" pitchFamily="18" charset="0"/>
              </a:rPr>
              <a:t>
Student, Department of Mechanical Engineering, DY </a:t>
            </a:r>
            <a:r>
              <a:rPr lang="en-IN" sz="2400" dirty="0" err="1">
                <a:latin typeface="Times New Roman" panose="02020603050405020304" pitchFamily="18" charset="0"/>
                <a:cs typeface="Times New Roman" panose="02020603050405020304" pitchFamily="18" charset="0"/>
              </a:rPr>
              <a:t>Patil</a:t>
            </a:r>
            <a:r>
              <a:rPr lang="en-IN" sz="2400" dirty="0">
                <a:latin typeface="Times New Roman" panose="02020603050405020304" pitchFamily="18" charset="0"/>
                <a:cs typeface="Times New Roman" panose="02020603050405020304" pitchFamily="18" charset="0"/>
              </a:rPr>
              <a:t> College of Engineering, Maharashtra, India</a:t>
            </a:r>
            <a:endParaRPr lang="en-US" sz="24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0A35F01B-EA3E-6C29-051A-4E958F025271}"/>
              </a:ext>
            </a:extLst>
          </p:cNvPr>
          <p:cNvSpPr>
            <a:spLocks noGrp="1"/>
          </p:cNvSpPr>
          <p:nvPr>
            <p:ph idx="1"/>
          </p:nvPr>
        </p:nvSpPr>
        <p:spPr>
          <a:xfrm>
            <a:off x="1106918" y="4549984"/>
            <a:ext cx="10246882" cy="1068391"/>
          </a:xfrm>
        </p:spPr>
        <p:txBody>
          <a:bodyPr>
            <a:noAutofit/>
          </a:bodyPr>
          <a:lstStyle/>
          <a:p>
            <a:pPr marL="0" indent="0">
              <a:buNone/>
            </a:pPr>
            <a:r>
              <a:rPr lang="en-IN" sz="2400" b="1" dirty="0">
                <a:latin typeface="Times New Roman" panose="02020603050405020304" pitchFamily="18" charset="0"/>
                <a:cs typeface="Times New Roman" panose="02020603050405020304" pitchFamily="18" charset="0"/>
              </a:rPr>
              <a:t>2. Some YouTube Videos to know more about this project.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9542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D943-B1B4-5628-8B2F-100C01FC4A2A}"/>
              </a:ext>
            </a:extLst>
          </p:cNvPr>
          <p:cNvSpPr>
            <a:spLocks noGrp="1"/>
          </p:cNvSpPr>
          <p:nvPr>
            <p:ph type="title"/>
          </p:nvPr>
        </p:nvSpPr>
        <p:spPr>
          <a:xfrm>
            <a:off x="4067220" y="179039"/>
            <a:ext cx="10515600" cy="6499921"/>
          </a:xfrm>
        </p:spPr>
        <p:txBody>
          <a:bodyPr/>
          <a:lstStyle/>
          <a:p>
            <a:r>
              <a:rPr lang="en-IN" b="1" dirty="0">
                <a:latin typeface="Times New Roman" panose="02020603050405020304" pitchFamily="18" charset="0"/>
                <a:cs typeface="Times New Roman" panose="02020603050405020304" pitchFamily="18" charset="0"/>
              </a:rPr>
              <a:t>THANK YOU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926288"/>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F39B-6F02-EC0D-4376-18D096C09321}"/>
              </a:ext>
            </a:extLst>
          </p:cNvPr>
          <p:cNvSpPr>
            <a:spLocks noGrp="1"/>
          </p:cNvSpPr>
          <p:nvPr>
            <p:ph type="title"/>
          </p:nvPr>
        </p:nvSpPr>
        <p:spPr>
          <a:xfrm>
            <a:off x="1867267" y="1600444"/>
            <a:ext cx="8457466" cy="3657111"/>
          </a:xfrm>
        </p:spPr>
        <p:txBody>
          <a:bodyPr>
            <a:normAutofit/>
          </a:bodyPr>
          <a:lstStyle/>
          <a:p>
            <a:pPr algn="ctr"/>
            <a:r>
              <a:rPr lang="en-IN" sz="4800" b="1" dirty="0">
                <a:latin typeface="Times New Roman" panose="02020603050405020304" pitchFamily="18" charset="0"/>
                <a:cs typeface="Times New Roman" panose="02020603050405020304" pitchFamily="18" charset="0"/>
              </a:rPr>
              <a:t>ELECTRIC POWER USING EXHAUST HEAT</a:t>
            </a: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87701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4F53-F7D2-4023-22AA-1271C06C5C3A}"/>
              </a:ext>
            </a:extLst>
          </p:cNvPr>
          <p:cNvSpPr>
            <a:spLocks noGrp="1"/>
          </p:cNvSpPr>
          <p:nvPr>
            <p:ph type="title"/>
          </p:nvPr>
        </p:nvSpPr>
        <p:spPr>
          <a:xfrm>
            <a:off x="838200" y="1365288"/>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PROJECT OBJECTIVE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BFD2B2-9C27-32B3-462B-FBD274E80DA4}"/>
              </a:ext>
            </a:extLst>
          </p:cNvPr>
          <p:cNvSpPr>
            <a:spLocks noGrp="1"/>
          </p:cNvSpPr>
          <p:nvPr>
            <p:ph idx="1"/>
          </p:nvPr>
        </p:nvSpPr>
        <p:spPr>
          <a:xfrm>
            <a:off x="838200" y="2788700"/>
            <a:ext cx="10515600" cy="4611138"/>
          </a:xfrm>
        </p:spPr>
        <p:txBody>
          <a:bodyPr/>
          <a:lstStyle/>
          <a:p>
            <a:pPr marL="0" indent="0" algn="just">
              <a:buNone/>
            </a:pPr>
            <a:r>
              <a:rPr lang="en-IN" dirty="0">
                <a:latin typeface="Times New Roman" panose="02020603050405020304" pitchFamily="18" charset="0"/>
                <a:cs typeface="Times New Roman" panose="02020603050405020304" pitchFamily="18" charset="0"/>
              </a:rPr>
              <a:t>The design of waste heat recovery system that aims to generate electric power by using the exhaust heat that produced from an internal combustion engine. Experimental studies were conducted to achieve electricity generation by the thermoelectric generator (TEG). However, by this electrical generated we can utilize many applications such as charging battery or run some electronic components.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35415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6730-CB45-4D8B-B035-1A7F26A6AF8C}"/>
              </a:ext>
            </a:extLst>
          </p:cNvPr>
          <p:cNvSpPr>
            <a:spLocks noGrp="1"/>
          </p:cNvSpPr>
          <p:nvPr>
            <p:ph type="title"/>
          </p:nvPr>
        </p:nvSpPr>
        <p:spPr>
          <a:xfrm>
            <a:off x="838200" y="41275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APPLICATION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01EB14-57C9-4EF7-8DA4-0DB22005D59D}"/>
              </a:ext>
            </a:extLst>
          </p:cNvPr>
          <p:cNvSpPr>
            <a:spLocks noGrp="1"/>
          </p:cNvSpPr>
          <p:nvPr>
            <p:ph idx="1"/>
          </p:nvPr>
        </p:nvSpPr>
        <p:spPr/>
        <p:txBody>
          <a:bodyPr/>
          <a:lstStyle/>
          <a:p>
            <a:pPr algn="just"/>
            <a:r>
              <a:rPr lang="en-US" sz="2600" dirty="0">
                <a:latin typeface="Times New Roman" panose="02020603050405020304" pitchFamily="18" charset="0"/>
                <a:cs typeface="Times New Roman" panose="02020603050405020304" pitchFamily="18" charset="0"/>
              </a:rPr>
              <a:t>This can be used on the two wheelers to convert the heat energy from the exhaust into electrical energy.</a:t>
            </a:r>
          </a:p>
          <a:p>
            <a:pPr algn="just"/>
            <a:r>
              <a:rPr lang="en-US" sz="2600" dirty="0">
                <a:latin typeface="Times New Roman" panose="02020603050405020304" pitchFamily="18" charset="0"/>
                <a:cs typeface="Times New Roman" panose="02020603050405020304" pitchFamily="18" charset="0"/>
              </a:rPr>
              <a:t>We can directly connect the electrical supply to the main battery of an motorcycle, which will increase the efficiency of the battery and it will long last for more years than the battery life.</a:t>
            </a:r>
          </a:p>
          <a:p>
            <a:pPr algn="just"/>
            <a:r>
              <a:rPr lang="en-US" sz="2600" dirty="0">
                <a:latin typeface="Times New Roman" panose="02020603050405020304" pitchFamily="18" charset="0"/>
                <a:cs typeface="Times New Roman" panose="02020603050405020304" pitchFamily="18" charset="0"/>
              </a:rPr>
              <a:t>We can also separately add an small battery to the bike and utilize it for making electric horns which is more efficient and charging ports for mobiles</a:t>
            </a:r>
            <a:r>
              <a:rPr lang="en-US" dirty="0"/>
              <a:t>.</a:t>
            </a:r>
            <a:endParaRPr lang="en-IN" dirty="0"/>
          </a:p>
        </p:txBody>
      </p:sp>
    </p:spTree>
    <p:extLst>
      <p:ext uri="{BB962C8B-B14F-4D97-AF65-F5344CB8AC3E}">
        <p14:creationId xmlns:p14="http://schemas.microsoft.com/office/powerpoint/2010/main" val="140861505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208E-E01C-4CCA-8635-0B8307D944A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Type of TEG used for LMV’s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4645FF-C517-4A6D-B40A-0142BCF8B2D8}"/>
              </a:ext>
            </a:extLst>
          </p:cNvPr>
          <p:cNvSpPr>
            <a:spLocks noGrp="1"/>
          </p:cNvSpPr>
          <p:nvPr>
            <p:ph idx="1"/>
          </p:nvPr>
        </p:nvSpPr>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There are three types of TEG’s available for </a:t>
            </a:r>
            <a:r>
              <a:rPr lang="en-US" sz="2600" dirty="0" err="1">
                <a:latin typeface="Times New Roman" panose="02020603050405020304" pitchFamily="18" charset="0"/>
                <a:cs typeface="Times New Roman" panose="02020603050405020304" pitchFamily="18" charset="0"/>
              </a:rPr>
              <a:t>research,are</a:t>
            </a:r>
            <a:r>
              <a:rPr lang="en-US" sz="2600" dirty="0">
                <a:latin typeface="Times New Roman" panose="02020603050405020304" pitchFamily="18" charset="0"/>
                <a:cs typeface="Times New Roman" panose="02020603050405020304" pitchFamily="18" charset="0"/>
              </a:rPr>
              <a:t>:</a:t>
            </a:r>
          </a:p>
          <a:p>
            <a:pPr algn="just"/>
            <a:r>
              <a:rPr lang="en-US" sz="2600" dirty="0">
                <a:latin typeface="Times New Roman" panose="02020603050405020304" pitchFamily="18" charset="0"/>
                <a:cs typeface="Times New Roman" panose="02020603050405020304" pitchFamily="18" charset="0"/>
              </a:rPr>
              <a:t>Low Temp TEG</a:t>
            </a:r>
          </a:p>
          <a:p>
            <a:pPr algn="just"/>
            <a:r>
              <a:rPr lang="en-US" sz="2600" dirty="0">
                <a:latin typeface="Times New Roman" panose="02020603050405020304" pitchFamily="18" charset="0"/>
                <a:cs typeface="Times New Roman" panose="02020603050405020304" pitchFamily="18" charset="0"/>
              </a:rPr>
              <a:t>Medium Temp TEG</a:t>
            </a:r>
          </a:p>
          <a:p>
            <a:pPr algn="just"/>
            <a:r>
              <a:rPr lang="en-US" sz="2600" dirty="0">
                <a:latin typeface="Times New Roman" panose="02020603050405020304" pitchFamily="18" charset="0"/>
                <a:cs typeface="Times New Roman" panose="02020603050405020304" pitchFamily="18" charset="0"/>
              </a:rPr>
              <a:t>High Temp TEG</a:t>
            </a:r>
          </a:p>
          <a:p>
            <a:pPr marL="0" indent="0" algn="just">
              <a:buNone/>
            </a:pPr>
            <a:r>
              <a:rPr lang="en-US" sz="2600" dirty="0">
                <a:latin typeface="Times New Roman" panose="02020603050405020304" pitchFamily="18" charset="0"/>
                <a:cs typeface="Times New Roman" panose="02020603050405020304" pitchFamily="18" charset="0"/>
              </a:rPr>
              <a:t>The low Temp TEG will be used in our project, because it can able to resist the temp of 100-300°C, however the bike can  produce the maximum temp of 120- 280°C.</a:t>
            </a:r>
          </a:p>
          <a:p>
            <a:pPr marL="0" indent="0" algn="just">
              <a:buNone/>
            </a:pPr>
            <a:r>
              <a:rPr lang="en-US" sz="2600" dirty="0">
                <a:latin typeface="Times New Roman" panose="02020603050405020304" pitchFamily="18" charset="0"/>
                <a:cs typeface="Times New Roman" panose="02020603050405020304" pitchFamily="18" charset="0"/>
              </a:rPr>
              <a:t>It will produce an estimated Power Output of 200-400mW at 200°C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76279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3AF1-1FA1-A2B4-66D6-A499166DFCB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MATERIALS</a:t>
            </a:r>
          </a:p>
        </p:txBody>
      </p:sp>
      <p:pic>
        <p:nvPicPr>
          <p:cNvPr id="5" name="Content Placeholder 4">
            <a:extLst>
              <a:ext uri="{FF2B5EF4-FFF2-40B4-BE49-F238E27FC236}">
                <a16:creationId xmlns:a16="http://schemas.microsoft.com/office/drawing/2014/main" id="{D6E52E89-5DCF-4BF4-A15B-D20465AC85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V="1">
            <a:off x="1001827" y="2453859"/>
            <a:ext cx="1146568" cy="1124783"/>
          </a:xfrm>
        </p:spPr>
      </p:pic>
      <p:sp>
        <p:nvSpPr>
          <p:cNvPr id="9" name="TextBox 8">
            <a:extLst>
              <a:ext uri="{FF2B5EF4-FFF2-40B4-BE49-F238E27FC236}">
                <a16:creationId xmlns:a16="http://schemas.microsoft.com/office/drawing/2014/main" id="{0F22ED22-8325-489E-B911-D141EC000D81}"/>
              </a:ext>
            </a:extLst>
          </p:cNvPr>
          <p:cNvSpPr txBox="1"/>
          <p:nvPr/>
        </p:nvSpPr>
        <p:spPr>
          <a:xfrm>
            <a:off x="918100" y="1690688"/>
            <a:ext cx="366277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1.TEG SP1848-27145</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BE9C682-AE02-4F54-8D30-A0C5E678BA30}"/>
              </a:ext>
            </a:extLst>
          </p:cNvPr>
          <p:cNvSpPr txBox="1"/>
          <p:nvPr/>
        </p:nvSpPr>
        <p:spPr>
          <a:xfrm>
            <a:off x="2388093" y="2354530"/>
            <a:ext cx="5335480" cy="1815882"/>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Model: SP1848-27145.</a:t>
            </a:r>
          </a:p>
          <a:p>
            <a:r>
              <a:rPr lang="en-IN" sz="1600" dirty="0">
                <a:latin typeface="Times New Roman" panose="02020603050405020304" pitchFamily="18" charset="0"/>
                <a:cs typeface="Times New Roman" panose="02020603050405020304" pitchFamily="18" charset="0"/>
              </a:rPr>
              <a:t>Open Circuit Voltage: 4.8V.</a:t>
            </a:r>
          </a:p>
          <a:p>
            <a:r>
              <a:rPr lang="en-IN" sz="1600" dirty="0">
                <a:latin typeface="Times New Roman" panose="02020603050405020304" pitchFamily="18" charset="0"/>
                <a:cs typeface="Times New Roman" panose="02020603050405020304" pitchFamily="18" charset="0"/>
              </a:rPr>
              <a:t>Operating Temperature: 0 to 150°C.</a:t>
            </a:r>
          </a:p>
          <a:p>
            <a:r>
              <a:rPr lang="en-IN" sz="1600" dirty="0">
                <a:latin typeface="Times New Roman" panose="02020603050405020304" pitchFamily="18" charset="0"/>
                <a:cs typeface="Times New Roman" panose="02020603050405020304" pitchFamily="18" charset="0"/>
              </a:rPr>
              <a:t>Maximum Temperature: 150°C.</a:t>
            </a:r>
          </a:p>
          <a:p>
            <a:r>
              <a:rPr lang="en-IN" sz="1600" dirty="0">
                <a:latin typeface="Times New Roman" panose="02020603050405020304" pitchFamily="18" charset="0"/>
                <a:cs typeface="Times New Roman" panose="02020603050405020304" pitchFamily="18" charset="0"/>
              </a:rPr>
              <a:t>Wire Length: 350mm.Size:40mm*40mm*3.6mm</a:t>
            </a:r>
          </a:p>
          <a:p>
            <a:r>
              <a:rPr lang="en-IN" sz="1600" dirty="0">
                <a:latin typeface="Times New Roman" panose="02020603050405020304" pitchFamily="18" charset="0"/>
                <a:cs typeface="Times New Roman" panose="02020603050405020304" pitchFamily="18" charset="0"/>
              </a:rPr>
              <a:t>(L*W*H)</a:t>
            </a:r>
          </a:p>
          <a:p>
            <a:r>
              <a:rPr lang="en-IN" sz="1600" dirty="0">
                <a:latin typeface="Times New Roman" panose="02020603050405020304" pitchFamily="18" charset="0"/>
                <a:cs typeface="Times New Roman" panose="02020603050405020304" pitchFamily="18" charset="0"/>
              </a:rPr>
              <a:t>PRICE : 399Rs - 599Rs</a:t>
            </a:r>
          </a:p>
        </p:txBody>
      </p:sp>
      <p:pic>
        <p:nvPicPr>
          <p:cNvPr id="7" name="Picture 6">
            <a:extLst>
              <a:ext uri="{FF2B5EF4-FFF2-40B4-BE49-F238E27FC236}">
                <a16:creationId xmlns:a16="http://schemas.microsoft.com/office/drawing/2014/main" id="{4AF97D08-B03F-4017-906E-1ED349103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71" y="4787378"/>
            <a:ext cx="1575879" cy="1705497"/>
          </a:xfrm>
          <a:prstGeom prst="rect">
            <a:avLst/>
          </a:prstGeom>
        </p:spPr>
      </p:pic>
      <p:sp>
        <p:nvSpPr>
          <p:cNvPr id="8" name="TextBox 7">
            <a:extLst>
              <a:ext uri="{FF2B5EF4-FFF2-40B4-BE49-F238E27FC236}">
                <a16:creationId xmlns:a16="http://schemas.microsoft.com/office/drawing/2014/main" id="{AFEBBDD2-068C-47EA-A0F7-3D1C76724687}"/>
              </a:ext>
            </a:extLst>
          </p:cNvPr>
          <p:cNvSpPr txBox="1"/>
          <p:nvPr/>
        </p:nvSpPr>
        <p:spPr>
          <a:xfrm>
            <a:off x="918100" y="4264158"/>
            <a:ext cx="273432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2.BATTERY</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6A9F577-3C8A-41B6-90F2-7627E0A4AA22}"/>
              </a:ext>
            </a:extLst>
          </p:cNvPr>
          <p:cNvSpPr txBox="1"/>
          <p:nvPr/>
        </p:nvSpPr>
        <p:spPr>
          <a:xfrm>
            <a:off x="2388093" y="4952112"/>
            <a:ext cx="2334827" cy="61555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10V</a:t>
            </a:r>
            <a:r>
              <a:rPr lang="en-US" dirty="0"/>
              <a:t> </a:t>
            </a:r>
            <a:r>
              <a:rPr lang="en-US" sz="1600" dirty="0">
                <a:latin typeface="Times New Roman" panose="02020603050405020304" pitchFamily="18" charset="0"/>
                <a:cs typeface="Times New Roman" panose="02020603050405020304" pitchFamily="18" charset="0"/>
              </a:rPr>
              <a:t>Battery</a:t>
            </a:r>
          </a:p>
          <a:p>
            <a:r>
              <a:rPr lang="en-US" sz="1600" dirty="0">
                <a:latin typeface="Times New Roman" panose="02020603050405020304" pitchFamily="18" charset="0"/>
                <a:cs typeface="Times New Roman" panose="02020603050405020304" pitchFamily="18" charset="0"/>
              </a:rPr>
              <a:t>PRICE : 500Rs – 700Rs </a:t>
            </a:r>
            <a:endParaRPr lang="en-IN" sz="16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56B9E51-483D-4BC7-A9EA-7FE5F5646DBC}"/>
              </a:ext>
            </a:extLst>
          </p:cNvPr>
          <p:cNvSpPr txBox="1"/>
          <p:nvPr/>
        </p:nvSpPr>
        <p:spPr>
          <a:xfrm>
            <a:off x="6940494" y="1690688"/>
            <a:ext cx="503548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3.WIRES</a:t>
            </a:r>
            <a:endParaRPr lang="en-IN" sz="28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D59D8D18-C20A-434E-AC53-0206F2AE9F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0494" y="2363716"/>
            <a:ext cx="2532910" cy="1701096"/>
          </a:xfrm>
          <a:prstGeom prst="rect">
            <a:avLst/>
          </a:prstGeom>
        </p:spPr>
      </p:pic>
      <p:sp>
        <p:nvSpPr>
          <p:cNvPr id="14" name="TextBox 13">
            <a:extLst>
              <a:ext uri="{FF2B5EF4-FFF2-40B4-BE49-F238E27FC236}">
                <a16:creationId xmlns:a16="http://schemas.microsoft.com/office/drawing/2014/main" id="{AE080BBB-70FD-41C3-8D40-1F57CE3C6B82}"/>
              </a:ext>
            </a:extLst>
          </p:cNvPr>
          <p:cNvSpPr txBox="1"/>
          <p:nvPr/>
        </p:nvSpPr>
        <p:spPr>
          <a:xfrm>
            <a:off x="9473404" y="3801080"/>
            <a:ext cx="253291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PRICE : 100Rs </a:t>
            </a:r>
            <a:endParaRPr lang="en-IN" sz="1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6E48ACA-C54D-4842-B356-B1C110D2580A}"/>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7F69239A-70D3-4B49-BD73-82E2D21D7511}"/>
              </a:ext>
            </a:extLst>
          </p:cNvPr>
          <p:cNvSpPr txBox="1"/>
          <p:nvPr/>
        </p:nvSpPr>
        <p:spPr>
          <a:xfrm flipH="1">
            <a:off x="6940494" y="4464212"/>
            <a:ext cx="4813542"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COST ESTIMATION</a:t>
            </a:r>
            <a:endParaRPr lang="en-IN" sz="36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EED671B-0E0D-4A95-AF36-5A37A1B75523}"/>
              </a:ext>
            </a:extLst>
          </p:cNvPr>
          <p:cNvSpPr txBox="1"/>
          <p:nvPr/>
        </p:nvSpPr>
        <p:spPr>
          <a:xfrm>
            <a:off x="6940494" y="5198333"/>
            <a:ext cx="5070627"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The Cost estimation will around 1299Rs to 1799R</a:t>
            </a:r>
            <a:r>
              <a:rPr lang="en-US" dirty="0">
                <a:latin typeface="Times New Roman" panose="02020603050405020304" pitchFamily="18" charset="0"/>
                <a:cs typeface="Times New Roman" panose="02020603050405020304" pitchFamily="18" charset="0"/>
              </a:rPr>
              <a:t>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5516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1731-9324-8273-9802-80FD4720C356}"/>
              </a:ext>
            </a:extLst>
          </p:cNvPr>
          <p:cNvSpPr>
            <a:spLocks noGrp="1"/>
          </p:cNvSpPr>
          <p:nvPr>
            <p:ph type="title"/>
          </p:nvPr>
        </p:nvSpPr>
        <p:spPr>
          <a:xfrm>
            <a:off x="838199" y="365125"/>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BLOCK</a:t>
            </a:r>
            <a:r>
              <a:rPr lang="en-IN"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DIAGRAM</a:t>
            </a:r>
            <a:r>
              <a:rPr lang="en-IN" sz="3600"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23CFD2-92E0-A104-3A16-92418845C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769" y="1690688"/>
            <a:ext cx="5314462" cy="4854063"/>
          </a:xfrm>
          <a:prstGeom prst="rect">
            <a:avLst/>
          </a:prstGeom>
        </p:spPr>
      </p:pic>
      <p:sp>
        <p:nvSpPr>
          <p:cNvPr id="3" name="TextBox 2">
            <a:extLst>
              <a:ext uri="{FF2B5EF4-FFF2-40B4-BE49-F238E27FC236}">
                <a16:creationId xmlns:a16="http://schemas.microsoft.com/office/drawing/2014/main" id="{96D1B8E2-3F6C-4CD3-B186-0B3FBBC7F097}"/>
              </a:ext>
            </a:extLst>
          </p:cNvPr>
          <p:cNvSpPr txBox="1"/>
          <p:nvPr/>
        </p:nvSpPr>
        <p:spPr>
          <a:xfrm>
            <a:off x="5956918" y="2192784"/>
            <a:ext cx="692458" cy="2616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50" dirty="0"/>
              <a:t>source</a:t>
            </a:r>
            <a:endParaRPr lang="en-IN" sz="1400" dirty="0"/>
          </a:p>
        </p:txBody>
      </p:sp>
      <p:pic>
        <p:nvPicPr>
          <p:cNvPr id="6" name="Picture 5">
            <a:extLst>
              <a:ext uri="{FF2B5EF4-FFF2-40B4-BE49-F238E27FC236}">
                <a16:creationId xmlns:a16="http://schemas.microsoft.com/office/drawing/2014/main" id="{00F1C8E8-BE80-46D1-B386-59489023E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471" y="1313894"/>
            <a:ext cx="6503057" cy="5544105"/>
          </a:xfrm>
          <a:prstGeom prst="rect">
            <a:avLst/>
          </a:prstGeom>
        </p:spPr>
      </p:pic>
    </p:spTree>
    <p:extLst>
      <p:ext uri="{BB962C8B-B14F-4D97-AF65-F5344CB8AC3E}">
        <p14:creationId xmlns:p14="http://schemas.microsoft.com/office/powerpoint/2010/main" val="173646346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C371-04AD-4A8C-B265-377D8AD0875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WORKING OF TEG</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17836DB-15D3-4996-9C84-4B2C306EFA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7885" y="1690688"/>
            <a:ext cx="6810375" cy="2667000"/>
          </a:xfrm>
        </p:spPr>
      </p:pic>
      <p:sp>
        <p:nvSpPr>
          <p:cNvPr id="7" name="TextBox 6">
            <a:extLst>
              <a:ext uri="{FF2B5EF4-FFF2-40B4-BE49-F238E27FC236}">
                <a16:creationId xmlns:a16="http://schemas.microsoft.com/office/drawing/2014/main" id="{DD8DBD8D-A6F6-4770-ACFF-034664D2FBC0}"/>
              </a:ext>
            </a:extLst>
          </p:cNvPr>
          <p:cNvSpPr txBox="1"/>
          <p:nvPr/>
        </p:nvSpPr>
        <p:spPr>
          <a:xfrm>
            <a:off x="838200" y="1690688"/>
            <a:ext cx="6094520" cy="1631216"/>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Heat Input and Heat Rejection: </a:t>
            </a:r>
            <a:r>
              <a:rPr lang="en-IN" sz="2000" dirty="0">
                <a:latin typeface="Times New Roman" panose="02020603050405020304" pitchFamily="18" charset="0"/>
                <a:cs typeface="Times New Roman" panose="02020603050405020304" pitchFamily="18" charset="0"/>
              </a:rPr>
              <a:t>Heat is applied</a:t>
            </a:r>
          </a:p>
          <a:p>
            <a:pPr algn="just"/>
            <a:r>
              <a:rPr lang="en-IN" sz="2000" dirty="0">
                <a:latin typeface="Times New Roman" panose="02020603050405020304" pitchFamily="18" charset="0"/>
                <a:cs typeface="Times New Roman" panose="02020603050405020304" pitchFamily="18" charset="0"/>
              </a:rPr>
              <a:t>to one side of the TEG, creating a </a:t>
            </a:r>
          </a:p>
          <a:p>
            <a:pPr algn="just"/>
            <a:r>
              <a:rPr lang="en-IN" sz="2000" dirty="0">
                <a:latin typeface="Times New Roman" panose="02020603050405020304" pitchFamily="18" charset="0"/>
                <a:cs typeface="Times New Roman" panose="02020603050405020304" pitchFamily="18" charset="0"/>
              </a:rPr>
              <a:t>temperature difference. The other </a:t>
            </a:r>
          </a:p>
          <a:p>
            <a:pPr algn="just"/>
            <a:r>
              <a:rPr lang="en-IN" sz="2000" dirty="0">
                <a:latin typeface="Times New Roman" panose="02020603050405020304" pitchFamily="18" charset="0"/>
                <a:cs typeface="Times New Roman" panose="02020603050405020304" pitchFamily="18" charset="0"/>
              </a:rPr>
              <a:t>side releases excess heat, </a:t>
            </a:r>
          </a:p>
          <a:p>
            <a:pPr algn="just"/>
            <a:r>
              <a:rPr lang="en-IN" sz="2000" dirty="0">
                <a:latin typeface="Times New Roman" panose="02020603050405020304" pitchFamily="18" charset="0"/>
                <a:cs typeface="Times New Roman" panose="02020603050405020304" pitchFamily="18" charset="0"/>
              </a:rPr>
              <a:t>maintaining the gradient.</a:t>
            </a:r>
          </a:p>
        </p:txBody>
      </p:sp>
      <p:sp>
        <p:nvSpPr>
          <p:cNvPr id="9" name="TextBox 8">
            <a:extLst>
              <a:ext uri="{FF2B5EF4-FFF2-40B4-BE49-F238E27FC236}">
                <a16:creationId xmlns:a16="http://schemas.microsoft.com/office/drawing/2014/main" id="{DEDE9720-A529-47D0-BFDD-C3FEDD02E44E}"/>
              </a:ext>
            </a:extLst>
          </p:cNvPr>
          <p:cNvSpPr txBox="1"/>
          <p:nvPr/>
        </p:nvSpPr>
        <p:spPr>
          <a:xfrm>
            <a:off x="838200" y="3619024"/>
            <a:ext cx="6094520" cy="1631216"/>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P-type and N-type Thermoelements: </a:t>
            </a:r>
            <a:r>
              <a:rPr lang="en-IN" sz="2000" dirty="0">
                <a:latin typeface="Times New Roman" panose="02020603050405020304" pitchFamily="18" charset="0"/>
                <a:cs typeface="Times New Roman" panose="02020603050405020304" pitchFamily="18" charset="0"/>
              </a:rPr>
              <a:t>These are thermoelectric materials with opposite charge carriers (holes for P-type, electrons for N-type). Alternating P and N materials enhance the thermoelectric effect, as electrons and holes flow in opposite directions.</a:t>
            </a:r>
          </a:p>
        </p:txBody>
      </p:sp>
      <p:sp>
        <p:nvSpPr>
          <p:cNvPr id="11" name="TextBox 10">
            <a:extLst>
              <a:ext uri="{FF2B5EF4-FFF2-40B4-BE49-F238E27FC236}">
                <a16:creationId xmlns:a16="http://schemas.microsoft.com/office/drawing/2014/main" id="{A9E610BB-EDEF-480B-8EA0-C067CBBD095A}"/>
              </a:ext>
            </a:extLst>
          </p:cNvPr>
          <p:cNvSpPr txBox="1"/>
          <p:nvPr/>
        </p:nvSpPr>
        <p:spPr>
          <a:xfrm>
            <a:off x="838199" y="5469514"/>
            <a:ext cx="11626049" cy="400110"/>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Epoxy/RTV Sealing Layer: </a:t>
            </a:r>
            <a:r>
              <a:rPr lang="en-IN" sz="2000" dirty="0">
                <a:latin typeface="Times New Roman" panose="02020603050405020304" pitchFamily="18" charset="0"/>
                <a:cs typeface="Times New Roman" panose="02020603050405020304" pitchFamily="18" charset="0"/>
              </a:rPr>
              <a:t>Protects internal components from external environmental factors.</a:t>
            </a:r>
          </a:p>
        </p:txBody>
      </p:sp>
    </p:spTree>
    <p:extLst>
      <p:ext uri="{BB962C8B-B14F-4D97-AF65-F5344CB8AC3E}">
        <p14:creationId xmlns:p14="http://schemas.microsoft.com/office/powerpoint/2010/main" val="12483689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1E63-0C0B-4F9D-B23B-303E6C477F9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VOLTAGE CALCULATION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74BC29-9B93-4519-8FB4-B8D6DAFCC98C}"/>
              </a:ext>
            </a:extLst>
          </p:cNvPr>
          <p:cNvSpPr>
            <a:spLocks noGrp="1"/>
          </p:cNvSpPr>
          <p:nvPr>
            <p:ph idx="1"/>
          </p:nvPr>
        </p:nvSpPr>
        <p:spPr/>
        <p:txBody>
          <a:bodyPr/>
          <a:lstStyle/>
          <a:p>
            <a:pPr marL="0" indent="0">
              <a:buNone/>
            </a:pPr>
            <a:r>
              <a:rPr lang="en-US" sz="2000" dirty="0" err="1">
                <a:latin typeface="Times New Roman" panose="02020603050405020304" pitchFamily="18" charset="0"/>
                <a:cs typeface="Times New Roman" panose="02020603050405020304" pitchFamily="18" charset="0"/>
              </a:rPr>
              <a:t>Seebeck</a:t>
            </a:r>
            <a:r>
              <a:rPr lang="en-US" sz="2000" dirty="0">
                <a:latin typeface="Times New Roman" panose="02020603050405020304" pitchFamily="18" charset="0"/>
                <a:cs typeface="Times New Roman" panose="02020603050405020304" pitchFamily="18" charset="0"/>
              </a:rPr>
              <a:t> Effect Equation </a:t>
            </a:r>
            <a:r>
              <a:rPr lang="en-US" dirty="0"/>
              <a:t>: </a:t>
            </a:r>
            <a:r>
              <a:rPr lang="en-IN" sz="1800" b="0" i="0" u="none" strike="noStrike" baseline="0" dirty="0">
                <a:solidFill>
                  <a:srgbClr val="000000"/>
                </a:solidFill>
                <a:latin typeface="Times New Roman" panose="02020603050405020304" pitchFamily="18" charset="0"/>
              </a:rPr>
              <a:t>V = </a:t>
            </a:r>
            <a:r>
              <a:rPr lang="el-GR" sz="1800" b="0" i="0" u="none" strike="noStrike" baseline="0" dirty="0">
                <a:solidFill>
                  <a:srgbClr val="000000"/>
                </a:solidFill>
                <a:latin typeface="Times New Roman" panose="02020603050405020304" pitchFamily="18" charset="0"/>
              </a:rPr>
              <a:t>α (</a:t>
            </a:r>
            <a:r>
              <a:rPr lang="en-IN" sz="1800" b="0" i="0" u="none" strike="noStrike" baseline="0" dirty="0">
                <a:solidFill>
                  <a:srgbClr val="000000"/>
                </a:solidFill>
                <a:latin typeface="Times New Roman" panose="02020603050405020304" pitchFamily="18" charset="0"/>
              </a:rPr>
              <a:t>Th - Tc) </a:t>
            </a:r>
          </a:p>
          <a:p>
            <a:pPr marL="0" indent="0">
              <a:buNone/>
            </a:pPr>
            <a:r>
              <a:rPr lang="en-US" sz="2000" b="0" i="0" u="none" strike="noStrike" baseline="0" dirty="0">
                <a:solidFill>
                  <a:srgbClr val="000000"/>
                </a:solidFill>
                <a:latin typeface="Times New Roman" panose="02020603050405020304" pitchFamily="18" charset="0"/>
              </a:rPr>
              <a:t>α of Bismuth Telluride </a:t>
            </a:r>
            <a:r>
              <a:rPr lang="en-US" sz="2000" b="1" i="0" u="none" strike="noStrike" baseline="0" dirty="0">
                <a:solidFill>
                  <a:srgbClr val="000000"/>
                </a:solidFill>
                <a:latin typeface="Times New Roman" panose="02020603050405020304" pitchFamily="18" charset="0"/>
              </a:rPr>
              <a:t>:</a:t>
            </a:r>
            <a:r>
              <a:rPr lang="en-US" sz="2000" b="0" i="0" u="none" strike="noStrike" baseline="0" dirty="0">
                <a:solidFill>
                  <a:srgbClr val="000000"/>
                </a:solidFill>
                <a:latin typeface="Times New Roman" panose="02020603050405020304" pitchFamily="18" charset="0"/>
              </a:rPr>
              <a:t> 287 × 10^(-6)V/K</a:t>
            </a:r>
          </a:p>
          <a:p>
            <a:pPr marL="0" indent="0">
              <a:buNone/>
            </a:pPr>
            <a:r>
              <a:rPr lang="en-US" sz="2000" b="0" i="0" u="none" strike="noStrike" baseline="0" dirty="0">
                <a:solidFill>
                  <a:srgbClr val="000000"/>
                </a:solidFill>
                <a:latin typeface="Times New Roman" panose="02020603050405020304" pitchFamily="18" charset="0"/>
              </a:rPr>
              <a:t>Th - Kelvin of the hot place temperature (silencer) [</a:t>
            </a:r>
            <a:r>
              <a:rPr lang="en-US" sz="2000" b="0" i="0" u="none" strike="noStrike" baseline="0" dirty="0" err="1">
                <a:solidFill>
                  <a:srgbClr val="000000"/>
                </a:solidFill>
                <a:latin typeface="Times New Roman" panose="02020603050405020304" pitchFamily="18" charset="0"/>
              </a:rPr>
              <a:t>Approx</a:t>
            </a:r>
            <a:r>
              <a:rPr lang="en-US" sz="2000" b="0" i="0" u="none" strike="noStrike" baseline="0" dirty="0">
                <a:solidFill>
                  <a:srgbClr val="000000"/>
                </a:solidFill>
                <a:latin typeface="Times New Roman" panose="02020603050405020304" pitchFamily="18" charset="0"/>
              </a:rPr>
              <a:t>=403 k or 130°C]</a:t>
            </a:r>
          </a:p>
          <a:p>
            <a:pPr marL="0" indent="0">
              <a:buNone/>
            </a:pPr>
            <a:r>
              <a:rPr lang="en-US" sz="2000" b="0" i="0" u="none" strike="noStrike" baseline="0" dirty="0">
                <a:solidFill>
                  <a:srgbClr val="000000"/>
                </a:solidFill>
                <a:latin typeface="Times New Roman" panose="02020603050405020304" pitchFamily="18" charset="0"/>
              </a:rPr>
              <a:t>Tc - Kelvin temperature of cold place (atmosphere) [</a:t>
            </a:r>
            <a:r>
              <a:rPr lang="en-US" sz="2000" b="0" i="0" u="none" strike="noStrike" baseline="0" dirty="0" err="1">
                <a:solidFill>
                  <a:srgbClr val="000000"/>
                </a:solidFill>
                <a:latin typeface="Times New Roman" panose="02020603050405020304" pitchFamily="18" charset="0"/>
              </a:rPr>
              <a:t>Approx</a:t>
            </a:r>
            <a:r>
              <a:rPr lang="en-US" sz="2000" b="0" i="0" u="none" strike="noStrike" baseline="0" dirty="0">
                <a:solidFill>
                  <a:srgbClr val="000000"/>
                </a:solidFill>
                <a:latin typeface="Times New Roman" panose="02020603050405020304" pitchFamily="18" charset="0"/>
              </a:rPr>
              <a:t>=303 k or 30°C]</a:t>
            </a:r>
          </a:p>
          <a:p>
            <a:pPr marL="0" indent="0">
              <a:buNone/>
            </a:pPr>
            <a:r>
              <a:rPr lang="en-US" sz="1800" b="0" i="0" u="none" strike="noStrike" baseline="0" dirty="0">
                <a:solidFill>
                  <a:srgbClr val="000000"/>
                </a:solidFill>
                <a:latin typeface="Times New Roman" panose="02020603050405020304" pitchFamily="18" charset="0"/>
              </a:rPr>
              <a:t>Th= 403k, V=Original Voltage Generated</a:t>
            </a:r>
          </a:p>
          <a:p>
            <a:pPr marL="0" indent="0" algn="just">
              <a:buNone/>
            </a:pPr>
            <a:r>
              <a:rPr lang="en-US" sz="1800" b="0" i="0" u="none" strike="noStrike" baseline="0" dirty="0">
                <a:solidFill>
                  <a:srgbClr val="000000"/>
                </a:solidFill>
                <a:latin typeface="Times New Roman" panose="02020603050405020304" pitchFamily="18" charset="0"/>
              </a:rPr>
              <a:t>V=  (287 × 10^(-6) )* (403-303)</a:t>
            </a:r>
          </a:p>
          <a:p>
            <a:pPr marL="0" indent="0" algn="just">
              <a:buNone/>
            </a:pPr>
            <a:r>
              <a:rPr lang="en-US" sz="1800" b="0" i="0" u="none" strike="noStrike" baseline="0" dirty="0">
                <a:solidFill>
                  <a:srgbClr val="000000"/>
                </a:solidFill>
                <a:latin typeface="Times New Roman" panose="02020603050405020304" pitchFamily="18" charset="0"/>
              </a:rPr>
              <a:t> = (287 × 10^(-6)) *(100)</a:t>
            </a:r>
          </a:p>
          <a:p>
            <a:pPr marL="0" indent="0" algn="just">
              <a:buNone/>
            </a:pPr>
            <a:r>
              <a:rPr lang="en-US" sz="1800" b="0" i="0" u="none" strike="noStrike" baseline="0" dirty="0">
                <a:solidFill>
                  <a:srgbClr val="000000"/>
                </a:solidFill>
                <a:latin typeface="Times New Roman" panose="02020603050405020304" pitchFamily="18" charset="0"/>
              </a:rPr>
              <a:t>V= 0.0287 </a:t>
            </a:r>
            <a:endParaRPr lang="en-US" sz="2000" b="0" i="0" u="none" strike="noStrike" baseline="0" dirty="0">
              <a:solidFill>
                <a:srgbClr val="000000"/>
              </a:solidFill>
              <a:latin typeface="Times New Roman" panose="02020603050405020304" pitchFamily="18" charset="0"/>
            </a:endParaRPr>
          </a:p>
          <a:p>
            <a:pPr marL="0" indent="0">
              <a:buNone/>
            </a:pPr>
            <a:endParaRPr lang="en-IN" sz="2000" dirty="0"/>
          </a:p>
        </p:txBody>
      </p:sp>
      <p:pic>
        <p:nvPicPr>
          <p:cNvPr id="5" name="Picture 4">
            <a:extLst>
              <a:ext uri="{FF2B5EF4-FFF2-40B4-BE49-F238E27FC236}">
                <a16:creationId xmlns:a16="http://schemas.microsoft.com/office/drawing/2014/main" id="{122D583C-2545-4FEF-8EAB-3B5423A59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4224338"/>
            <a:ext cx="5943600" cy="1952625"/>
          </a:xfrm>
          <a:prstGeom prst="rect">
            <a:avLst/>
          </a:prstGeom>
        </p:spPr>
      </p:pic>
    </p:spTree>
    <p:extLst>
      <p:ext uri="{BB962C8B-B14F-4D97-AF65-F5344CB8AC3E}">
        <p14:creationId xmlns:p14="http://schemas.microsoft.com/office/powerpoint/2010/main" val="22378705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195</TotalTime>
  <Words>695</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Times New Roman</vt:lpstr>
      <vt:lpstr>Office Theme</vt:lpstr>
      <vt:lpstr>MINOR PROJECT  REVIEW </vt:lpstr>
      <vt:lpstr>ELECTRIC POWER USING EXHAUST HEAT</vt:lpstr>
      <vt:lpstr>PROJECT OBJECTIVE</vt:lpstr>
      <vt:lpstr>APPLICATION</vt:lpstr>
      <vt:lpstr>Type of TEG used for LMV’s</vt:lpstr>
      <vt:lpstr>MATERIALS</vt:lpstr>
      <vt:lpstr>BLOCK DIAGRAM </vt:lpstr>
      <vt:lpstr>WORKING OF TEG</vt:lpstr>
      <vt:lpstr>VOLTAGE CALCULATION</vt:lpstr>
      <vt:lpstr>WORKING MODEL</vt:lpstr>
      <vt:lpstr>ADVANTAGES</vt:lpstr>
      <vt:lpstr>PROJECT OVERVIEW</vt:lpstr>
      <vt:lpstr>REFERENCE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ZEROTH REVIEW</dc:title>
  <dc:creator>dexterofc6945@gmail.com</dc:creator>
  <cp:lastModifiedBy>dexterofc6945@gmail.com</cp:lastModifiedBy>
  <cp:revision>27</cp:revision>
  <dcterms:created xsi:type="dcterms:W3CDTF">2024-08-10T01:16:35Z</dcterms:created>
  <dcterms:modified xsi:type="dcterms:W3CDTF">2024-11-14T10:08:16Z</dcterms:modified>
</cp:coreProperties>
</file>