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71" r:id="rId9"/>
    <p:sldId id="264" r:id="rId1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2" d="100"/>
          <a:sy n="92" d="100"/>
        </p:scale>
        <p:origin x="4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3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3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4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4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6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6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2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9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59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</p:spPr>
      </p:sp>
      <p:sp>
        <p:nvSpPr>
          <p:cNvPr id="1048626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048627" name="Text 2"/>
          <p:cNvSpPr/>
          <p:nvPr/>
        </p:nvSpPr>
        <p:spPr>
          <a:xfrm>
            <a:off x="1552326" y="1893310"/>
            <a:ext cx="11525748" cy="388143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lnSpc>
                <a:spcPts val="7641"/>
              </a:lnSpc>
              <a:buNone/>
            </a:pPr>
            <a:r>
              <a:rPr lang="en-US" sz="5400" b="1" kern="0" spc="-183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Прохождение практики в студии интернет решений Grampus</a:t>
            </a:r>
            <a:endParaRPr lang="en-US" sz="5400" dirty="0"/>
          </a:p>
        </p:txBody>
      </p:sp>
      <p:sp>
        <p:nvSpPr>
          <p:cNvPr id="1048628" name="Text 3"/>
          <p:cNvSpPr/>
          <p:nvPr/>
        </p:nvSpPr>
        <p:spPr>
          <a:xfrm>
            <a:off x="6285196" y="5016221"/>
            <a:ext cx="7569041" cy="180022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r">
              <a:lnSpc>
                <a:spcPts val="2835"/>
              </a:lnSpc>
              <a:buNone/>
            </a:pPr>
            <a:r>
              <a:rPr lang="ru-RU" sz="1772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Выполнил:</a:t>
            </a:r>
          </a:p>
          <a:p>
            <a:pPr marL="0" indent="0" algn="r">
              <a:lnSpc>
                <a:spcPts val="2835"/>
              </a:lnSpc>
              <a:buNone/>
            </a:pPr>
            <a:r>
              <a:rPr lang="ru-RU" sz="1772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Уханов Даниил Андреевич</a:t>
            </a:r>
            <a:br>
              <a:rPr lang="ru-RU" sz="1772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</a:br>
            <a:r>
              <a:rPr lang="ru-RU" sz="1772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Группа:ИСП-</a:t>
            </a:r>
            <a:r>
              <a:rPr lang="en-US" sz="1772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4</a:t>
            </a:r>
            <a:r>
              <a:rPr lang="ru-RU" sz="1772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21</a:t>
            </a:r>
            <a:r>
              <a:rPr lang="ru-RU" altLang="en-US" sz="1772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р</a:t>
            </a:r>
            <a:endParaRPr lang="zh-CN" altLang="en-US"/>
          </a:p>
          <a:p>
            <a:pPr marL="0" indent="0" algn="r">
              <a:lnSpc>
                <a:spcPts val="2835"/>
              </a:lnSpc>
              <a:buNone/>
            </a:pPr>
            <a:r>
              <a:rPr lang="ru-RU" sz="1772" kern="0" spc="-35" dirty="0">
                <a:solidFill>
                  <a:srgbClr val="272525"/>
                </a:solidFill>
                <a:ea typeface="Inter" pitchFamily="34" charset="-122"/>
              </a:rPr>
              <a:t>Руководитель практики от организации: </a:t>
            </a:r>
            <a:br>
              <a:rPr lang="ru-RU" sz="1772" kern="0" spc="-35" dirty="0">
                <a:solidFill>
                  <a:srgbClr val="272525"/>
                </a:solidFill>
                <a:ea typeface="Inter" pitchFamily="34" charset="-122"/>
              </a:rPr>
            </a:br>
            <a:r>
              <a:rPr lang="ru-RU" sz="1772" kern="0" spc="-35" dirty="0">
                <a:solidFill>
                  <a:srgbClr val="272525"/>
                </a:solidFill>
                <a:ea typeface="Inter" pitchFamily="34" charset="-122"/>
              </a:rPr>
              <a:t>Смирнов Александр Сергеевич</a:t>
            </a:r>
            <a:endParaRPr lang="en-US" sz="1772" dirty="0"/>
          </a:p>
        </p:txBody>
      </p:sp>
      <p:sp>
        <p:nvSpPr>
          <p:cNvPr id="1048629" name="TextBox 7"/>
          <p:cNvSpPr txBox="1"/>
          <p:nvPr/>
        </p:nvSpPr>
        <p:spPr>
          <a:xfrm>
            <a:off x="3657600" y="7264436"/>
            <a:ext cx="7315200" cy="6121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772" kern="0" spc="-35" dirty="0">
                <a:solidFill>
                  <a:srgbClr val="272525"/>
                </a:solidFill>
                <a:ea typeface="Inter" pitchFamily="34" charset="-122"/>
              </a:rPr>
              <a:t>Вологда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ctr"/>
            <a:r>
              <a:rPr lang="ru-RU" sz="1772" kern="0" spc="-35" dirty="0">
                <a:solidFill>
                  <a:srgbClr val="272525"/>
                </a:solidFill>
                <a:ea typeface="Inter" pitchFamily="34" charset="-122"/>
              </a:rPr>
              <a:t>2024 г.</a:t>
            </a:r>
          </a:p>
        </p:txBody>
      </p:sp>
      <p:sp>
        <p:nvSpPr>
          <p:cNvPr id="1048630" name="TextBox 9"/>
          <p:cNvSpPr txBox="1"/>
          <p:nvPr/>
        </p:nvSpPr>
        <p:spPr>
          <a:xfrm>
            <a:off x="3657600" y="332314"/>
            <a:ext cx="7315200" cy="891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автономное профессиональное образовательное учреждение 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Вологодской области 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«Вологодский колледж связи и информационных технологий»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Text 2"/>
          <p:cNvSpPr/>
          <p:nvPr/>
        </p:nvSpPr>
        <p:spPr>
          <a:xfrm>
            <a:off x="864037" y="1807964"/>
            <a:ext cx="7801927" cy="771525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ru-RU" sz="4860" b="1" kern="0" spc="-146" dirty="0">
                <a:solidFill>
                  <a:srgbClr val="000000"/>
                </a:solidFill>
                <a:ea typeface="Inter" pitchFamily="34" charset="-122"/>
              </a:rPr>
              <a:t>Охрана и техника безопасности</a:t>
            </a:r>
            <a:endParaRPr lang="en-US" sz="4860" b="1" kern="0" spc="-146" dirty="0">
              <a:solidFill>
                <a:srgbClr val="000000"/>
              </a:solidFill>
              <a:latin typeface="Inter" pitchFamily="34" charset="0"/>
              <a:ea typeface="Inter" pitchFamily="34" charset="-122"/>
            </a:endParaRPr>
          </a:p>
        </p:txBody>
      </p:sp>
      <p:pic>
        <p:nvPicPr>
          <p:cNvPr id="2097158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825" y="3472317"/>
            <a:ext cx="8286749" cy="29493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</p:spPr>
      </p:sp>
      <p:sp>
        <p:nvSpPr>
          <p:cNvPr id="1048636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048637" name="Text 2"/>
          <p:cNvSpPr/>
          <p:nvPr/>
        </p:nvSpPr>
        <p:spPr>
          <a:xfrm>
            <a:off x="864037" y="1807964"/>
            <a:ext cx="7801927" cy="771525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b="1" kern="0" spc="-14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Создание сайта по макету</a:t>
            </a:r>
            <a:endParaRPr lang="en-US" sz="4860" dirty="0"/>
          </a:p>
        </p:txBody>
      </p:sp>
      <p:sp>
        <p:nvSpPr>
          <p:cNvPr id="1048638" name="Text 3"/>
          <p:cNvSpPr/>
          <p:nvPr/>
        </p:nvSpPr>
        <p:spPr>
          <a:xfrm>
            <a:off x="864037" y="3196590"/>
            <a:ext cx="3086100" cy="38576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kern="0" spc="-73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Анализ макета</a:t>
            </a:r>
            <a:endParaRPr lang="en-US" sz="2430" dirty="0"/>
          </a:p>
        </p:txBody>
      </p:sp>
      <p:sp>
        <p:nvSpPr>
          <p:cNvPr id="1048639" name="Text 4"/>
          <p:cNvSpPr/>
          <p:nvPr/>
        </p:nvSpPr>
        <p:spPr>
          <a:xfrm>
            <a:off x="864037" y="3829169"/>
            <a:ext cx="3898821" cy="237029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Первым шагом было детальный анализ предоставленного макета, чтобы понять концепцию дизайна и требования к функциональности сайта.</a:t>
            </a:r>
            <a:endParaRPr lang="en-US" sz="1944" dirty="0"/>
          </a:p>
        </p:txBody>
      </p:sp>
      <p:sp>
        <p:nvSpPr>
          <p:cNvPr id="1048640" name="Text 5"/>
          <p:cNvSpPr/>
          <p:nvPr/>
        </p:nvSpPr>
        <p:spPr>
          <a:xfrm>
            <a:off x="5372695" y="3196590"/>
            <a:ext cx="3668078" cy="38576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kern="0" spc="-73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Кодирование структуры</a:t>
            </a:r>
            <a:endParaRPr lang="en-US" sz="2430" dirty="0"/>
          </a:p>
        </p:txBody>
      </p:sp>
      <p:sp>
        <p:nvSpPr>
          <p:cNvPr id="1048641" name="Text 6"/>
          <p:cNvSpPr/>
          <p:nvPr/>
        </p:nvSpPr>
        <p:spPr>
          <a:xfrm>
            <a:off x="5365789" y="3829169"/>
            <a:ext cx="3898821" cy="197524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Использовав современные HTML </a:t>
            </a:r>
            <a:r>
              <a:rPr lang="ru-RU" altLang="en-US" sz="1944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и</a:t>
            </a:r>
            <a:r>
              <a:rPr lang="en-US" altLang="en-US" sz="1944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944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CSS я закодировал структуру сайта, обеспечив высокую производительность и удобную навигацию.</a:t>
            </a:r>
            <a:endParaRPr lang="en-US" sz="1944" dirty="0"/>
          </a:p>
        </p:txBody>
      </p:sp>
      <p:sp>
        <p:nvSpPr>
          <p:cNvPr id="1048642" name="Text 7"/>
          <p:cNvSpPr/>
          <p:nvPr/>
        </p:nvSpPr>
        <p:spPr>
          <a:xfrm>
            <a:off x="9881354" y="3196590"/>
            <a:ext cx="3397329" cy="38576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kern="0" spc="-73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Интеграция элементов</a:t>
            </a:r>
            <a:endParaRPr lang="en-US" sz="2430" dirty="0"/>
          </a:p>
        </p:txBody>
      </p:sp>
      <p:sp>
        <p:nvSpPr>
          <p:cNvPr id="1048643" name="Text 8"/>
          <p:cNvSpPr/>
          <p:nvPr/>
        </p:nvSpPr>
        <p:spPr>
          <a:xfrm>
            <a:off x="9881354" y="3829169"/>
            <a:ext cx="3898821" cy="197524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Далее я интегрировал динамические элементы, такие </a:t>
            </a:r>
            <a:r>
              <a:rPr lang="en-US" sz="1944" kern="0" spc="-39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как</a:t>
            </a:r>
            <a:r>
              <a:rPr lang="en-US" sz="1944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ru-RU" sz="1944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слайдер и плавные анимации</a:t>
            </a:r>
            <a:r>
              <a:rPr lang="en-US" sz="1944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944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</p:spPr>
      </p:sp>
      <p:sp>
        <p:nvSpPr>
          <p:cNvPr id="1048648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r>
              <a:rPr lang="zh-CN" altLang="en-US"/>
              <a:t>
</a:t>
            </a:r>
          </a:p>
        </p:txBody>
      </p:sp>
      <p:sp>
        <p:nvSpPr>
          <p:cNvPr id="1048649" name="Text 2"/>
          <p:cNvSpPr/>
          <p:nvPr/>
        </p:nvSpPr>
        <p:spPr>
          <a:xfrm>
            <a:off x="864037" y="1019532"/>
            <a:ext cx="9797296" cy="771525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b="1" kern="0" spc="-14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Особенности работы над сайтом</a:t>
            </a:r>
            <a:endParaRPr lang="en-US" sz="4860" dirty="0"/>
          </a:p>
        </p:txBody>
      </p:sp>
      <p:sp>
        <p:nvSpPr>
          <p:cNvPr id="1048650" name="Shape 3"/>
          <p:cNvSpPr/>
          <p:nvPr/>
        </p:nvSpPr>
        <p:spPr>
          <a:xfrm>
            <a:off x="864037" y="2562463"/>
            <a:ext cx="555427" cy="555427"/>
          </a:xfrm>
          <a:prstGeom prst="roundRect">
            <a:avLst>
              <a:gd name="adj" fmla="val 20003"/>
            </a:avLst>
          </a:prstGeom>
          <a:solidFill>
            <a:srgbClr val="DADBF1"/>
          </a:solidFill>
          <a:ln w="15240">
            <a:solidFill>
              <a:srgbClr val="C0C1D7"/>
            </a:solidFill>
            <a:prstDash val="solid"/>
          </a:ln>
        </p:spPr>
      </p:sp>
      <p:sp>
        <p:nvSpPr>
          <p:cNvPr id="1048651" name="Text 4"/>
          <p:cNvSpPr/>
          <p:nvPr/>
        </p:nvSpPr>
        <p:spPr>
          <a:xfrm>
            <a:off x="1056680" y="2654975"/>
            <a:ext cx="170140" cy="370284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b="1" kern="0" spc="-87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916" dirty="0"/>
          </a:p>
        </p:txBody>
      </p:sp>
      <p:sp>
        <p:nvSpPr>
          <p:cNvPr id="1048652" name="Text 5"/>
          <p:cNvSpPr/>
          <p:nvPr/>
        </p:nvSpPr>
        <p:spPr>
          <a:xfrm>
            <a:off x="1661530" y="2532361"/>
            <a:ext cx="1671742" cy="831727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ru-RU" altLang="en-US" sz="2430" b="1" kern="0" spc="-7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Создание</a:t>
            </a:r>
            <a:r>
              <a:rPr lang="en-US" altLang="en-US" sz="2430" b="1" kern="0" spc="-7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endParaRPr lang="en-US" sz="2430" dirty="0"/>
          </a:p>
          <a:p>
            <a:pPr marL="0" indent="0">
              <a:lnSpc>
                <a:spcPts val="3038"/>
              </a:lnSpc>
              <a:buNone/>
            </a:pPr>
            <a:r>
              <a:rPr lang="ru-RU" altLang="en-US" sz="2430" b="1" kern="0" spc="-7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дизайна</a:t>
            </a:r>
            <a:endParaRPr lang="en-US" sz="2430" dirty="0"/>
          </a:p>
        </p:txBody>
      </p:sp>
      <p:sp>
        <p:nvSpPr>
          <p:cNvPr id="1048653" name="Text 6"/>
          <p:cNvSpPr/>
          <p:nvPr/>
        </p:nvSpPr>
        <p:spPr>
          <a:xfrm>
            <a:off x="1666279" y="3482102"/>
            <a:ext cx="3333988" cy="237029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Проектирование сайта с учетом различных </a:t>
            </a:r>
            <a:r>
              <a:rPr lang="ru-RU" altLang="en-US" sz="1944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цветов</a:t>
            </a:r>
            <a:r>
              <a:rPr lang="en-US" sz="1944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и </a:t>
            </a:r>
            <a:r>
              <a:rPr lang="ru-RU" altLang="en-US" sz="1944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перспектив</a:t>
            </a:r>
            <a:r>
              <a:rPr lang="en-US" sz="1944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экранов, чтобы обеспечить оптимальный пользовательский опыт.</a:t>
            </a:r>
            <a:endParaRPr lang="en-US" sz="1944" dirty="0"/>
          </a:p>
        </p:txBody>
      </p:sp>
      <p:sp>
        <p:nvSpPr>
          <p:cNvPr id="1048654" name="Shape 7"/>
          <p:cNvSpPr/>
          <p:nvPr/>
        </p:nvSpPr>
        <p:spPr>
          <a:xfrm>
            <a:off x="5247084" y="2562463"/>
            <a:ext cx="555427" cy="555427"/>
          </a:xfrm>
          <a:prstGeom prst="roundRect">
            <a:avLst>
              <a:gd name="adj" fmla="val 20003"/>
            </a:avLst>
          </a:prstGeom>
          <a:solidFill>
            <a:srgbClr val="DADBF1"/>
          </a:solidFill>
          <a:ln w="15240">
            <a:solidFill>
              <a:srgbClr val="C0C1D7"/>
            </a:solidFill>
            <a:prstDash val="solid"/>
          </a:ln>
        </p:spPr>
      </p:sp>
      <p:sp>
        <p:nvSpPr>
          <p:cNvPr id="1048655" name="Text 8"/>
          <p:cNvSpPr/>
          <p:nvPr/>
        </p:nvSpPr>
        <p:spPr>
          <a:xfrm>
            <a:off x="5413653" y="2654975"/>
            <a:ext cx="222171" cy="370284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b="1" kern="0" spc="-87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916" dirty="0"/>
          </a:p>
        </p:txBody>
      </p:sp>
      <p:sp>
        <p:nvSpPr>
          <p:cNvPr id="1048656" name="Text 9"/>
          <p:cNvSpPr/>
          <p:nvPr/>
        </p:nvSpPr>
        <p:spPr>
          <a:xfrm>
            <a:off x="6049328" y="2562463"/>
            <a:ext cx="3333988" cy="77152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kern="0" spc="-7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Оптимизация производительности</a:t>
            </a:r>
            <a:endParaRPr lang="en-US" sz="2430" dirty="0"/>
          </a:p>
        </p:txBody>
      </p:sp>
      <p:sp>
        <p:nvSpPr>
          <p:cNvPr id="1048657" name="Text 10"/>
          <p:cNvSpPr/>
          <p:nvPr/>
        </p:nvSpPr>
        <p:spPr>
          <a:xfrm>
            <a:off x="6049328" y="3482102"/>
            <a:ext cx="3333988" cy="237029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Применение техник оптимизации загрузки страниц и обработки данных для максимальной скорости и отзывчивости сайта.</a:t>
            </a:r>
            <a:endParaRPr lang="en-US" sz="1944" dirty="0"/>
          </a:p>
        </p:txBody>
      </p:sp>
      <p:sp>
        <p:nvSpPr>
          <p:cNvPr id="1048658" name="Shape 11"/>
          <p:cNvSpPr/>
          <p:nvPr/>
        </p:nvSpPr>
        <p:spPr>
          <a:xfrm>
            <a:off x="9630132" y="2562463"/>
            <a:ext cx="555427" cy="555427"/>
          </a:xfrm>
          <a:prstGeom prst="roundRect">
            <a:avLst>
              <a:gd name="adj" fmla="val 20003"/>
            </a:avLst>
          </a:prstGeom>
          <a:solidFill>
            <a:srgbClr val="DADBF1"/>
          </a:solidFill>
          <a:ln w="15240">
            <a:solidFill>
              <a:srgbClr val="C0C1D7"/>
            </a:solidFill>
            <a:prstDash val="solid"/>
          </a:ln>
        </p:spPr>
      </p:sp>
      <p:sp>
        <p:nvSpPr>
          <p:cNvPr id="1048659" name="Text 12"/>
          <p:cNvSpPr/>
          <p:nvPr/>
        </p:nvSpPr>
        <p:spPr>
          <a:xfrm>
            <a:off x="9791224" y="2654975"/>
            <a:ext cx="233124" cy="370284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b="1" kern="0" spc="-87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916" dirty="0"/>
          </a:p>
        </p:txBody>
      </p:sp>
      <p:sp>
        <p:nvSpPr>
          <p:cNvPr id="1048660" name="Text 13"/>
          <p:cNvSpPr/>
          <p:nvPr/>
        </p:nvSpPr>
        <p:spPr>
          <a:xfrm>
            <a:off x="10432375" y="2562463"/>
            <a:ext cx="3333988" cy="77152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kern="0" spc="-7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Тестирование и отладка</a:t>
            </a:r>
            <a:endParaRPr lang="en-US" sz="2430" dirty="0"/>
          </a:p>
        </p:txBody>
      </p:sp>
      <p:sp>
        <p:nvSpPr>
          <p:cNvPr id="1048661" name="Text 14"/>
          <p:cNvSpPr/>
          <p:nvPr/>
        </p:nvSpPr>
        <p:spPr>
          <a:xfrm>
            <a:off x="10432375" y="3482102"/>
            <a:ext cx="3333988" cy="237029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Тщательное тестирование на различных устройствах и исправление ошибок для обеспечения высокого качества конечного продукта.</a:t>
            </a:r>
            <a:endParaRPr lang="en-US" sz="1944" dirty="0"/>
          </a:p>
        </p:txBody>
      </p:sp>
      <p:sp>
        <p:nvSpPr>
          <p:cNvPr id="1048662" name="Text 16"/>
          <p:cNvSpPr/>
          <p:nvPr/>
        </p:nvSpPr>
        <p:spPr>
          <a:xfrm>
            <a:off x="1021794" y="6469380"/>
            <a:ext cx="239911" cy="370284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endParaRPr lang="en-US" sz="2916" dirty="0"/>
          </a:p>
        </p:txBody>
      </p:sp>
      <p:sp>
        <p:nvSpPr>
          <p:cNvPr id="1048663" name="Text 17"/>
          <p:cNvSpPr/>
          <p:nvPr/>
        </p:nvSpPr>
        <p:spPr>
          <a:xfrm>
            <a:off x="1666280" y="6376868"/>
            <a:ext cx="3086100" cy="38576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endParaRPr lang="en-US" sz="243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</p:spPr>
      </p:sp>
      <p:sp>
        <p:nvSpPr>
          <p:cNvPr id="1048612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048613" name="Text 2"/>
          <p:cNvSpPr/>
          <p:nvPr/>
        </p:nvSpPr>
        <p:spPr>
          <a:xfrm>
            <a:off x="864037" y="1405176"/>
            <a:ext cx="9279850" cy="771525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b="1" kern="0" spc="-14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Приобретенные навыки и опыт</a:t>
            </a:r>
            <a:endParaRPr lang="en-US" sz="4860" dirty="0"/>
          </a:p>
        </p:txBody>
      </p:sp>
      <p:pic>
        <p:nvPicPr>
          <p:cNvPr id="209715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4685" y="2670453"/>
            <a:ext cx="617220" cy="617220"/>
          </a:xfrm>
          <a:prstGeom prst="rect">
            <a:avLst/>
          </a:prstGeom>
        </p:spPr>
      </p:pic>
      <p:sp>
        <p:nvSpPr>
          <p:cNvPr id="1048614" name="Text 3"/>
          <p:cNvSpPr/>
          <p:nvPr/>
        </p:nvSpPr>
        <p:spPr>
          <a:xfrm>
            <a:off x="2337971" y="3534489"/>
            <a:ext cx="2947868" cy="38576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2430" b="1" kern="0" spc="-7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Веб-разработка</a:t>
            </a:r>
            <a:endParaRPr lang="en-US" sz="2430" dirty="0"/>
          </a:p>
        </p:txBody>
      </p:sp>
      <p:sp>
        <p:nvSpPr>
          <p:cNvPr id="1048615" name="Text 4"/>
          <p:cNvSpPr/>
          <p:nvPr/>
        </p:nvSpPr>
        <p:spPr>
          <a:xfrm>
            <a:off x="2337971" y="4068366"/>
            <a:ext cx="2947868" cy="237029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Глубокое понимание HTML </a:t>
            </a:r>
            <a:r>
              <a:rPr lang="ru-RU" altLang="en-US" sz="1944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и</a:t>
            </a:r>
            <a:r>
              <a:rPr lang="en-US" altLang="en-US" sz="1944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944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CSS для создания современных и функциональных веб-сайтов.</a:t>
            </a:r>
            <a:endParaRPr lang="en-US" sz="1944" dirty="0"/>
          </a:p>
        </p:txBody>
      </p:sp>
      <p:sp>
        <p:nvSpPr>
          <p:cNvPr id="1048616" name="Text 5"/>
          <p:cNvSpPr/>
          <p:nvPr/>
        </p:nvSpPr>
        <p:spPr>
          <a:xfrm>
            <a:off x="4182189" y="3534489"/>
            <a:ext cx="2947868" cy="77152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3038"/>
              </a:lnSpc>
              <a:buNone/>
            </a:pPr>
            <a:endParaRPr lang="en-US" sz="2430" dirty="0"/>
          </a:p>
        </p:txBody>
      </p:sp>
      <p:sp>
        <p:nvSpPr>
          <p:cNvPr id="1048617" name="Text 6"/>
          <p:cNvSpPr/>
          <p:nvPr/>
        </p:nvSpPr>
        <p:spPr>
          <a:xfrm>
            <a:off x="4182189" y="4454128"/>
            <a:ext cx="2947868" cy="237029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endParaRPr lang="en-US" sz="1944" dirty="0"/>
          </a:p>
        </p:txBody>
      </p:sp>
      <p:pic>
        <p:nvPicPr>
          <p:cNvPr id="2097156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6590" y="2670453"/>
            <a:ext cx="617220" cy="617220"/>
          </a:xfrm>
          <a:prstGeom prst="rect">
            <a:avLst/>
          </a:prstGeom>
        </p:spPr>
      </p:pic>
      <p:sp>
        <p:nvSpPr>
          <p:cNvPr id="1048618" name="Text 7"/>
          <p:cNvSpPr/>
          <p:nvPr/>
        </p:nvSpPr>
        <p:spPr>
          <a:xfrm>
            <a:off x="5876586" y="3578397"/>
            <a:ext cx="3467977" cy="77152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2430" b="1" kern="0" spc="-73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Управление</a:t>
            </a:r>
            <a:r>
              <a:rPr lang="en-US" sz="2430" b="1" kern="0" spc="-7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2430" b="1" kern="0" spc="-73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проектами</a:t>
            </a:r>
            <a:endParaRPr lang="en-US" sz="2430" dirty="0"/>
          </a:p>
        </p:txBody>
      </p:sp>
      <p:sp>
        <p:nvSpPr>
          <p:cNvPr id="1048619" name="Text 8"/>
          <p:cNvSpPr/>
          <p:nvPr/>
        </p:nvSpPr>
        <p:spPr>
          <a:xfrm>
            <a:off x="6149876" y="4113275"/>
            <a:ext cx="2947868" cy="158019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Навыки планирования, организации и контроля веб-проектов от начала до конца.</a:t>
            </a:r>
            <a:endParaRPr lang="en-US" sz="1944" dirty="0"/>
          </a:p>
        </p:txBody>
      </p:sp>
      <p:pic>
        <p:nvPicPr>
          <p:cNvPr id="2097157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18495" y="2670453"/>
            <a:ext cx="617220" cy="617220"/>
          </a:xfrm>
          <a:prstGeom prst="rect">
            <a:avLst/>
          </a:prstGeom>
        </p:spPr>
      </p:pic>
      <p:sp>
        <p:nvSpPr>
          <p:cNvPr id="1048620" name="Text 9"/>
          <p:cNvSpPr/>
          <p:nvPr/>
        </p:nvSpPr>
        <p:spPr>
          <a:xfrm>
            <a:off x="9935310" y="3534489"/>
            <a:ext cx="2947868" cy="38576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2430" b="1" kern="0" spc="-7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Командная работа</a:t>
            </a:r>
            <a:endParaRPr lang="en-US" sz="2430" dirty="0"/>
          </a:p>
        </p:txBody>
      </p:sp>
      <p:sp>
        <p:nvSpPr>
          <p:cNvPr id="1048621" name="Text 10"/>
          <p:cNvSpPr/>
          <p:nvPr/>
        </p:nvSpPr>
        <p:spPr>
          <a:xfrm>
            <a:off x="9935310" y="4068366"/>
            <a:ext cx="2947868" cy="197524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Опыт эффективной коммуникации и сотрудничества в профессиональной команде разработчиков.</a:t>
            </a:r>
            <a:endParaRPr lang="en-US" sz="1944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</p:spPr>
      </p:sp>
      <p:sp>
        <p:nvSpPr>
          <p:cNvPr id="1048594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048595" name="Text 2"/>
          <p:cNvSpPr/>
          <p:nvPr/>
        </p:nvSpPr>
        <p:spPr>
          <a:xfrm>
            <a:off x="821889" y="1259443"/>
            <a:ext cx="9426654" cy="138064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5436"/>
              </a:lnSpc>
              <a:buNone/>
            </a:pPr>
            <a:r>
              <a:rPr lang="en-US" sz="4349" b="1" kern="0" spc="-13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Сложности во время практики</a:t>
            </a:r>
            <a:endParaRPr lang="en-US" sz="4349" dirty="0"/>
          </a:p>
        </p:txBody>
      </p:sp>
      <p:pic>
        <p:nvPicPr>
          <p:cNvPr id="2097152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728" y="2319933"/>
            <a:ext cx="1104543" cy="1767245"/>
          </a:xfrm>
          <a:prstGeom prst="rect">
            <a:avLst/>
          </a:prstGeom>
        </p:spPr>
      </p:pic>
      <p:sp>
        <p:nvSpPr>
          <p:cNvPr id="1048596" name="Text 3"/>
          <p:cNvSpPr/>
          <p:nvPr/>
        </p:nvSpPr>
        <p:spPr>
          <a:xfrm>
            <a:off x="5866567" y="2540794"/>
            <a:ext cx="4377214" cy="34504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18"/>
              </a:lnSpc>
              <a:buNone/>
            </a:pPr>
            <a:endParaRPr lang="en-US" sz="2174" dirty="0"/>
          </a:p>
        </p:txBody>
      </p:sp>
      <p:sp>
        <p:nvSpPr>
          <p:cNvPr id="1048597" name="Text 4"/>
          <p:cNvSpPr/>
          <p:nvPr/>
        </p:nvSpPr>
        <p:spPr>
          <a:xfrm>
            <a:off x="5866567" y="3018353"/>
            <a:ext cx="7990761" cy="70675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783"/>
              </a:lnSpc>
              <a:buNone/>
            </a:pPr>
            <a:endParaRPr lang="en-US" sz="1739" dirty="0"/>
          </a:p>
        </p:txBody>
      </p:sp>
      <p:pic>
        <p:nvPicPr>
          <p:cNvPr id="2097153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724" y="4087178"/>
            <a:ext cx="1104543" cy="1767245"/>
          </a:xfrm>
          <a:prstGeom prst="rect">
            <a:avLst/>
          </a:prstGeom>
        </p:spPr>
      </p:pic>
      <p:sp>
        <p:nvSpPr>
          <p:cNvPr id="1048598" name="Text 5"/>
          <p:cNvSpPr/>
          <p:nvPr/>
        </p:nvSpPr>
        <p:spPr>
          <a:xfrm>
            <a:off x="5866567" y="4308038"/>
            <a:ext cx="3855720" cy="34504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18"/>
              </a:lnSpc>
              <a:buNone/>
            </a:pPr>
            <a:endParaRPr lang="en-US" sz="2174" dirty="0"/>
          </a:p>
        </p:txBody>
      </p:sp>
      <p:sp>
        <p:nvSpPr>
          <p:cNvPr id="1048599" name="Text 6"/>
          <p:cNvSpPr/>
          <p:nvPr/>
        </p:nvSpPr>
        <p:spPr>
          <a:xfrm>
            <a:off x="5866567" y="4785598"/>
            <a:ext cx="7990761" cy="70675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783"/>
              </a:lnSpc>
              <a:buNone/>
            </a:pPr>
            <a:endParaRPr lang="en-US" sz="1739" dirty="0"/>
          </a:p>
        </p:txBody>
      </p:sp>
      <p:pic>
        <p:nvPicPr>
          <p:cNvPr id="2097154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3333" y="5854422"/>
            <a:ext cx="1104543" cy="1767245"/>
          </a:xfrm>
          <a:prstGeom prst="rect">
            <a:avLst/>
          </a:prstGeom>
        </p:spPr>
      </p:pic>
      <p:sp>
        <p:nvSpPr>
          <p:cNvPr id="1048600" name="Text 7"/>
          <p:cNvSpPr/>
          <p:nvPr/>
        </p:nvSpPr>
        <p:spPr>
          <a:xfrm>
            <a:off x="5866567" y="6075283"/>
            <a:ext cx="2983825" cy="34504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18"/>
              </a:lnSpc>
              <a:buNone/>
            </a:pPr>
            <a:endParaRPr lang="en-US" sz="2174" dirty="0"/>
          </a:p>
        </p:txBody>
      </p:sp>
      <p:sp>
        <p:nvSpPr>
          <p:cNvPr id="1048601" name="Text 8"/>
          <p:cNvSpPr/>
          <p:nvPr/>
        </p:nvSpPr>
        <p:spPr>
          <a:xfrm>
            <a:off x="5866567" y="6552843"/>
            <a:ext cx="7990761" cy="70675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783"/>
              </a:lnSpc>
              <a:buNone/>
            </a:pPr>
            <a:endParaRPr lang="en-US" sz="1739" dirty="0"/>
          </a:p>
        </p:txBody>
      </p:sp>
      <p:sp>
        <p:nvSpPr>
          <p:cNvPr id="1048602" name="Text 7"/>
          <p:cNvSpPr/>
          <p:nvPr/>
        </p:nvSpPr>
        <p:spPr>
          <a:xfrm>
            <a:off x="3559785" y="6075283"/>
            <a:ext cx="2983825" cy="34504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18"/>
              </a:lnSpc>
              <a:buNone/>
            </a:pPr>
            <a:r>
              <a:rPr lang="en-US" sz="2174" b="1" kern="0" spc="-6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Управление временем</a:t>
            </a:r>
            <a:endParaRPr lang="en-US" sz="2174" dirty="0"/>
          </a:p>
        </p:txBody>
      </p:sp>
      <p:sp>
        <p:nvSpPr>
          <p:cNvPr id="1048603" name="Text 5"/>
          <p:cNvSpPr/>
          <p:nvPr/>
        </p:nvSpPr>
        <p:spPr>
          <a:xfrm>
            <a:off x="3559785" y="4331971"/>
            <a:ext cx="3855720" cy="34504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18"/>
              </a:lnSpc>
              <a:buNone/>
            </a:pPr>
            <a:r>
              <a:rPr lang="en-US" sz="2174" b="1" kern="0" spc="-6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Эффективная коммуникация</a:t>
            </a:r>
            <a:endParaRPr lang="en-US" sz="2174" dirty="0"/>
          </a:p>
        </p:txBody>
      </p:sp>
      <p:sp>
        <p:nvSpPr>
          <p:cNvPr id="1048604" name="Text 3"/>
          <p:cNvSpPr/>
          <p:nvPr/>
        </p:nvSpPr>
        <p:spPr>
          <a:xfrm>
            <a:off x="3673198" y="2540794"/>
            <a:ext cx="4377214" cy="34504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18"/>
              </a:lnSpc>
              <a:buNone/>
            </a:pPr>
            <a:r>
              <a:rPr lang="en-US" sz="2174" b="1" kern="0" spc="-6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Адаптация к новым технологиям</a:t>
            </a:r>
            <a:endParaRPr lang="en-US" sz="2174" dirty="0"/>
          </a:p>
        </p:txBody>
      </p:sp>
      <p:sp>
        <p:nvSpPr>
          <p:cNvPr id="1048605" name="Text 8"/>
          <p:cNvSpPr/>
          <p:nvPr/>
        </p:nvSpPr>
        <p:spPr>
          <a:xfrm>
            <a:off x="3559785" y="6558519"/>
            <a:ext cx="7990761" cy="70675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783"/>
              </a:lnSpc>
              <a:buNone/>
            </a:pPr>
            <a:r>
              <a:rPr lang="en-US" sz="1739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Умение расставлять приоритеты и укладываться в сжатые сроки для выполнения проектов вовремя.</a:t>
            </a:r>
            <a:endParaRPr lang="en-US" sz="1739" dirty="0"/>
          </a:p>
        </p:txBody>
      </p:sp>
      <p:sp>
        <p:nvSpPr>
          <p:cNvPr id="1048606" name="Text 6"/>
          <p:cNvSpPr/>
          <p:nvPr/>
        </p:nvSpPr>
        <p:spPr>
          <a:xfrm>
            <a:off x="3559785" y="4751903"/>
            <a:ext cx="7990761" cy="70675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783"/>
              </a:lnSpc>
              <a:buNone/>
            </a:pPr>
            <a:r>
              <a:rPr lang="en-US" sz="1739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Налаживание эффективного взаимодействия с </a:t>
            </a:r>
            <a:r>
              <a:rPr lang="en-US" sz="1739" kern="0" spc="-35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командой</a:t>
            </a:r>
            <a:r>
              <a:rPr lang="en-US" sz="1739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739" kern="0" spc="-35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для</a:t>
            </a:r>
            <a:r>
              <a:rPr lang="en-US" sz="1739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понимания требований и согласования решений.</a:t>
            </a:r>
            <a:endParaRPr lang="en-US" sz="1739" dirty="0"/>
          </a:p>
        </p:txBody>
      </p:sp>
      <p:sp>
        <p:nvSpPr>
          <p:cNvPr id="1048607" name="Text 4"/>
          <p:cNvSpPr/>
          <p:nvPr/>
        </p:nvSpPr>
        <p:spPr>
          <a:xfrm>
            <a:off x="3673198" y="3018353"/>
            <a:ext cx="7990761" cy="70675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783"/>
              </a:lnSpc>
              <a:buNone/>
            </a:pPr>
            <a:r>
              <a:rPr lang="en-US" sz="1739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Необходимость быстро освоить и применить множество новых инструментов и фреймворков для веб-разработки.</a:t>
            </a:r>
            <a:endParaRPr lang="en-US" sz="1739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7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</p:spPr>
      </p:sp>
      <p:sp>
        <p:nvSpPr>
          <p:cNvPr id="1048578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048579" name="Text 2"/>
          <p:cNvSpPr/>
          <p:nvPr/>
        </p:nvSpPr>
        <p:spPr>
          <a:xfrm>
            <a:off x="864037" y="1221938"/>
            <a:ext cx="10147935" cy="771525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b="1" kern="0" spc="-14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Итоги и дальнейшие перспективы</a:t>
            </a:r>
            <a:endParaRPr lang="en-US" sz="4860" dirty="0"/>
          </a:p>
        </p:txBody>
      </p:sp>
      <p:sp>
        <p:nvSpPr>
          <p:cNvPr id="1048580" name="Shape 3"/>
          <p:cNvSpPr/>
          <p:nvPr/>
        </p:nvSpPr>
        <p:spPr>
          <a:xfrm>
            <a:off x="864037" y="2487216"/>
            <a:ext cx="12902327" cy="4520327"/>
          </a:xfrm>
          <a:prstGeom prst="roundRect">
            <a:avLst>
              <a:gd name="adj" fmla="val 2458"/>
            </a:avLst>
          </a:prstGeom>
          <a:noFill/>
          <a:ln w="1524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1048581" name="Shape 4"/>
          <p:cNvSpPr/>
          <p:nvPr/>
        </p:nvSpPr>
        <p:spPr>
          <a:xfrm>
            <a:off x="879277" y="2502456"/>
            <a:ext cx="12871847" cy="1496616"/>
          </a:xfrm>
          <a:prstGeom prst="rect">
            <a:avLst/>
          </a:prstGeom>
          <a:solidFill>
            <a:srgbClr val="FFFFFF">
              <a:alpha val="4000"/>
            </a:srgbClr>
          </a:solidFill>
        </p:spPr>
      </p:sp>
      <p:sp>
        <p:nvSpPr>
          <p:cNvPr id="1048582" name="Text 5"/>
          <p:cNvSpPr/>
          <p:nvPr/>
        </p:nvSpPr>
        <p:spPr>
          <a:xfrm>
            <a:off x="1126093" y="2658189"/>
            <a:ext cx="5938480" cy="395049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Приобретенные навыки</a:t>
            </a:r>
            <a:endParaRPr lang="en-US" sz="1944" dirty="0"/>
          </a:p>
        </p:txBody>
      </p:sp>
      <p:sp>
        <p:nvSpPr>
          <p:cNvPr id="1048583" name="Text 6"/>
          <p:cNvSpPr/>
          <p:nvPr/>
        </p:nvSpPr>
        <p:spPr>
          <a:xfrm>
            <a:off x="7565827" y="2658189"/>
            <a:ext cx="5938480" cy="118514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Разработка</a:t>
            </a:r>
            <a:r>
              <a:rPr lang="en-US" sz="1944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944" kern="0" spc="-39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веб-сайтов</a:t>
            </a:r>
            <a:r>
              <a:rPr lang="en-US" sz="1944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командная работа</a:t>
            </a:r>
            <a:endParaRPr lang="en-US" sz="1944" dirty="0"/>
          </a:p>
        </p:txBody>
      </p:sp>
      <p:sp>
        <p:nvSpPr>
          <p:cNvPr id="1048584" name="Shape 7"/>
          <p:cNvSpPr/>
          <p:nvPr/>
        </p:nvSpPr>
        <p:spPr>
          <a:xfrm>
            <a:off x="879277" y="3999071"/>
            <a:ext cx="12871847" cy="1496616"/>
          </a:xfrm>
          <a:prstGeom prst="rect">
            <a:avLst/>
          </a:prstGeom>
          <a:solidFill>
            <a:srgbClr val="000000">
              <a:alpha val="4000"/>
            </a:srgbClr>
          </a:solidFill>
        </p:spPr>
      </p:sp>
      <p:sp>
        <p:nvSpPr>
          <p:cNvPr id="1048585" name="Text 8"/>
          <p:cNvSpPr/>
          <p:nvPr/>
        </p:nvSpPr>
        <p:spPr>
          <a:xfrm>
            <a:off x="1126093" y="4154805"/>
            <a:ext cx="5938480" cy="395049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Новые возможности</a:t>
            </a:r>
            <a:endParaRPr lang="en-US" sz="1944" dirty="0"/>
          </a:p>
        </p:txBody>
      </p:sp>
      <p:sp>
        <p:nvSpPr>
          <p:cNvPr id="1048586" name="Text 9"/>
          <p:cNvSpPr/>
          <p:nvPr/>
        </p:nvSpPr>
        <p:spPr>
          <a:xfrm>
            <a:off x="7565827" y="4154805"/>
            <a:ext cx="5938480" cy="118514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Применение полученных знаний в будущих проектах, </a:t>
            </a:r>
            <a:r>
              <a:rPr lang="en-US" sz="1944" kern="0" spc="-39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карьерный</a:t>
            </a:r>
            <a:r>
              <a:rPr lang="en-US" sz="1944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944" kern="0" spc="-39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рост</a:t>
            </a:r>
            <a:endParaRPr lang="en-US" sz="1944" dirty="0"/>
          </a:p>
        </p:txBody>
      </p:sp>
      <p:sp>
        <p:nvSpPr>
          <p:cNvPr id="1048587" name="Shape 10"/>
          <p:cNvSpPr/>
          <p:nvPr/>
        </p:nvSpPr>
        <p:spPr>
          <a:xfrm>
            <a:off x="879277" y="5495687"/>
            <a:ext cx="12871847" cy="1496616"/>
          </a:xfrm>
          <a:prstGeom prst="rect">
            <a:avLst/>
          </a:prstGeom>
          <a:solidFill>
            <a:srgbClr val="FFFFFF">
              <a:alpha val="4000"/>
            </a:srgbClr>
          </a:solidFill>
        </p:spPr>
      </p:sp>
      <p:sp>
        <p:nvSpPr>
          <p:cNvPr id="1048588" name="Text 11"/>
          <p:cNvSpPr/>
          <p:nvPr/>
        </p:nvSpPr>
        <p:spPr>
          <a:xfrm>
            <a:off x="1126093" y="5651421"/>
            <a:ext cx="5938480" cy="395049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Дальнейшие планы</a:t>
            </a:r>
            <a:endParaRPr lang="en-US" sz="1944" dirty="0"/>
          </a:p>
        </p:txBody>
      </p:sp>
      <p:sp>
        <p:nvSpPr>
          <p:cNvPr id="1048589" name="Text 12"/>
          <p:cNvSpPr/>
          <p:nvPr/>
        </p:nvSpPr>
        <p:spPr>
          <a:xfrm>
            <a:off x="7565827" y="5651421"/>
            <a:ext cx="5938480" cy="118514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Продолжение обучения, участие в сложных проектах, расширение экспертизы в избранных областях</a:t>
            </a:r>
            <a:endParaRPr lang="en-US" sz="1944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Рисунок 2097158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399112" y="1103077"/>
            <a:ext cx="9284411" cy="7126521"/>
          </a:xfrm>
          <a:prstGeom prst="rect">
            <a:avLst/>
          </a:prstGeom>
        </p:spPr>
      </p:pic>
      <p:sp>
        <p:nvSpPr>
          <p:cNvPr id="1048667" name="TextBox 1048666"/>
          <p:cNvSpPr txBox="1"/>
          <p:nvPr/>
        </p:nvSpPr>
        <p:spPr>
          <a:xfrm>
            <a:off x="1288479" y="272215"/>
            <a:ext cx="9921873" cy="8153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ru-RU" altLang="en-US" sz="4800" b="1">
                <a:solidFill>
                  <a:srgbClr val="000000"/>
                </a:solidFill>
              </a:rPr>
              <a:t>Индивидуальное</a:t>
            </a:r>
            <a:r>
              <a:rPr lang="en-US" altLang="en-US" sz="4800" b="1">
                <a:solidFill>
                  <a:srgbClr val="000000"/>
                </a:solidFill>
              </a:rPr>
              <a:t> </a:t>
            </a:r>
            <a:r>
              <a:rPr lang="ru-RU" altLang="en-US" sz="4800" b="1">
                <a:solidFill>
                  <a:srgbClr val="000000"/>
                </a:solidFill>
              </a:rPr>
              <a:t>задание</a:t>
            </a:r>
            <a:endParaRPr lang="ru-RU" sz="2800"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extBox 2"/>
          <p:cNvSpPr txBox="1"/>
          <p:nvPr/>
        </p:nvSpPr>
        <p:spPr>
          <a:xfrm>
            <a:off x="4468091" y="3694044"/>
            <a:ext cx="7315200" cy="841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6075"/>
              </a:lnSpc>
              <a:buNone/>
            </a:pPr>
            <a:r>
              <a:rPr lang="ru-RU" sz="4800" b="1" kern="0" spc="-14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Спасибо за внимание!</a:t>
            </a:r>
            <a:endParaRPr lang="en-US" sz="4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313</Words>
  <Application>Microsoft Office PowerPoint</Application>
  <PresentationFormat>Произвольный</PresentationFormat>
  <Paragraphs>56</Paragraphs>
  <Slides>9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Inter</vt:lpstr>
      <vt:lpstr>Times New Roman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cp:lastModifiedBy>Nesar 713</cp:lastModifiedBy>
  <cp:revision>1</cp:revision>
  <dcterms:created xsi:type="dcterms:W3CDTF">2024-06-23T02:13:20Z</dcterms:created>
  <dcterms:modified xsi:type="dcterms:W3CDTF">2024-11-29T08:10:33Z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160e8e059a3446bca684b9a917fd3bf9</vt:lpwstr>
  </property>
</Properties>
</file>