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79" r:id="rId4"/>
    <p:sldId id="259" r:id="rId5"/>
    <p:sldId id="284" r:id="rId6"/>
    <p:sldId id="285" r:id="rId7"/>
    <p:sldId id="286" r:id="rId8"/>
    <p:sldId id="283" r:id="rId9"/>
    <p:sldId id="289" r:id="rId10"/>
    <p:sldId id="260" r:id="rId11"/>
    <p:sldId id="295" r:id="rId12"/>
    <p:sldId id="261" r:id="rId13"/>
    <p:sldId id="263" r:id="rId14"/>
    <p:sldId id="264" r:id="rId15"/>
    <p:sldId id="299" r:id="rId16"/>
    <p:sldId id="265" r:id="rId17"/>
    <p:sldId id="294" r:id="rId18"/>
    <p:sldId id="296" r:id="rId19"/>
    <p:sldId id="297" r:id="rId20"/>
    <p:sldId id="298"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2CAED-935B-48C7-89AC-4AEFCE04D711}" type="doc">
      <dgm:prSet loTypeId="urn:microsoft.com/office/officeart/2011/layout/CircleProcess" loCatId="process" qsTypeId="urn:microsoft.com/office/officeart/2005/8/quickstyle/simple1" qsCatId="simple" csTypeId="urn:microsoft.com/office/officeart/2005/8/colors/accent1_2" csCatId="accent1" phldr="1"/>
      <dgm:spPr/>
    </dgm:pt>
    <dgm:pt modelId="{0886BAA2-1061-43B6-9317-F9766E605274}">
      <dgm:prSet phldrT="[Text]" custT="1"/>
      <dgm:spPr/>
      <dgm:t>
        <a:bodyPr/>
        <a:lstStyle/>
        <a:p>
          <a:r>
            <a:rPr lang="en-US" sz="2000" dirty="0" smtClean="0">
              <a:latin typeface="Times New Roman" panose="02020603050405020304" pitchFamily="18" charset="0"/>
              <a:cs typeface="Times New Roman" panose="02020603050405020304" pitchFamily="18" charset="0"/>
            </a:rPr>
            <a:t>Case selection</a:t>
          </a:r>
          <a:endParaRPr lang="en-US" sz="2000" dirty="0">
            <a:latin typeface="Times New Roman" panose="02020603050405020304" pitchFamily="18" charset="0"/>
            <a:cs typeface="Times New Roman" panose="02020603050405020304" pitchFamily="18" charset="0"/>
          </a:endParaRPr>
        </a:p>
      </dgm:t>
    </dgm:pt>
    <dgm:pt modelId="{23E12A38-87CA-4F75-8BCC-CBEA18155355}" type="parTrans" cxnId="{F7843D26-D255-4B53-BEF8-58A8839DE17A}">
      <dgm:prSet/>
      <dgm:spPr/>
      <dgm:t>
        <a:bodyPr/>
        <a:lstStyle/>
        <a:p>
          <a:endParaRPr lang="en-US"/>
        </a:p>
      </dgm:t>
    </dgm:pt>
    <dgm:pt modelId="{B0D933A7-2A7F-45A0-A300-CA05166E6943}" type="sibTrans" cxnId="{F7843D26-D255-4B53-BEF8-58A8839DE17A}">
      <dgm:prSet/>
      <dgm:spPr/>
      <dgm:t>
        <a:bodyPr/>
        <a:lstStyle/>
        <a:p>
          <a:endParaRPr lang="en-US"/>
        </a:p>
      </dgm:t>
    </dgm:pt>
    <dgm:pt modelId="{440DA477-3E78-4606-B474-192AA586C4C6}">
      <dgm:prSet phldrT="[Text]" custT="1"/>
      <dgm:spPr/>
      <dgm:t>
        <a:bodyPr/>
        <a:lstStyle/>
        <a:p>
          <a:r>
            <a:rPr lang="en-US" sz="2000" dirty="0" smtClean="0">
              <a:latin typeface="Times New Roman" panose="02020603050405020304" pitchFamily="18" charset="0"/>
              <a:cs typeface="Times New Roman" panose="02020603050405020304" pitchFamily="18" charset="0"/>
            </a:rPr>
            <a:t>Development process</a:t>
          </a:r>
          <a:endParaRPr lang="en-US" sz="2000" dirty="0">
            <a:latin typeface="Times New Roman" panose="02020603050405020304" pitchFamily="18" charset="0"/>
            <a:cs typeface="Times New Roman" panose="02020603050405020304" pitchFamily="18" charset="0"/>
          </a:endParaRPr>
        </a:p>
      </dgm:t>
    </dgm:pt>
    <dgm:pt modelId="{F8A83AD0-65F2-4631-A8CB-553F03221FEA}" type="parTrans" cxnId="{57E82671-1A21-4271-8B7A-F2A58AA6FDE7}">
      <dgm:prSet/>
      <dgm:spPr/>
      <dgm:t>
        <a:bodyPr/>
        <a:lstStyle/>
        <a:p>
          <a:endParaRPr lang="en-US"/>
        </a:p>
      </dgm:t>
    </dgm:pt>
    <dgm:pt modelId="{FFCC038E-1C5B-4377-9F2B-D39AA6ADBC4F}" type="sibTrans" cxnId="{57E82671-1A21-4271-8B7A-F2A58AA6FDE7}">
      <dgm:prSet/>
      <dgm:spPr/>
      <dgm:t>
        <a:bodyPr/>
        <a:lstStyle/>
        <a:p>
          <a:endParaRPr lang="en-US"/>
        </a:p>
      </dgm:t>
    </dgm:pt>
    <dgm:pt modelId="{7F6FF2B9-B637-4118-AE62-3A59AB7239CC}">
      <dgm:prSet phldrT="[Text]" custT="1"/>
      <dgm:spPr/>
      <dgm:t>
        <a:bodyPr/>
        <a:lstStyle/>
        <a:p>
          <a:r>
            <a:rPr lang="en-US" sz="2000" dirty="0" smtClean="0">
              <a:latin typeface="Times New Roman" panose="02020603050405020304" pitchFamily="18" charset="0"/>
              <a:cs typeface="Times New Roman" panose="02020603050405020304" pitchFamily="18" charset="0"/>
            </a:rPr>
            <a:t>Risk management</a:t>
          </a:r>
          <a:endParaRPr lang="en-US" sz="2000" dirty="0">
            <a:latin typeface="Times New Roman" panose="02020603050405020304" pitchFamily="18" charset="0"/>
            <a:cs typeface="Times New Roman" panose="02020603050405020304" pitchFamily="18" charset="0"/>
          </a:endParaRPr>
        </a:p>
      </dgm:t>
    </dgm:pt>
    <dgm:pt modelId="{0B903E36-7391-486F-B38E-515538150A6A}" type="parTrans" cxnId="{312F71AF-8EC0-41D4-A71F-EB35B90028FE}">
      <dgm:prSet/>
      <dgm:spPr/>
      <dgm:t>
        <a:bodyPr/>
        <a:lstStyle/>
        <a:p>
          <a:endParaRPr lang="en-US"/>
        </a:p>
      </dgm:t>
    </dgm:pt>
    <dgm:pt modelId="{F6AB9F15-7056-4116-AA70-35D0A05BE212}" type="sibTrans" cxnId="{312F71AF-8EC0-41D4-A71F-EB35B90028FE}">
      <dgm:prSet/>
      <dgm:spPr/>
      <dgm:t>
        <a:bodyPr/>
        <a:lstStyle/>
        <a:p>
          <a:endParaRPr lang="en-US"/>
        </a:p>
      </dgm:t>
    </dgm:pt>
    <dgm:pt modelId="{9B40A699-17C5-4D44-9BC2-0EAA5A63B4F2}">
      <dgm:prSet phldrT="[Text]" custT="1"/>
      <dgm:spPr/>
      <dgm:t>
        <a:bodyPr/>
        <a:lstStyle/>
        <a:p>
          <a:r>
            <a:rPr lang="en-US" sz="2000" dirty="0" smtClean="0">
              <a:latin typeface="Times New Roman" panose="02020603050405020304" pitchFamily="18" charset="0"/>
              <a:cs typeface="Times New Roman" panose="02020603050405020304" pitchFamily="18" charset="0"/>
            </a:rPr>
            <a:t>Data collection</a:t>
          </a:r>
          <a:endParaRPr lang="en-US" sz="2000" dirty="0">
            <a:latin typeface="Times New Roman" panose="02020603050405020304" pitchFamily="18" charset="0"/>
            <a:cs typeface="Times New Roman" panose="02020603050405020304" pitchFamily="18" charset="0"/>
          </a:endParaRPr>
        </a:p>
      </dgm:t>
    </dgm:pt>
    <dgm:pt modelId="{F84BEDF9-E7F8-4E24-9873-26BEC5EB1BFD}" type="parTrans" cxnId="{7437F1CF-1C77-4249-8E27-1858DD80EEB2}">
      <dgm:prSet/>
      <dgm:spPr/>
      <dgm:t>
        <a:bodyPr/>
        <a:lstStyle/>
        <a:p>
          <a:endParaRPr lang="en-US"/>
        </a:p>
      </dgm:t>
    </dgm:pt>
    <dgm:pt modelId="{932DD478-A372-4C27-8819-7DA3E27E85C5}" type="sibTrans" cxnId="{7437F1CF-1C77-4249-8E27-1858DD80EEB2}">
      <dgm:prSet/>
      <dgm:spPr/>
      <dgm:t>
        <a:bodyPr/>
        <a:lstStyle/>
        <a:p>
          <a:endParaRPr lang="en-US"/>
        </a:p>
      </dgm:t>
    </dgm:pt>
    <dgm:pt modelId="{E71F6F9A-37B8-4D09-BC14-B2A7E70FE64B}">
      <dgm:prSet phldrT="[Text]" custT="1"/>
      <dgm:spPr/>
      <dgm:t>
        <a:bodyPr/>
        <a:lstStyle/>
        <a:p>
          <a:r>
            <a:rPr lang="en-US" sz="2000" dirty="0" smtClean="0">
              <a:latin typeface="Times New Roman" panose="02020603050405020304" pitchFamily="18" charset="0"/>
              <a:cs typeface="Times New Roman" panose="02020603050405020304" pitchFamily="18" charset="0"/>
            </a:rPr>
            <a:t>Analysis</a:t>
          </a:r>
          <a:endParaRPr lang="en-US" sz="2000" dirty="0">
            <a:latin typeface="Times New Roman" panose="02020603050405020304" pitchFamily="18" charset="0"/>
            <a:cs typeface="Times New Roman" panose="02020603050405020304" pitchFamily="18" charset="0"/>
          </a:endParaRPr>
        </a:p>
      </dgm:t>
    </dgm:pt>
    <dgm:pt modelId="{647C33CE-B1F2-4B7F-B3E6-E4D8346A2C6C}" type="parTrans" cxnId="{9415178D-392A-433E-93C2-4965FFF3FD01}">
      <dgm:prSet/>
      <dgm:spPr/>
      <dgm:t>
        <a:bodyPr/>
        <a:lstStyle/>
        <a:p>
          <a:endParaRPr lang="en-US"/>
        </a:p>
      </dgm:t>
    </dgm:pt>
    <dgm:pt modelId="{316F9EAB-EFAA-497D-A67F-C7729C06FBC0}" type="sibTrans" cxnId="{9415178D-392A-433E-93C2-4965FFF3FD01}">
      <dgm:prSet/>
      <dgm:spPr/>
      <dgm:t>
        <a:bodyPr/>
        <a:lstStyle/>
        <a:p>
          <a:endParaRPr lang="en-US"/>
        </a:p>
      </dgm:t>
    </dgm:pt>
    <dgm:pt modelId="{0AAA6FFE-9A67-4CCC-B158-DB1556BF4EE9}" type="pres">
      <dgm:prSet presAssocID="{7D92CAED-935B-48C7-89AC-4AEFCE04D711}" presName="Name0" presStyleCnt="0">
        <dgm:presLayoutVars>
          <dgm:chMax val="11"/>
          <dgm:chPref val="11"/>
          <dgm:dir/>
          <dgm:resizeHandles/>
        </dgm:presLayoutVars>
      </dgm:prSet>
      <dgm:spPr/>
    </dgm:pt>
    <dgm:pt modelId="{72528705-4780-460C-9AA2-88770BA9C4AB}" type="pres">
      <dgm:prSet presAssocID="{E71F6F9A-37B8-4D09-BC14-B2A7E70FE64B}" presName="Accent5" presStyleCnt="0"/>
      <dgm:spPr/>
    </dgm:pt>
    <dgm:pt modelId="{1B811879-1F49-42DD-879F-BB5C042832B5}" type="pres">
      <dgm:prSet presAssocID="{E71F6F9A-37B8-4D09-BC14-B2A7E70FE64B}" presName="Accent" presStyleLbl="node1" presStyleIdx="0" presStyleCnt="5"/>
      <dgm:spPr/>
    </dgm:pt>
    <dgm:pt modelId="{36B512C0-BF1A-4C74-8EA8-46B342770CFD}" type="pres">
      <dgm:prSet presAssocID="{E71F6F9A-37B8-4D09-BC14-B2A7E70FE64B}" presName="ParentBackground5" presStyleCnt="0"/>
      <dgm:spPr/>
    </dgm:pt>
    <dgm:pt modelId="{781935BF-7DC8-4B76-8C26-E4C6A1C26875}" type="pres">
      <dgm:prSet presAssocID="{E71F6F9A-37B8-4D09-BC14-B2A7E70FE64B}" presName="ParentBackground" presStyleLbl="fgAcc1" presStyleIdx="0" presStyleCnt="5"/>
      <dgm:spPr/>
      <dgm:t>
        <a:bodyPr/>
        <a:lstStyle/>
        <a:p>
          <a:endParaRPr lang="en-US"/>
        </a:p>
      </dgm:t>
    </dgm:pt>
    <dgm:pt modelId="{DBA749D6-110B-439A-AE5D-5C0C441BA3E3}" type="pres">
      <dgm:prSet presAssocID="{E71F6F9A-37B8-4D09-BC14-B2A7E70FE64B}" presName="Parent5" presStyleLbl="revTx" presStyleIdx="0" presStyleCnt="0">
        <dgm:presLayoutVars>
          <dgm:chMax val="1"/>
          <dgm:chPref val="1"/>
          <dgm:bulletEnabled val="1"/>
        </dgm:presLayoutVars>
      </dgm:prSet>
      <dgm:spPr/>
      <dgm:t>
        <a:bodyPr/>
        <a:lstStyle/>
        <a:p>
          <a:endParaRPr lang="en-US"/>
        </a:p>
      </dgm:t>
    </dgm:pt>
    <dgm:pt modelId="{B987970E-80AB-4121-A407-F57EF513D700}" type="pres">
      <dgm:prSet presAssocID="{9B40A699-17C5-4D44-9BC2-0EAA5A63B4F2}" presName="Accent4" presStyleCnt="0"/>
      <dgm:spPr/>
    </dgm:pt>
    <dgm:pt modelId="{E705937F-A6CD-46B2-8E9B-C3D17591E27A}" type="pres">
      <dgm:prSet presAssocID="{9B40A699-17C5-4D44-9BC2-0EAA5A63B4F2}" presName="Accent" presStyleLbl="node1" presStyleIdx="1" presStyleCnt="5"/>
      <dgm:spPr/>
    </dgm:pt>
    <dgm:pt modelId="{3066A43C-1288-442D-AAB5-27D6F11783F2}" type="pres">
      <dgm:prSet presAssocID="{9B40A699-17C5-4D44-9BC2-0EAA5A63B4F2}" presName="ParentBackground4" presStyleCnt="0"/>
      <dgm:spPr/>
    </dgm:pt>
    <dgm:pt modelId="{00D0D8F1-E254-4430-9E9A-7EFF530DFAE0}" type="pres">
      <dgm:prSet presAssocID="{9B40A699-17C5-4D44-9BC2-0EAA5A63B4F2}" presName="ParentBackground" presStyleLbl="fgAcc1" presStyleIdx="1" presStyleCnt="5"/>
      <dgm:spPr/>
      <dgm:t>
        <a:bodyPr/>
        <a:lstStyle/>
        <a:p>
          <a:endParaRPr lang="en-US"/>
        </a:p>
      </dgm:t>
    </dgm:pt>
    <dgm:pt modelId="{A9065AC4-898A-4711-8219-A666A30B8A30}" type="pres">
      <dgm:prSet presAssocID="{9B40A699-17C5-4D44-9BC2-0EAA5A63B4F2}" presName="Parent4" presStyleLbl="revTx" presStyleIdx="0" presStyleCnt="0">
        <dgm:presLayoutVars>
          <dgm:chMax val="1"/>
          <dgm:chPref val="1"/>
          <dgm:bulletEnabled val="1"/>
        </dgm:presLayoutVars>
      </dgm:prSet>
      <dgm:spPr/>
      <dgm:t>
        <a:bodyPr/>
        <a:lstStyle/>
        <a:p>
          <a:endParaRPr lang="en-US"/>
        </a:p>
      </dgm:t>
    </dgm:pt>
    <dgm:pt modelId="{857E7B06-B824-478E-90BF-96EEE3CAAC14}" type="pres">
      <dgm:prSet presAssocID="{7F6FF2B9-B637-4118-AE62-3A59AB7239CC}" presName="Accent3" presStyleCnt="0"/>
      <dgm:spPr/>
    </dgm:pt>
    <dgm:pt modelId="{2EA36449-0CFC-445B-84A8-A0B1B45BD399}" type="pres">
      <dgm:prSet presAssocID="{7F6FF2B9-B637-4118-AE62-3A59AB7239CC}" presName="Accent" presStyleLbl="node1" presStyleIdx="2" presStyleCnt="5"/>
      <dgm:spPr/>
    </dgm:pt>
    <dgm:pt modelId="{7776FACA-3281-4236-B2D4-8307DA97871C}" type="pres">
      <dgm:prSet presAssocID="{7F6FF2B9-B637-4118-AE62-3A59AB7239CC}" presName="ParentBackground3" presStyleCnt="0"/>
      <dgm:spPr/>
    </dgm:pt>
    <dgm:pt modelId="{75E2C750-F293-49FC-A49F-263261743009}" type="pres">
      <dgm:prSet presAssocID="{7F6FF2B9-B637-4118-AE62-3A59AB7239CC}" presName="ParentBackground" presStyleLbl="fgAcc1" presStyleIdx="2" presStyleCnt="5"/>
      <dgm:spPr/>
      <dgm:t>
        <a:bodyPr/>
        <a:lstStyle/>
        <a:p>
          <a:endParaRPr lang="en-US"/>
        </a:p>
      </dgm:t>
    </dgm:pt>
    <dgm:pt modelId="{B79692AF-A021-48F4-82A8-59E4EE9808F3}" type="pres">
      <dgm:prSet presAssocID="{7F6FF2B9-B637-4118-AE62-3A59AB7239CC}" presName="Parent3" presStyleLbl="revTx" presStyleIdx="0" presStyleCnt="0">
        <dgm:presLayoutVars>
          <dgm:chMax val="1"/>
          <dgm:chPref val="1"/>
          <dgm:bulletEnabled val="1"/>
        </dgm:presLayoutVars>
      </dgm:prSet>
      <dgm:spPr/>
      <dgm:t>
        <a:bodyPr/>
        <a:lstStyle/>
        <a:p>
          <a:endParaRPr lang="en-US"/>
        </a:p>
      </dgm:t>
    </dgm:pt>
    <dgm:pt modelId="{D4AAD3E3-88DC-4155-B863-EEC5CD0A926A}" type="pres">
      <dgm:prSet presAssocID="{440DA477-3E78-4606-B474-192AA586C4C6}" presName="Accent2" presStyleCnt="0"/>
      <dgm:spPr/>
    </dgm:pt>
    <dgm:pt modelId="{5B74CE49-AED4-4631-82A2-9E749472A70D}" type="pres">
      <dgm:prSet presAssocID="{440DA477-3E78-4606-B474-192AA586C4C6}" presName="Accent" presStyleLbl="node1" presStyleIdx="3" presStyleCnt="5"/>
      <dgm:spPr/>
    </dgm:pt>
    <dgm:pt modelId="{501A7039-5059-4056-BBC5-D9FC05952C07}" type="pres">
      <dgm:prSet presAssocID="{440DA477-3E78-4606-B474-192AA586C4C6}" presName="ParentBackground2" presStyleCnt="0"/>
      <dgm:spPr/>
    </dgm:pt>
    <dgm:pt modelId="{5DD28950-7C28-40EE-9516-BD81E54FF8E4}" type="pres">
      <dgm:prSet presAssocID="{440DA477-3E78-4606-B474-192AA586C4C6}" presName="ParentBackground" presStyleLbl="fgAcc1" presStyleIdx="3" presStyleCnt="5"/>
      <dgm:spPr/>
      <dgm:t>
        <a:bodyPr/>
        <a:lstStyle/>
        <a:p>
          <a:endParaRPr lang="en-US"/>
        </a:p>
      </dgm:t>
    </dgm:pt>
    <dgm:pt modelId="{38AF1A3E-D5F9-4B33-B73B-700E744B5BA9}" type="pres">
      <dgm:prSet presAssocID="{440DA477-3E78-4606-B474-192AA586C4C6}" presName="Parent2" presStyleLbl="revTx" presStyleIdx="0" presStyleCnt="0">
        <dgm:presLayoutVars>
          <dgm:chMax val="1"/>
          <dgm:chPref val="1"/>
          <dgm:bulletEnabled val="1"/>
        </dgm:presLayoutVars>
      </dgm:prSet>
      <dgm:spPr/>
      <dgm:t>
        <a:bodyPr/>
        <a:lstStyle/>
        <a:p>
          <a:endParaRPr lang="en-US"/>
        </a:p>
      </dgm:t>
    </dgm:pt>
    <dgm:pt modelId="{6F2F0743-DF54-42A8-A30C-6E65BA6CCC9D}" type="pres">
      <dgm:prSet presAssocID="{0886BAA2-1061-43B6-9317-F9766E605274}" presName="Accent1" presStyleCnt="0"/>
      <dgm:spPr/>
    </dgm:pt>
    <dgm:pt modelId="{26DC6287-A30B-41BF-834D-AD1F489AA739}" type="pres">
      <dgm:prSet presAssocID="{0886BAA2-1061-43B6-9317-F9766E605274}" presName="Accent" presStyleLbl="node1" presStyleIdx="4" presStyleCnt="5"/>
      <dgm:spPr/>
    </dgm:pt>
    <dgm:pt modelId="{AF5CA107-2A45-4BDD-A988-7880E83A3142}" type="pres">
      <dgm:prSet presAssocID="{0886BAA2-1061-43B6-9317-F9766E605274}" presName="ParentBackground1" presStyleCnt="0"/>
      <dgm:spPr/>
    </dgm:pt>
    <dgm:pt modelId="{C47D14D1-4569-4B01-9BB2-81ABD335978D}" type="pres">
      <dgm:prSet presAssocID="{0886BAA2-1061-43B6-9317-F9766E605274}" presName="ParentBackground" presStyleLbl="fgAcc1" presStyleIdx="4" presStyleCnt="5" custLinFactNeighborX="-1963" custLinFactNeighborY="-981"/>
      <dgm:spPr/>
      <dgm:t>
        <a:bodyPr/>
        <a:lstStyle/>
        <a:p>
          <a:endParaRPr lang="en-US"/>
        </a:p>
      </dgm:t>
    </dgm:pt>
    <dgm:pt modelId="{ABD7FF43-A953-49DF-B47D-9C33FF62F148}" type="pres">
      <dgm:prSet presAssocID="{0886BAA2-1061-43B6-9317-F9766E605274}" presName="Parent1" presStyleLbl="revTx" presStyleIdx="0" presStyleCnt="0">
        <dgm:presLayoutVars>
          <dgm:chMax val="1"/>
          <dgm:chPref val="1"/>
          <dgm:bulletEnabled val="1"/>
        </dgm:presLayoutVars>
      </dgm:prSet>
      <dgm:spPr/>
      <dgm:t>
        <a:bodyPr/>
        <a:lstStyle/>
        <a:p>
          <a:endParaRPr lang="en-US"/>
        </a:p>
      </dgm:t>
    </dgm:pt>
  </dgm:ptLst>
  <dgm:cxnLst>
    <dgm:cxn modelId="{98469F34-BFD0-4ACD-BAC4-27C93D7C2188}" type="presOf" srcId="{440DA477-3E78-4606-B474-192AA586C4C6}" destId="{38AF1A3E-D5F9-4B33-B73B-700E744B5BA9}" srcOrd="1" destOrd="0" presId="urn:microsoft.com/office/officeart/2011/layout/CircleProcess"/>
    <dgm:cxn modelId="{312F71AF-8EC0-41D4-A71F-EB35B90028FE}" srcId="{7D92CAED-935B-48C7-89AC-4AEFCE04D711}" destId="{7F6FF2B9-B637-4118-AE62-3A59AB7239CC}" srcOrd="2" destOrd="0" parTransId="{0B903E36-7391-486F-B38E-515538150A6A}" sibTransId="{F6AB9F15-7056-4116-AA70-35D0A05BE212}"/>
    <dgm:cxn modelId="{DE5BB362-4FB6-44B3-8C62-6520476730E9}" type="presOf" srcId="{9B40A699-17C5-4D44-9BC2-0EAA5A63B4F2}" destId="{A9065AC4-898A-4711-8219-A666A30B8A30}" srcOrd="1" destOrd="0" presId="urn:microsoft.com/office/officeart/2011/layout/CircleProcess"/>
    <dgm:cxn modelId="{7437F1CF-1C77-4249-8E27-1858DD80EEB2}" srcId="{7D92CAED-935B-48C7-89AC-4AEFCE04D711}" destId="{9B40A699-17C5-4D44-9BC2-0EAA5A63B4F2}" srcOrd="3" destOrd="0" parTransId="{F84BEDF9-E7F8-4E24-9873-26BEC5EB1BFD}" sibTransId="{932DD478-A372-4C27-8819-7DA3E27E85C5}"/>
    <dgm:cxn modelId="{D7156EB9-CEFA-4F22-AC05-FF5C38F77E34}" type="presOf" srcId="{440DA477-3E78-4606-B474-192AA586C4C6}" destId="{5DD28950-7C28-40EE-9516-BD81E54FF8E4}" srcOrd="0" destOrd="0" presId="urn:microsoft.com/office/officeart/2011/layout/CircleProcess"/>
    <dgm:cxn modelId="{CEADE1FE-FEF3-4F57-BACE-57375A9E9DEE}" type="presOf" srcId="{E71F6F9A-37B8-4D09-BC14-B2A7E70FE64B}" destId="{DBA749D6-110B-439A-AE5D-5C0C441BA3E3}" srcOrd="1" destOrd="0" presId="urn:microsoft.com/office/officeart/2011/layout/CircleProcess"/>
    <dgm:cxn modelId="{6B04E089-FB42-4493-B1DD-B2D374F36544}" type="presOf" srcId="{E71F6F9A-37B8-4D09-BC14-B2A7E70FE64B}" destId="{781935BF-7DC8-4B76-8C26-E4C6A1C26875}" srcOrd="0" destOrd="0" presId="urn:microsoft.com/office/officeart/2011/layout/CircleProcess"/>
    <dgm:cxn modelId="{57E82671-1A21-4271-8B7A-F2A58AA6FDE7}" srcId="{7D92CAED-935B-48C7-89AC-4AEFCE04D711}" destId="{440DA477-3E78-4606-B474-192AA586C4C6}" srcOrd="1" destOrd="0" parTransId="{F8A83AD0-65F2-4631-A8CB-553F03221FEA}" sibTransId="{FFCC038E-1C5B-4377-9F2B-D39AA6ADBC4F}"/>
    <dgm:cxn modelId="{F7692CC1-8494-48FB-AD3E-BA21117E966D}" type="presOf" srcId="{0886BAA2-1061-43B6-9317-F9766E605274}" destId="{C47D14D1-4569-4B01-9BB2-81ABD335978D}" srcOrd="0" destOrd="0" presId="urn:microsoft.com/office/officeart/2011/layout/CircleProcess"/>
    <dgm:cxn modelId="{F7843D26-D255-4B53-BEF8-58A8839DE17A}" srcId="{7D92CAED-935B-48C7-89AC-4AEFCE04D711}" destId="{0886BAA2-1061-43B6-9317-F9766E605274}" srcOrd="0" destOrd="0" parTransId="{23E12A38-87CA-4F75-8BCC-CBEA18155355}" sibTransId="{B0D933A7-2A7F-45A0-A300-CA05166E6943}"/>
    <dgm:cxn modelId="{A5B851F7-5C0F-4AF2-AD13-6117C0563FCE}" type="presOf" srcId="{9B40A699-17C5-4D44-9BC2-0EAA5A63B4F2}" destId="{00D0D8F1-E254-4430-9E9A-7EFF530DFAE0}" srcOrd="0" destOrd="0" presId="urn:microsoft.com/office/officeart/2011/layout/CircleProcess"/>
    <dgm:cxn modelId="{9415178D-392A-433E-93C2-4965FFF3FD01}" srcId="{7D92CAED-935B-48C7-89AC-4AEFCE04D711}" destId="{E71F6F9A-37B8-4D09-BC14-B2A7E70FE64B}" srcOrd="4" destOrd="0" parTransId="{647C33CE-B1F2-4B7F-B3E6-E4D8346A2C6C}" sibTransId="{316F9EAB-EFAA-497D-A67F-C7729C06FBC0}"/>
    <dgm:cxn modelId="{2675F1AE-2BD5-4B02-95D4-2D454319146F}" type="presOf" srcId="{0886BAA2-1061-43B6-9317-F9766E605274}" destId="{ABD7FF43-A953-49DF-B47D-9C33FF62F148}" srcOrd="1" destOrd="0" presId="urn:microsoft.com/office/officeart/2011/layout/CircleProcess"/>
    <dgm:cxn modelId="{395B8020-8AEB-4196-B078-135E0122C719}" type="presOf" srcId="{7D92CAED-935B-48C7-89AC-4AEFCE04D711}" destId="{0AAA6FFE-9A67-4CCC-B158-DB1556BF4EE9}" srcOrd="0" destOrd="0" presId="urn:microsoft.com/office/officeart/2011/layout/CircleProcess"/>
    <dgm:cxn modelId="{54F06E35-3B2D-4CF7-94F7-1655E87F9D56}" type="presOf" srcId="{7F6FF2B9-B637-4118-AE62-3A59AB7239CC}" destId="{B79692AF-A021-48F4-82A8-59E4EE9808F3}" srcOrd="1" destOrd="0" presId="urn:microsoft.com/office/officeart/2011/layout/CircleProcess"/>
    <dgm:cxn modelId="{A92A8ACF-C0D5-441A-912D-FC0A815E7AB0}" type="presOf" srcId="{7F6FF2B9-B637-4118-AE62-3A59AB7239CC}" destId="{75E2C750-F293-49FC-A49F-263261743009}" srcOrd="0" destOrd="0" presId="urn:microsoft.com/office/officeart/2011/layout/CircleProcess"/>
    <dgm:cxn modelId="{5809A198-E82E-456A-B8D1-6AA83AB53D7E}" type="presParOf" srcId="{0AAA6FFE-9A67-4CCC-B158-DB1556BF4EE9}" destId="{72528705-4780-460C-9AA2-88770BA9C4AB}" srcOrd="0" destOrd="0" presId="urn:microsoft.com/office/officeart/2011/layout/CircleProcess"/>
    <dgm:cxn modelId="{0D031C01-E112-44A0-9503-18BFA21031F7}" type="presParOf" srcId="{72528705-4780-460C-9AA2-88770BA9C4AB}" destId="{1B811879-1F49-42DD-879F-BB5C042832B5}" srcOrd="0" destOrd="0" presId="urn:microsoft.com/office/officeart/2011/layout/CircleProcess"/>
    <dgm:cxn modelId="{FF2FEC58-2FBC-460D-A1BD-7355510D674D}" type="presParOf" srcId="{0AAA6FFE-9A67-4CCC-B158-DB1556BF4EE9}" destId="{36B512C0-BF1A-4C74-8EA8-46B342770CFD}" srcOrd="1" destOrd="0" presId="urn:microsoft.com/office/officeart/2011/layout/CircleProcess"/>
    <dgm:cxn modelId="{31F05088-C3E9-4EFD-AD68-9C0B698BA23A}" type="presParOf" srcId="{36B512C0-BF1A-4C74-8EA8-46B342770CFD}" destId="{781935BF-7DC8-4B76-8C26-E4C6A1C26875}" srcOrd="0" destOrd="0" presId="urn:microsoft.com/office/officeart/2011/layout/CircleProcess"/>
    <dgm:cxn modelId="{C8F10D6C-A99A-4BB1-8360-49B76E916858}" type="presParOf" srcId="{0AAA6FFE-9A67-4CCC-B158-DB1556BF4EE9}" destId="{DBA749D6-110B-439A-AE5D-5C0C441BA3E3}" srcOrd="2" destOrd="0" presId="urn:microsoft.com/office/officeart/2011/layout/CircleProcess"/>
    <dgm:cxn modelId="{7B14F86E-7E00-495D-9A28-BE41402965FF}" type="presParOf" srcId="{0AAA6FFE-9A67-4CCC-B158-DB1556BF4EE9}" destId="{B987970E-80AB-4121-A407-F57EF513D700}" srcOrd="3" destOrd="0" presId="urn:microsoft.com/office/officeart/2011/layout/CircleProcess"/>
    <dgm:cxn modelId="{0DEF46BB-C5AC-48D6-A048-A336E8A754A2}" type="presParOf" srcId="{B987970E-80AB-4121-A407-F57EF513D700}" destId="{E705937F-A6CD-46B2-8E9B-C3D17591E27A}" srcOrd="0" destOrd="0" presId="urn:microsoft.com/office/officeart/2011/layout/CircleProcess"/>
    <dgm:cxn modelId="{67E7F3E5-F2D8-4187-A68B-0FE95CF45962}" type="presParOf" srcId="{0AAA6FFE-9A67-4CCC-B158-DB1556BF4EE9}" destId="{3066A43C-1288-442D-AAB5-27D6F11783F2}" srcOrd="4" destOrd="0" presId="urn:microsoft.com/office/officeart/2011/layout/CircleProcess"/>
    <dgm:cxn modelId="{221D3B33-F5A8-491C-A31E-2FE17BCB2DFD}" type="presParOf" srcId="{3066A43C-1288-442D-AAB5-27D6F11783F2}" destId="{00D0D8F1-E254-4430-9E9A-7EFF530DFAE0}" srcOrd="0" destOrd="0" presId="urn:microsoft.com/office/officeart/2011/layout/CircleProcess"/>
    <dgm:cxn modelId="{FDBC811D-B180-496E-BD4C-39F989193C51}" type="presParOf" srcId="{0AAA6FFE-9A67-4CCC-B158-DB1556BF4EE9}" destId="{A9065AC4-898A-4711-8219-A666A30B8A30}" srcOrd="5" destOrd="0" presId="urn:microsoft.com/office/officeart/2011/layout/CircleProcess"/>
    <dgm:cxn modelId="{00754DF3-82A8-4E2E-A539-030DE7C8B541}" type="presParOf" srcId="{0AAA6FFE-9A67-4CCC-B158-DB1556BF4EE9}" destId="{857E7B06-B824-478E-90BF-96EEE3CAAC14}" srcOrd="6" destOrd="0" presId="urn:microsoft.com/office/officeart/2011/layout/CircleProcess"/>
    <dgm:cxn modelId="{197171B2-48A3-4AD5-91C0-BE039540EE03}" type="presParOf" srcId="{857E7B06-B824-478E-90BF-96EEE3CAAC14}" destId="{2EA36449-0CFC-445B-84A8-A0B1B45BD399}" srcOrd="0" destOrd="0" presId="urn:microsoft.com/office/officeart/2011/layout/CircleProcess"/>
    <dgm:cxn modelId="{48A0290D-C6DA-4F69-8518-0FEB9CDFD749}" type="presParOf" srcId="{0AAA6FFE-9A67-4CCC-B158-DB1556BF4EE9}" destId="{7776FACA-3281-4236-B2D4-8307DA97871C}" srcOrd="7" destOrd="0" presId="urn:microsoft.com/office/officeart/2011/layout/CircleProcess"/>
    <dgm:cxn modelId="{DC917946-F852-457A-8081-13BDC08D6B65}" type="presParOf" srcId="{7776FACA-3281-4236-B2D4-8307DA97871C}" destId="{75E2C750-F293-49FC-A49F-263261743009}" srcOrd="0" destOrd="0" presId="urn:microsoft.com/office/officeart/2011/layout/CircleProcess"/>
    <dgm:cxn modelId="{1B77AC86-92E6-4459-87BD-63F3B3E1970D}" type="presParOf" srcId="{0AAA6FFE-9A67-4CCC-B158-DB1556BF4EE9}" destId="{B79692AF-A021-48F4-82A8-59E4EE9808F3}" srcOrd="8" destOrd="0" presId="urn:microsoft.com/office/officeart/2011/layout/CircleProcess"/>
    <dgm:cxn modelId="{3412ED61-D84B-40BA-8B24-603E73D42B8B}" type="presParOf" srcId="{0AAA6FFE-9A67-4CCC-B158-DB1556BF4EE9}" destId="{D4AAD3E3-88DC-4155-B863-EEC5CD0A926A}" srcOrd="9" destOrd="0" presId="urn:microsoft.com/office/officeart/2011/layout/CircleProcess"/>
    <dgm:cxn modelId="{DEB86E8F-7CEB-402B-8C68-567E2B36F0EB}" type="presParOf" srcId="{D4AAD3E3-88DC-4155-B863-EEC5CD0A926A}" destId="{5B74CE49-AED4-4631-82A2-9E749472A70D}" srcOrd="0" destOrd="0" presId="urn:microsoft.com/office/officeart/2011/layout/CircleProcess"/>
    <dgm:cxn modelId="{4BA81170-E10D-4111-B7CA-528DC44B0946}" type="presParOf" srcId="{0AAA6FFE-9A67-4CCC-B158-DB1556BF4EE9}" destId="{501A7039-5059-4056-BBC5-D9FC05952C07}" srcOrd="10" destOrd="0" presId="urn:microsoft.com/office/officeart/2011/layout/CircleProcess"/>
    <dgm:cxn modelId="{45080A1E-27BC-4EF4-82E2-FF4EF4995CE6}" type="presParOf" srcId="{501A7039-5059-4056-BBC5-D9FC05952C07}" destId="{5DD28950-7C28-40EE-9516-BD81E54FF8E4}" srcOrd="0" destOrd="0" presId="urn:microsoft.com/office/officeart/2011/layout/CircleProcess"/>
    <dgm:cxn modelId="{8D2926FA-80E9-4A9A-AFB3-4BF9552677C7}" type="presParOf" srcId="{0AAA6FFE-9A67-4CCC-B158-DB1556BF4EE9}" destId="{38AF1A3E-D5F9-4B33-B73B-700E744B5BA9}" srcOrd="11" destOrd="0" presId="urn:microsoft.com/office/officeart/2011/layout/CircleProcess"/>
    <dgm:cxn modelId="{EB4ABD39-14BC-4FA5-A1A9-8A069F9AD03E}" type="presParOf" srcId="{0AAA6FFE-9A67-4CCC-B158-DB1556BF4EE9}" destId="{6F2F0743-DF54-42A8-A30C-6E65BA6CCC9D}" srcOrd="12" destOrd="0" presId="urn:microsoft.com/office/officeart/2011/layout/CircleProcess"/>
    <dgm:cxn modelId="{D5316BE5-1B08-4BE4-AFF4-FEB4A75BD35A}" type="presParOf" srcId="{6F2F0743-DF54-42A8-A30C-6E65BA6CCC9D}" destId="{26DC6287-A30B-41BF-834D-AD1F489AA739}" srcOrd="0" destOrd="0" presId="urn:microsoft.com/office/officeart/2011/layout/CircleProcess"/>
    <dgm:cxn modelId="{5F244953-8AD2-426F-B3CB-CE82F230E5BA}" type="presParOf" srcId="{0AAA6FFE-9A67-4CCC-B158-DB1556BF4EE9}" destId="{AF5CA107-2A45-4BDD-A988-7880E83A3142}" srcOrd="13" destOrd="0" presId="urn:microsoft.com/office/officeart/2011/layout/CircleProcess"/>
    <dgm:cxn modelId="{641DE33A-C3B4-48F7-9483-5203A7BA540D}" type="presParOf" srcId="{AF5CA107-2A45-4BDD-A988-7880E83A3142}" destId="{C47D14D1-4569-4B01-9BB2-81ABD335978D}" srcOrd="0" destOrd="0" presId="urn:microsoft.com/office/officeart/2011/layout/CircleProcess"/>
    <dgm:cxn modelId="{5B40942A-FDCF-4293-8ECE-F6854203BDC2}" type="presParOf" srcId="{0AAA6FFE-9A67-4CCC-B158-DB1556BF4EE9}" destId="{ABD7FF43-A953-49DF-B47D-9C33FF62F148}" srcOrd="14" destOrd="0" presId="urn:microsoft.com/office/officeart/2011/layout/CircleProcess"/>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11879-1F49-42DD-879F-BB5C042832B5}">
      <dsp:nvSpPr>
        <dsp:cNvPr id="0" name=""/>
        <dsp:cNvSpPr/>
      </dsp:nvSpPr>
      <dsp:spPr>
        <a:xfrm>
          <a:off x="6840207" y="1044721"/>
          <a:ext cx="1559678" cy="1559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935BF-7DC8-4B76-8C26-E4C6A1C26875}">
      <dsp:nvSpPr>
        <dsp:cNvPr id="0" name=""/>
        <dsp:cNvSpPr/>
      </dsp:nvSpPr>
      <dsp:spPr>
        <a:xfrm>
          <a:off x="6891671" y="1096727"/>
          <a:ext cx="1455921" cy="145591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Analysis</a:t>
          </a:r>
          <a:endParaRPr lang="en-US" sz="2000" kern="1200" dirty="0">
            <a:latin typeface="Times New Roman" panose="02020603050405020304" pitchFamily="18" charset="0"/>
            <a:cs typeface="Times New Roman" panose="02020603050405020304" pitchFamily="18" charset="0"/>
          </a:endParaRPr>
        </a:p>
      </dsp:txBody>
      <dsp:txXfrm>
        <a:off x="7100015" y="1304755"/>
        <a:ext cx="1040062" cy="1039864"/>
      </dsp:txXfrm>
    </dsp:sp>
    <dsp:sp modelId="{E705937F-A6CD-46B2-8E9B-C3D17591E27A}">
      <dsp:nvSpPr>
        <dsp:cNvPr id="0" name=""/>
        <dsp:cNvSpPr/>
      </dsp:nvSpPr>
      <dsp:spPr>
        <a:xfrm rot="2700000">
          <a:off x="5227495" y="1044801"/>
          <a:ext cx="1559498" cy="155949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D0D8F1-E254-4430-9E9A-7EFF530DFAE0}">
      <dsp:nvSpPr>
        <dsp:cNvPr id="0" name=""/>
        <dsp:cNvSpPr/>
      </dsp:nvSpPr>
      <dsp:spPr>
        <a:xfrm>
          <a:off x="5280529" y="1096727"/>
          <a:ext cx="1455921" cy="145591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Data collection</a:t>
          </a:r>
          <a:endParaRPr lang="en-US" sz="2000" kern="1200" dirty="0">
            <a:latin typeface="Times New Roman" panose="02020603050405020304" pitchFamily="18" charset="0"/>
            <a:cs typeface="Times New Roman" panose="02020603050405020304" pitchFamily="18" charset="0"/>
          </a:endParaRPr>
        </a:p>
      </dsp:txBody>
      <dsp:txXfrm>
        <a:off x="5488043" y="1304755"/>
        <a:ext cx="1040062" cy="1039864"/>
      </dsp:txXfrm>
    </dsp:sp>
    <dsp:sp modelId="{2EA36449-0CFC-445B-84A8-A0B1B45BD399}">
      <dsp:nvSpPr>
        <dsp:cNvPr id="0" name=""/>
        <dsp:cNvSpPr/>
      </dsp:nvSpPr>
      <dsp:spPr>
        <a:xfrm rot="2700000">
          <a:off x="3616353" y="1044801"/>
          <a:ext cx="1559498" cy="155949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2C750-F293-49FC-A49F-263261743009}">
      <dsp:nvSpPr>
        <dsp:cNvPr id="0" name=""/>
        <dsp:cNvSpPr/>
      </dsp:nvSpPr>
      <dsp:spPr>
        <a:xfrm>
          <a:off x="3668557" y="1096727"/>
          <a:ext cx="1455921" cy="145591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Risk management</a:t>
          </a:r>
          <a:endParaRPr lang="en-US" sz="2000" kern="1200" dirty="0">
            <a:latin typeface="Times New Roman" panose="02020603050405020304" pitchFamily="18" charset="0"/>
            <a:cs typeface="Times New Roman" panose="02020603050405020304" pitchFamily="18" charset="0"/>
          </a:endParaRPr>
        </a:p>
      </dsp:txBody>
      <dsp:txXfrm>
        <a:off x="3876071" y="1304755"/>
        <a:ext cx="1040062" cy="1039864"/>
      </dsp:txXfrm>
    </dsp:sp>
    <dsp:sp modelId="{5B74CE49-AED4-4631-82A2-9E749472A70D}">
      <dsp:nvSpPr>
        <dsp:cNvPr id="0" name=""/>
        <dsp:cNvSpPr/>
      </dsp:nvSpPr>
      <dsp:spPr>
        <a:xfrm rot="2700000">
          <a:off x="2004381" y="1044801"/>
          <a:ext cx="1559498" cy="155949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D28950-7C28-40EE-9516-BD81E54FF8E4}">
      <dsp:nvSpPr>
        <dsp:cNvPr id="0" name=""/>
        <dsp:cNvSpPr/>
      </dsp:nvSpPr>
      <dsp:spPr>
        <a:xfrm>
          <a:off x="2056585" y="1096727"/>
          <a:ext cx="1455921" cy="145591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Development process</a:t>
          </a:r>
          <a:endParaRPr lang="en-US" sz="2000" kern="1200" dirty="0">
            <a:latin typeface="Times New Roman" panose="02020603050405020304" pitchFamily="18" charset="0"/>
            <a:cs typeface="Times New Roman" panose="02020603050405020304" pitchFamily="18" charset="0"/>
          </a:endParaRPr>
        </a:p>
      </dsp:txBody>
      <dsp:txXfrm>
        <a:off x="2264929" y="1304755"/>
        <a:ext cx="1040062" cy="1039864"/>
      </dsp:txXfrm>
    </dsp:sp>
    <dsp:sp modelId="{26DC6287-A30B-41BF-834D-AD1F489AA739}">
      <dsp:nvSpPr>
        <dsp:cNvPr id="0" name=""/>
        <dsp:cNvSpPr/>
      </dsp:nvSpPr>
      <dsp:spPr>
        <a:xfrm rot="2700000">
          <a:off x="392409" y="1044801"/>
          <a:ext cx="1559498" cy="155949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D14D1-4569-4B01-9BB2-81ABD335978D}">
      <dsp:nvSpPr>
        <dsp:cNvPr id="0" name=""/>
        <dsp:cNvSpPr/>
      </dsp:nvSpPr>
      <dsp:spPr>
        <a:xfrm>
          <a:off x="416033" y="1082445"/>
          <a:ext cx="1455921" cy="1455919"/>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Case selection</a:t>
          </a:r>
          <a:endParaRPr lang="en-US" sz="2000" kern="1200" dirty="0">
            <a:latin typeface="Times New Roman" panose="02020603050405020304" pitchFamily="18" charset="0"/>
            <a:cs typeface="Times New Roman" panose="02020603050405020304" pitchFamily="18" charset="0"/>
          </a:endParaRPr>
        </a:p>
      </dsp:txBody>
      <dsp:txXfrm>
        <a:off x="624377" y="1290473"/>
        <a:ext cx="1040062" cy="10398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3799B5-CEBD-6701-02F4-606355AE73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2A794F-2838-54FD-3DE5-84493718D9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AC16B9-6D99-4BBD-9570-6E0FFD8151ED}" type="datetimeFigureOut">
              <a:rPr lang="en-US" smtClean="0"/>
              <a:t>9/18/2024</a:t>
            </a:fld>
            <a:endParaRPr lang="en-US"/>
          </a:p>
        </p:txBody>
      </p:sp>
      <p:sp>
        <p:nvSpPr>
          <p:cNvPr id="4" name="Footer Placeholder 3">
            <a:extLst>
              <a:ext uri="{FF2B5EF4-FFF2-40B4-BE49-F238E27FC236}">
                <a16:creationId xmlns:a16="http://schemas.microsoft.com/office/drawing/2014/main" id="{E3C064A9-BE8A-CBC4-7DA0-AF3D272F0B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7D5CE3-D708-4448-8280-99BA5021AC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667718-B4C3-4CAB-9D6E-8FF2B555D893}" type="slidenum">
              <a:rPr lang="en-US" smtClean="0"/>
              <a:t>‹#›</a:t>
            </a:fld>
            <a:endParaRPr lang="en-US"/>
          </a:p>
        </p:txBody>
      </p:sp>
    </p:spTree>
    <p:extLst>
      <p:ext uri="{BB962C8B-B14F-4D97-AF65-F5344CB8AC3E}">
        <p14:creationId xmlns:p14="http://schemas.microsoft.com/office/powerpoint/2010/main" val="2484523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0DC8C-6CEF-449E-BBD9-290E177581F3}"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C183A-4B51-47A6-936E-86EA1D429502}" type="slidenum">
              <a:rPr lang="en-US" smtClean="0"/>
              <a:t>‹#›</a:t>
            </a:fld>
            <a:endParaRPr lang="en-US"/>
          </a:p>
        </p:txBody>
      </p:sp>
    </p:spTree>
    <p:extLst>
      <p:ext uri="{BB962C8B-B14F-4D97-AF65-F5344CB8AC3E}">
        <p14:creationId xmlns:p14="http://schemas.microsoft.com/office/powerpoint/2010/main" val="37900828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FCDD-67F2-45E1-48F5-82784FC9C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A977F3-9412-8125-AE67-5D01BA936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82D11A-5288-E667-4E8E-D7F1784A763A}"/>
              </a:ext>
            </a:extLst>
          </p:cNvPr>
          <p:cNvSpPr>
            <a:spLocks noGrp="1"/>
          </p:cNvSpPr>
          <p:nvPr>
            <p:ph type="dt" sz="half" idx="10"/>
          </p:nvPr>
        </p:nvSpPr>
        <p:spPr/>
        <p:txBody>
          <a:bodyPr/>
          <a:lstStyle/>
          <a:p>
            <a:r>
              <a:rPr lang="en-US" smtClean="0"/>
              <a:t>25/06/1403</a:t>
            </a:r>
            <a:endParaRPr lang="en-US"/>
          </a:p>
        </p:txBody>
      </p:sp>
      <p:sp>
        <p:nvSpPr>
          <p:cNvPr id="5" name="Footer Placeholder 4">
            <a:extLst>
              <a:ext uri="{FF2B5EF4-FFF2-40B4-BE49-F238E27FC236}">
                <a16:creationId xmlns:a16="http://schemas.microsoft.com/office/drawing/2014/main" id="{132ECAD9-B9A3-2434-C6FE-EA8F92C03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C846C-8D93-C684-7DAB-35B5D4D8E4CF}"/>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204262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5EE5-9BE3-77AB-414F-F170DC5EA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B3041-5005-DFFC-25CE-E66B9B0B20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733C8-8DFD-3E8D-D447-68497CCF0FC0}"/>
              </a:ext>
            </a:extLst>
          </p:cNvPr>
          <p:cNvSpPr>
            <a:spLocks noGrp="1"/>
          </p:cNvSpPr>
          <p:nvPr>
            <p:ph type="dt" sz="half" idx="10"/>
          </p:nvPr>
        </p:nvSpPr>
        <p:spPr/>
        <p:txBody>
          <a:bodyPr/>
          <a:lstStyle/>
          <a:p>
            <a:r>
              <a:rPr lang="en-US" smtClean="0"/>
              <a:t>25/06/1403</a:t>
            </a:r>
            <a:endParaRPr lang="en-US"/>
          </a:p>
        </p:txBody>
      </p:sp>
      <p:sp>
        <p:nvSpPr>
          <p:cNvPr id="5" name="Footer Placeholder 4">
            <a:extLst>
              <a:ext uri="{FF2B5EF4-FFF2-40B4-BE49-F238E27FC236}">
                <a16:creationId xmlns:a16="http://schemas.microsoft.com/office/drawing/2014/main" id="{994DE095-867E-E93C-03D3-CA2D895D1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860E0-6AFD-D74E-9488-79C48B497ADA}"/>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114860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D9B62-7352-FCA2-EFBE-19CB8DABAA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F8A87-5D31-9A1A-F4CD-83995A0AE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8886E-FA57-9FE5-D847-1A2D346CCCCC}"/>
              </a:ext>
            </a:extLst>
          </p:cNvPr>
          <p:cNvSpPr>
            <a:spLocks noGrp="1"/>
          </p:cNvSpPr>
          <p:nvPr>
            <p:ph type="dt" sz="half" idx="10"/>
          </p:nvPr>
        </p:nvSpPr>
        <p:spPr/>
        <p:txBody>
          <a:bodyPr/>
          <a:lstStyle/>
          <a:p>
            <a:r>
              <a:rPr lang="en-US" smtClean="0"/>
              <a:t>25/06/1403</a:t>
            </a:r>
            <a:endParaRPr lang="en-US"/>
          </a:p>
        </p:txBody>
      </p:sp>
      <p:sp>
        <p:nvSpPr>
          <p:cNvPr id="5" name="Footer Placeholder 4">
            <a:extLst>
              <a:ext uri="{FF2B5EF4-FFF2-40B4-BE49-F238E27FC236}">
                <a16:creationId xmlns:a16="http://schemas.microsoft.com/office/drawing/2014/main" id="{71699FC7-2FA5-1CC0-6FD1-4A92EC50C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33D40-C5AB-E877-305C-424C63747D80}"/>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238479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B28B-475C-5186-FF32-EDDD3BDC9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86E3A-05C5-9DDE-1B29-8250929C2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D92B8-42FA-A725-4D4D-A2913C7D7EA4}"/>
              </a:ext>
            </a:extLst>
          </p:cNvPr>
          <p:cNvSpPr>
            <a:spLocks noGrp="1"/>
          </p:cNvSpPr>
          <p:nvPr>
            <p:ph type="dt" sz="half" idx="10"/>
          </p:nvPr>
        </p:nvSpPr>
        <p:spPr/>
        <p:txBody>
          <a:bodyPr/>
          <a:lstStyle/>
          <a:p>
            <a:r>
              <a:rPr lang="en-US" smtClean="0"/>
              <a:t>25/06/1403</a:t>
            </a:r>
            <a:endParaRPr lang="en-US"/>
          </a:p>
        </p:txBody>
      </p:sp>
      <p:sp>
        <p:nvSpPr>
          <p:cNvPr id="5" name="Footer Placeholder 4">
            <a:extLst>
              <a:ext uri="{FF2B5EF4-FFF2-40B4-BE49-F238E27FC236}">
                <a16:creationId xmlns:a16="http://schemas.microsoft.com/office/drawing/2014/main" id="{5C3A5449-F239-4177-A40C-748AB4992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0F374-9E61-399E-B950-D18626D9D31B}"/>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182916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7F1E-5A83-466E-5C78-751CA2578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66254-626A-4E21-31FF-1EC9D67B1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9CB55-AEDE-573A-71BD-4E4FD063A108}"/>
              </a:ext>
            </a:extLst>
          </p:cNvPr>
          <p:cNvSpPr>
            <a:spLocks noGrp="1"/>
          </p:cNvSpPr>
          <p:nvPr>
            <p:ph type="dt" sz="half" idx="10"/>
          </p:nvPr>
        </p:nvSpPr>
        <p:spPr/>
        <p:txBody>
          <a:bodyPr/>
          <a:lstStyle/>
          <a:p>
            <a:r>
              <a:rPr lang="en-US" smtClean="0"/>
              <a:t>25/06/1403</a:t>
            </a:r>
            <a:endParaRPr lang="en-US"/>
          </a:p>
        </p:txBody>
      </p:sp>
      <p:sp>
        <p:nvSpPr>
          <p:cNvPr id="5" name="Footer Placeholder 4">
            <a:extLst>
              <a:ext uri="{FF2B5EF4-FFF2-40B4-BE49-F238E27FC236}">
                <a16:creationId xmlns:a16="http://schemas.microsoft.com/office/drawing/2014/main" id="{C957F742-BF48-2BDD-FCEC-9C96B9AE3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BE3B3-26FE-864D-5679-D213F6591347}"/>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138029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E7EC-F224-1CAC-4B9D-821CC4000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11C2C-9179-A7DC-1DF2-76825DFF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347A-32C3-249E-315A-A651FE498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2DEBF-E102-C237-1BCD-4955C740E608}"/>
              </a:ext>
            </a:extLst>
          </p:cNvPr>
          <p:cNvSpPr>
            <a:spLocks noGrp="1"/>
          </p:cNvSpPr>
          <p:nvPr>
            <p:ph type="dt" sz="half" idx="10"/>
          </p:nvPr>
        </p:nvSpPr>
        <p:spPr/>
        <p:txBody>
          <a:bodyPr/>
          <a:lstStyle/>
          <a:p>
            <a:r>
              <a:rPr lang="en-US" smtClean="0"/>
              <a:t>25/06/1403</a:t>
            </a:r>
            <a:endParaRPr lang="en-US"/>
          </a:p>
        </p:txBody>
      </p:sp>
      <p:sp>
        <p:nvSpPr>
          <p:cNvPr id="6" name="Footer Placeholder 5">
            <a:extLst>
              <a:ext uri="{FF2B5EF4-FFF2-40B4-BE49-F238E27FC236}">
                <a16:creationId xmlns:a16="http://schemas.microsoft.com/office/drawing/2014/main" id="{CE94BCD4-2808-9463-C2F2-0658F4413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1E31-96EF-CB9D-FD20-9BA465D1D55C}"/>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22592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60EF-AFC8-516F-CCA6-B5001FEE6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B3F002-2887-33B9-DAB3-BD8097949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10F1A-C731-283F-3131-B2B759E000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30D0E-E5CC-EE54-83A2-12FC1726F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D792C-40AE-4A3A-3112-3156B6E01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6E7A0-4BD8-6262-F9AA-E97E8B322073}"/>
              </a:ext>
            </a:extLst>
          </p:cNvPr>
          <p:cNvSpPr>
            <a:spLocks noGrp="1"/>
          </p:cNvSpPr>
          <p:nvPr>
            <p:ph type="dt" sz="half" idx="10"/>
          </p:nvPr>
        </p:nvSpPr>
        <p:spPr/>
        <p:txBody>
          <a:bodyPr/>
          <a:lstStyle/>
          <a:p>
            <a:r>
              <a:rPr lang="en-US" smtClean="0"/>
              <a:t>25/06/1403</a:t>
            </a:r>
            <a:endParaRPr lang="en-US"/>
          </a:p>
        </p:txBody>
      </p:sp>
      <p:sp>
        <p:nvSpPr>
          <p:cNvPr id="8" name="Footer Placeholder 7">
            <a:extLst>
              <a:ext uri="{FF2B5EF4-FFF2-40B4-BE49-F238E27FC236}">
                <a16:creationId xmlns:a16="http://schemas.microsoft.com/office/drawing/2014/main" id="{18289DDE-D569-F52D-A9E6-D66C7B257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9E49A-8942-95BF-F1EA-865555A14199}"/>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168416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9163-3669-9A82-BF70-EBA72DDDDC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88A334-1981-79E8-567A-6550AF40D2E4}"/>
              </a:ext>
            </a:extLst>
          </p:cNvPr>
          <p:cNvSpPr>
            <a:spLocks noGrp="1"/>
          </p:cNvSpPr>
          <p:nvPr>
            <p:ph type="dt" sz="half" idx="10"/>
          </p:nvPr>
        </p:nvSpPr>
        <p:spPr/>
        <p:txBody>
          <a:bodyPr/>
          <a:lstStyle/>
          <a:p>
            <a:r>
              <a:rPr lang="en-US" smtClean="0"/>
              <a:t>25/06/1403</a:t>
            </a:r>
            <a:endParaRPr lang="en-US"/>
          </a:p>
        </p:txBody>
      </p:sp>
      <p:sp>
        <p:nvSpPr>
          <p:cNvPr id="4" name="Footer Placeholder 3">
            <a:extLst>
              <a:ext uri="{FF2B5EF4-FFF2-40B4-BE49-F238E27FC236}">
                <a16:creationId xmlns:a16="http://schemas.microsoft.com/office/drawing/2014/main" id="{ABE14D8C-3C06-7503-E5F2-7D5974154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D6217-120D-FD4B-41B5-2D6FCB8A274A}"/>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402471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8C670-800C-0BAB-19F8-647BB56E66F6}"/>
              </a:ext>
            </a:extLst>
          </p:cNvPr>
          <p:cNvSpPr>
            <a:spLocks noGrp="1"/>
          </p:cNvSpPr>
          <p:nvPr>
            <p:ph type="dt" sz="half" idx="10"/>
          </p:nvPr>
        </p:nvSpPr>
        <p:spPr/>
        <p:txBody>
          <a:bodyPr/>
          <a:lstStyle/>
          <a:p>
            <a:r>
              <a:rPr lang="en-US" smtClean="0"/>
              <a:t>25/06/1403</a:t>
            </a:r>
            <a:endParaRPr lang="en-US"/>
          </a:p>
        </p:txBody>
      </p:sp>
      <p:sp>
        <p:nvSpPr>
          <p:cNvPr id="3" name="Footer Placeholder 2">
            <a:extLst>
              <a:ext uri="{FF2B5EF4-FFF2-40B4-BE49-F238E27FC236}">
                <a16:creationId xmlns:a16="http://schemas.microsoft.com/office/drawing/2014/main" id="{6DE91955-4DE2-DD5A-0C42-B931257CE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B09FF-59C9-E6DF-3AAC-D32036B44ABC}"/>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62394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BC30-42C6-89FB-C6D2-87AF876F6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6ADEB2-F874-CB38-BB7F-F87BD82FA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397BA-3D14-40D3-86C0-1EEA9EF67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C9378-2A23-57B5-DD82-8BD8DD1F39EB}"/>
              </a:ext>
            </a:extLst>
          </p:cNvPr>
          <p:cNvSpPr>
            <a:spLocks noGrp="1"/>
          </p:cNvSpPr>
          <p:nvPr>
            <p:ph type="dt" sz="half" idx="10"/>
          </p:nvPr>
        </p:nvSpPr>
        <p:spPr/>
        <p:txBody>
          <a:bodyPr/>
          <a:lstStyle/>
          <a:p>
            <a:r>
              <a:rPr lang="en-US" smtClean="0"/>
              <a:t>25/06/1403</a:t>
            </a:r>
            <a:endParaRPr lang="en-US"/>
          </a:p>
        </p:txBody>
      </p:sp>
      <p:sp>
        <p:nvSpPr>
          <p:cNvPr id="6" name="Footer Placeholder 5">
            <a:extLst>
              <a:ext uri="{FF2B5EF4-FFF2-40B4-BE49-F238E27FC236}">
                <a16:creationId xmlns:a16="http://schemas.microsoft.com/office/drawing/2014/main" id="{3DB7F3CD-5C3A-378B-947F-D9BFB14DB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4AEB2-573F-6F17-8BF8-3E06998AA8B8}"/>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405846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126A-B046-7284-663B-68BEC8436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855D3-6546-E368-34A3-18ED37C79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70040E-1D94-E63D-4C34-470278658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084EB-F40E-D37C-B925-1E79D78C02D4}"/>
              </a:ext>
            </a:extLst>
          </p:cNvPr>
          <p:cNvSpPr>
            <a:spLocks noGrp="1"/>
          </p:cNvSpPr>
          <p:nvPr>
            <p:ph type="dt" sz="half" idx="10"/>
          </p:nvPr>
        </p:nvSpPr>
        <p:spPr/>
        <p:txBody>
          <a:bodyPr/>
          <a:lstStyle/>
          <a:p>
            <a:r>
              <a:rPr lang="en-US" smtClean="0"/>
              <a:t>25/06/1403</a:t>
            </a:r>
            <a:endParaRPr lang="en-US"/>
          </a:p>
        </p:txBody>
      </p:sp>
      <p:sp>
        <p:nvSpPr>
          <p:cNvPr id="6" name="Footer Placeholder 5">
            <a:extLst>
              <a:ext uri="{FF2B5EF4-FFF2-40B4-BE49-F238E27FC236}">
                <a16:creationId xmlns:a16="http://schemas.microsoft.com/office/drawing/2014/main" id="{158248A2-2E81-0FEB-52AB-F4EAC66BD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17F4C-A1AE-0EC1-2406-888638170EC5}"/>
              </a:ext>
            </a:extLst>
          </p:cNvPr>
          <p:cNvSpPr>
            <a:spLocks noGrp="1"/>
          </p:cNvSpPr>
          <p:nvPr>
            <p:ph type="sldNum" sz="quarter" idx="12"/>
          </p:nvPr>
        </p:nvSpPr>
        <p:spPr/>
        <p:txBody>
          <a:bodyPr/>
          <a:lstStyle/>
          <a:p>
            <a:fld id="{FF0ABA9C-C2E1-436F-97DA-4B1E75585684}" type="slidenum">
              <a:rPr lang="en-US" smtClean="0"/>
              <a:t>‹#›</a:t>
            </a:fld>
            <a:endParaRPr lang="en-US"/>
          </a:p>
        </p:txBody>
      </p:sp>
    </p:spTree>
    <p:extLst>
      <p:ext uri="{BB962C8B-B14F-4D97-AF65-F5344CB8AC3E}">
        <p14:creationId xmlns:p14="http://schemas.microsoft.com/office/powerpoint/2010/main" val="43398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85FED-7583-FC04-767C-69FF59BDB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0584B1-EB79-FEEC-03AA-16EF0AC08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CBF6-F1DA-7E90-EC0A-D57123F6E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25/06/1403</a:t>
            </a:r>
            <a:endParaRPr lang="en-US"/>
          </a:p>
        </p:txBody>
      </p:sp>
      <p:sp>
        <p:nvSpPr>
          <p:cNvPr id="5" name="Footer Placeholder 4">
            <a:extLst>
              <a:ext uri="{FF2B5EF4-FFF2-40B4-BE49-F238E27FC236}">
                <a16:creationId xmlns:a16="http://schemas.microsoft.com/office/drawing/2014/main" id="{8E4B95D9-8353-2179-B061-32560D959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E68BC-FE83-7307-E114-F1559AFC8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ABA9C-C2E1-436F-97DA-4B1E75585684}" type="slidenum">
              <a:rPr lang="en-US" smtClean="0"/>
              <a:t>‹#›</a:t>
            </a:fld>
            <a:endParaRPr lang="en-US"/>
          </a:p>
        </p:txBody>
      </p:sp>
    </p:spTree>
    <p:extLst>
      <p:ext uri="{BB962C8B-B14F-4D97-AF65-F5344CB8AC3E}">
        <p14:creationId xmlns:p14="http://schemas.microsoft.com/office/powerpoint/2010/main" val="314764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3FC2FE-16A5-212D-E562-12DCFE6D7E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347" y="1381610"/>
            <a:ext cx="3901306" cy="4094781"/>
          </a:xfrm>
          <a:prstGeom prst="rect">
            <a:avLst/>
          </a:prstGeom>
        </p:spPr>
      </p:pic>
    </p:spTree>
    <p:extLst>
      <p:ext uri="{BB962C8B-B14F-4D97-AF65-F5344CB8AC3E}">
        <p14:creationId xmlns:p14="http://schemas.microsoft.com/office/powerpoint/2010/main" val="1661681146"/>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3" y="171450"/>
            <a:ext cx="4386262" cy="861774"/>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Research </a:t>
            </a:r>
            <a:r>
              <a:rPr lang="en-US" sz="3200" dirty="0" smtClean="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2" name="TextBox 1"/>
          <p:cNvSpPr txBox="1"/>
          <p:nvPr/>
        </p:nvSpPr>
        <p:spPr>
          <a:xfrm>
            <a:off x="542925" y="1033224"/>
            <a:ext cx="11258550" cy="5262979"/>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Instrumental Case Study</a:t>
            </a:r>
            <a:r>
              <a:rPr lang="en-US" sz="28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Is </a:t>
            </a:r>
            <a:r>
              <a:rPr lang="en-US" sz="2800" dirty="0">
                <a:latin typeface="Times New Roman" panose="02020603050405020304" pitchFamily="18" charset="0"/>
                <a:cs typeface="Times New Roman" panose="02020603050405020304" pitchFamily="18" charset="0"/>
              </a:rPr>
              <a:t>a qualitative research method used to gain a deeper understanding of a particular </a:t>
            </a:r>
            <a:r>
              <a:rPr lang="en-US" sz="2800" dirty="0" smtClean="0">
                <a:latin typeface="Times New Roman" panose="02020603050405020304" pitchFamily="18" charset="0"/>
                <a:cs typeface="Times New Roman" panose="02020603050405020304" pitchFamily="18" charset="0"/>
              </a:rPr>
              <a:t>issue through </a:t>
            </a:r>
            <a:r>
              <a:rPr lang="en-US" sz="2800" dirty="0">
                <a:latin typeface="Times New Roman" panose="02020603050405020304" pitchFamily="18" charset="0"/>
                <a:cs typeface="Times New Roman" panose="02020603050405020304" pitchFamily="18" charset="0"/>
              </a:rPr>
              <a:t>investigating a specific </a:t>
            </a:r>
            <a:r>
              <a:rPr lang="en-US" sz="2800" dirty="0" smtClean="0">
                <a:latin typeface="Times New Roman" panose="02020603050405020304" pitchFamily="18" charset="0"/>
                <a:cs typeface="Times New Roman" panose="02020603050405020304" pitchFamily="18" charset="0"/>
              </a:rPr>
              <a:t>case.</a:t>
            </a:r>
          </a:p>
          <a:p>
            <a:pPr marL="457200" indent="-457200" algn="just">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key </a:t>
            </a:r>
            <a:r>
              <a:rPr lang="en-US" sz="2800" dirty="0" smtClean="0">
                <a:latin typeface="Times New Roman" panose="02020603050405020304" pitchFamily="18" charset="0"/>
                <a:cs typeface="Times New Roman" panose="02020603050405020304" pitchFamily="18" charset="0"/>
              </a:rPr>
              <a:t>benefit case </a:t>
            </a:r>
            <a:r>
              <a:rPr lang="en-US" sz="2800" dirty="0">
                <a:latin typeface="Times New Roman" panose="02020603050405020304" pitchFamily="18" charset="0"/>
                <a:cs typeface="Times New Roman" panose="02020603050405020304" pitchFamily="18" charset="0"/>
              </a:rPr>
              <a:t>study is that the researcher examines a case not just for its own sake, but to gain insights that can be </a:t>
            </a:r>
            <a:r>
              <a:rPr lang="en-US" sz="2800" dirty="0" smtClean="0">
                <a:latin typeface="Times New Roman" panose="02020603050405020304" pitchFamily="18" charset="0"/>
                <a:cs typeface="Times New Roman" panose="02020603050405020304" pitchFamily="18" charset="0"/>
              </a:rPr>
              <a:t>applied </a:t>
            </a:r>
            <a:r>
              <a:rPr lang="en-US" sz="2800" dirty="0">
                <a:latin typeface="Times New Roman" panose="02020603050405020304" pitchFamily="18" charset="0"/>
                <a:cs typeface="Times New Roman" panose="02020603050405020304" pitchFamily="18" charset="0"/>
              </a:rPr>
              <a:t>to other cases. </a:t>
            </a:r>
            <a:endParaRPr lang="en-US"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provides the opportunity to deeply examine the development and comparison of Agile and </a:t>
            </a:r>
            <a:r>
              <a:rPr lang="en-US" sz="2800" dirty="0" smtClean="0">
                <a:latin typeface="Times New Roman" panose="02020603050405020304" pitchFamily="18" charset="0"/>
                <a:cs typeface="Times New Roman" panose="02020603050405020304" pitchFamily="18" charset="0"/>
              </a:rPr>
              <a:t>Waterfall.</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4" name="Pentagon 3"/>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Heptagon 5"/>
          <p:cNvSpPr/>
          <p:nvPr/>
        </p:nvSpPr>
        <p:spPr>
          <a:xfrm>
            <a:off x="0" y="5985402"/>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8</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73323"/>
      </p:ext>
    </p:extLst>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75" y="976968"/>
            <a:ext cx="8343900" cy="523220"/>
          </a:xfrm>
          <a:prstGeom prst="rect">
            <a:avLst/>
          </a:prstGeom>
          <a:noFill/>
          <a:ln>
            <a:solidFill>
              <a:schemeClr val="tx1"/>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Process of conducting the research </a:t>
            </a:r>
            <a:r>
              <a:rPr lang="en-US" sz="2800" dirty="0" smtClean="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403071211"/>
              </p:ext>
            </p:extLst>
          </p:nvPr>
        </p:nvGraphicFramePr>
        <p:xfrm>
          <a:off x="1857375" y="2300288"/>
          <a:ext cx="8469313" cy="3649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own Arrow 8"/>
          <p:cNvSpPr/>
          <p:nvPr/>
        </p:nvSpPr>
        <p:spPr>
          <a:xfrm>
            <a:off x="5822156" y="1544349"/>
            <a:ext cx="414337" cy="771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8" name="Heptagon 7"/>
          <p:cNvSpPr/>
          <p:nvPr/>
        </p:nvSpPr>
        <p:spPr>
          <a:xfrm>
            <a:off x="0" y="5936328"/>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9</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16773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97019" y="365573"/>
            <a:ext cx="3457575" cy="861774"/>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Research </a:t>
            </a:r>
            <a:r>
              <a:rPr lang="en-US" sz="3200" dirty="0" smtClean="0">
                <a:latin typeface="Times New Roman" panose="02020603050405020304" pitchFamily="18" charset="0"/>
                <a:cs typeface="Times New Roman" panose="02020603050405020304" pitchFamily="18" charset="0"/>
              </a:rPr>
              <a:t>material</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7" name="Heptagon 6"/>
          <p:cNvSpPr/>
          <p:nvPr/>
        </p:nvSpPr>
        <p:spPr>
          <a:xfrm rot="3115951">
            <a:off x="2020497" y="3015375"/>
            <a:ext cx="1071562" cy="1014413"/>
          </a:xfrm>
          <a:prstGeom prst="heptagon">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AI</a:t>
            </a:r>
            <a:endParaRPr lang="en-US" dirty="0">
              <a:latin typeface="Times New Roman" panose="02020603050405020304" pitchFamily="18" charset="0"/>
              <a:cs typeface="Times New Roman" panose="02020603050405020304" pitchFamily="18" charset="0"/>
            </a:endParaRPr>
          </a:p>
        </p:txBody>
      </p:sp>
      <p:sp>
        <p:nvSpPr>
          <p:cNvPr id="8" name="Heptagon 7"/>
          <p:cNvSpPr/>
          <p:nvPr/>
        </p:nvSpPr>
        <p:spPr>
          <a:xfrm rot="16707122">
            <a:off x="9792711" y="1084486"/>
            <a:ext cx="1071562" cy="1014413"/>
          </a:xfrm>
          <a:prstGeom prst="heptagon">
            <a:avLst/>
          </a:prstGeom>
          <a:blipFill dpi="0" rotWithShape="1">
            <a:blip r:embed="rId3" cstate="hq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Spring boot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9" name="Heptagon 8"/>
          <p:cNvSpPr/>
          <p:nvPr/>
        </p:nvSpPr>
        <p:spPr>
          <a:xfrm rot="5400000">
            <a:off x="1345315" y="963893"/>
            <a:ext cx="1071562" cy="1014413"/>
          </a:xfrm>
          <a:prstGeom prst="heptagon">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YouTube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 name="Heptagon 9"/>
          <p:cNvSpPr/>
          <p:nvPr/>
        </p:nvSpPr>
        <p:spPr>
          <a:xfrm rot="21263713">
            <a:off x="5839718" y="5064686"/>
            <a:ext cx="1228468" cy="1139108"/>
          </a:xfrm>
          <a:prstGeom prst="heptagon">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anose="02020603050405020304" pitchFamily="18" charset="0"/>
                <a:cs typeface="Times New Roman" panose="02020603050405020304" pitchFamily="18" charset="0"/>
              </a:rPr>
              <a:t>Waterfal</a:t>
            </a:r>
            <a:r>
              <a:rPr lang="en-US" dirty="0" smtClean="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sp>
        <p:nvSpPr>
          <p:cNvPr id="11" name="Heptagon 10"/>
          <p:cNvSpPr/>
          <p:nvPr/>
        </p:nvSpPr>
        <p:spPr>
          <a:xfrm rot="1459794">
            <a:off x="3271146" y="4832072"/>
            <a:ext cx="1255710" cy="1146802"/>
          </a:xfrm>
          <a:prstGeom prst="heptagon">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anose="02020603050405020304" pitchFamily="18" charset="0"/>
                <a:cs typeface="Times New Roman" panose="02020603050405020304" pitchFamily="18" charset="0"/>
              </a:rPr>
              <a:t>Agile</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2" name="Heptagon 11"/>
          <p:cNvSpPr/>
          <p:nvPr/>
        </p:nvSpPr>
        <p:spPr>
          <a:xfrm rot="571632">
            <a:off x="1599542" y="1989429"/>
            <a:ext cx="1071562" cy="1014413"/>
          </a:xfrm>
          <a:prstGeom prst="heptagon">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VSCode</a:t>
            </a:r>
            <a:endParaRPr lang="en-US" dirty="0">
              <a:latin typeface="Times New Roman" panose="02020603050405020304" pitchFamily="18" charset="0"/>
              <a:cs typeface="Times New Roman" panose="02020603050405020304" pitchFamily="18" charset="0"/>
            </a:endParaRPr>
          </a:p>
        </p:txBody>
      </p:sp>
      <p:sp>
        <p:nvSpPr>
          <p:cNvPr id="13" name="Heptagon 12"/>
          <p:cNvSpPr/>
          <p:nvPr/>
        </p:nvSpPr>
        <p:spPr>
          <a:xfrm rot="20158796">
            <a:off x="7209717" y="4796817"/>
            <a:ext cx="1071562" cy="101441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AMS</a:t>
            </a:r>
            <a:endParaRPr lang="en-US" dirty="0">
              <a:latin typeface="Times New Roman" panose="02020603050405020304" pitchFamily="18" charset="0"/>
              <a:cs typeface="Times New Roman" panose="02020603050405020304" pitchFamily="18" charset="0"/>
            </a:endParaRPr>
          </a:p>
        </p:txBody>
      </p:sp>
      <p:sp>
        <p:nvSpPr>
          <p:cNvPr id="14" name="Heptagon 13"/>
          <p:cNvSpPr/>
          <p:nvPr/>
        </p:nvSpPr>
        <p:spPr>
          <a:xfrm rot="20976163">
            <a:off x="2424518" y="4111361"/>
            <a:ext cx="1134291" cy="1014413"/>
          </a:xfrm>
          <a:prstGeom prst="heptagon">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GoogleScholarr</a:t>
            </a:r>
            <a:endParaRPr lang="en-US" dirty="0">
              <a:latin typeface="Times New Roman" panose="02020603050405020304" pitchFamily="18" charset="0"/>
              <a:cs typeface="Times New Roman" panose="02020603050405020304" pitchFamily="18" charset="0"/>
            </a:endParaRPr>
          </a:p>
        </p:txBody>
      </p:sp>
      <p:sp>
        <p:nvSpPr>
          <p:cNvPr id="15" name="Heptagon 14"/>
          <p:cNvSpPr/>
          <p:nvPr/>
        </p:nvSpPr>
        <p:spPr>
          <a:xfrm>
            <a:off x="4650178" y="5036833"/>
            <a:ext cx="1071562" cy="1014413"/>
          </a:xfrm>
          <a:prstGeom prst="heptagon">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Research gate</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16" name="Heptagon 15"/>
          <p:cNvSpPr/>
          <p:nvPr/>
        </p:nvSpPr>
        <p:spPr>
          <a:xfrm rot="19031737">
            <a:off x="8228119" y="4024809"/>
            <a:ext cx="1071562" cy="1014413"/>
          </a:xfrm>
          <a:prstGeom prst="heptagon">
            <a:avLst/>
          </a:prstGeom>
          <a:blipFill dpi="0" rotWithShape="1">
            <a:blip r:embed="rId1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Trello</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18" name="Heptagon 17"/>
          <p:cNvSpPr/>
          <p:nvPr/>
        </p:nvSpPr>
        <p:spPr>
          <a:xfrm rot="18375189">
            <a:off x="8844009" y="3040548"/>
            <a:ext cx="1071562" cy="1014413"/>
          </a:xfrm>
          <a:prstGeom prst="heptagon">
            <a:avLst/>
          </a:prstGeom>
          <a:blipFill dpi="0" rotWithShape="1">
            <a:blip r:embed="rId11">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My </a:t>
            </a:r>
            <a:r>
              <a:rPr lang="en-US" dirty="0" err="1" smtClean="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19" name="Heptagon 18"/>
          <p:cNvSpPr/>
          <p:nvPr/>
        </p:nvSpPr>
        <p:spPr>
          <a:xfrm rot="18458404">
            <a:off x="9342900" y="2035821"/>
            <a:ext cx="1071562" cy="1014413"/>
          </a:xfrm>
          <a:prstGeom prst="heptagon">
            <a:avLst/>
          </a:prstGeom>
          <a:blipFill dpi="0" rotWithShape="1">
            <a:blip r:embed="rId1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Java</a:t>
            </a:r>
            <a:endParaRPr lang="en-US" dirty="0">
              <a:latin typeface="Times New Roman" panose="02020603050405020304" pitchFamily="18" charset="0"/>
              <a:cs typeface="Times New Roman" panose="02020603050405020304" pitchFamily="18" charset="0"/>
            </a:endParaRPr>
          </a:p>
        </p:txBody>
      </p:sp>
      <p:sp>
        <p:nvSpPr>
          <p:cNvPr id="17" name="Pentagon 16"/>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 name="Heptagon 19"/>
          <p:cNvSpPr/>
          <p:nvPr/>
        </p:nvSpPr>
        <p:spPr>
          <a:xfrm>
            <a:off x="0" y="5985401"/>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10</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6" name="Straight Arrow Connector 5"/>
          <p:cNvCxnSpPr>
            <a:stCxn id="5" idx="2"/>
            <a:endCxn id="9" idx="6"/>
          </p:cNvCxnSpPr>
          <p:nvPr/>
        </p:nvCxnSpPr>
        <p:spPr>
          <a:xfrm flipH="1">
            <a:off x="2388303" y="1227347"/>
            <a:ext cx="3337504" cy="24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12" idx="0"/>
          </p:cNvCxnSpPr>
          <p:nvPr/>
        </p:nvCxnSpPr>
        <p:spPr>
          <a:xfrm flipH="1">
            <a:off x="2609756" y="1227347"/>
            <a:ext cx="3116051" cy="103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7" idx="6"/>
          </p:cNvCxnSpPr>
          <p:nvPr/>
        </p:nvCxnSpPr>
        <p:spPr>
          <a:xfrm flipH="1">
            <a:off x="2955594" y="1227347"/>
            <a:ext cx="2770213" cy="198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11" idx="6"/>
          </p:cNvCxnSpPr>
          <p:nvPr/>
        </p:nvCxnSpPr>
        <p:spPr>
          <a:xfrm flipH="1">
            <a:off x="4135236" y="1227347"/>
            <a:ext cx="1590571" cy="3655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10" idx="6"/>
          </p:cNvCxnSpPr>
          <p:nvPr/>
        </p:nvCxnSpPr>
        <p:spPr>
          <a:xfrm>
            <a:off x="5725807" y="1227347"/>
            <a:ext cx="672519" cy="384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15" idx="6"/>
          </p:cNvCxnSpPr>
          <p:nvPr/>
        </p:nvCxnSpPr>
        <p:spPr>
          <a:xfrm flipH="1">
            <a:off x="5185959" y="1227347"/>
            <a:ext cx="539848" cy="380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2"/>
            <a:endCxn id="13" idx="6"/>
          </p:cNvCxnSpPr>
          <p:nvPr/>
        </p:nvCxnSpPr>
        <p:spPr>
          <a:xfrm>
            <a:off x="5725807" y="1227347"/>
            <a:ext cx="1813229" cy="36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2"/>
            <a:endCxn id="8" idx="6"/>
          </p:cNvCxnSpPr>
          <p:nvPr/>
        </p:nvCxnSpPr>
        <p:spPr>
          <a:xfrm>
            <a:off x="5725807" y="1227347"/>
            <a:ext cx="4100987" cy="28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19" idx="6"/>
          </p:cNvCxnSpPr>
          <p:nvPr/>
        </p:nvCxnSpPr>
        <p:spPr>
          <a:xfrm>
            <a:off x="5725807" y="1227347"/>
            <a:ext cx="3751236" cy="100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 idx="2"/>
            <a:endCxn id="18" idx="6"/>
          </p:cNvCxnSpPr>
          <p:nvPr/>
        </p:nvCxnSpPr>
        <p:spPr>
          <a:xfrm>
            <a:off x="5725807" y="1227347"/>
            <a:ext cx="3244966" cy="202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 idx="2"/>
            <a:endCxn id="16" idx="6"/>
          </p:cNvCxnSpPr>
          <p:nvPr/>
        </p:nvCxnSpPr>
        <p:spPr>
          <a:xfrm>
            <a:off x="5725807" y="1227347"/>
            <a:ext cx="2693447" cy="293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 idx="2"/>
            <a:endCxn id="14" idx="0"/>
          </p:cNvCxnSpPr>
          <p:nvPr/>
        </p:nvCxnSpPr>
        <p:spPr>
          <a:xfrm flipH="1">
            <a:off x="3383734" y="1227347"/>
            <a:ext cx="2342073" cy="30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059643"/>
      </p:ext>
    </p:extLst>
  </p:cSld>
  <p:clrMapOvr>
    <a:masterClrMapping/>
  </p:clrMapOvr>
  <mc:AlternateContent xmlns:mc="http://schemas.openxmlformats.org/markup-compatibility/2006" xmlns:p14="http://schemas.microsoft.com/office/powerpoint/2010/main">
    <mc:Choice Requires="p14">
      <p:transition spd="slow" p14:dur="4000">
        <p:wipe/>
      </p:transition>
    </mc:Choice>
    <mc:Fallback xmlns="">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71463"/>
            <a:ext cx="2728912"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Result</a:t>
            </a:r>
            <a:endParaRPr lang="en-US" sz="3200" dirty="0">
              <a:latin typeface="Times New Roman" panose="02020603050405020304" pitchFamily="18" charset="0"/>
              <a:cs typeface="Times New Roman" panose="02020603050405020304" pitchFamily="18" charset="0"/>
            </a:endParaRPr>
          </a:p>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90912577"/>
              </p:ext>
            </p:extLst>
          </p:nvPr>
        </p:nvGraphicFramePr>
        <p:xfrm>
          <a:off x="1243013" y="1245275"/>
          <a:ext cx="7929561" cy="4612600"/>
        </p:xfrm>
        <a:graphic>
          <a:graphicData uri="http://schemas.openxmlformats.org/drawingml/2006/table">
            <a:tbl>
              <a:tblPr firstRow="1" firstCol="1" bandRow="1">
                <a:tableStyleId>{5C22544A-7EE6-4342-B048-85BDC9FD1C3A}</a:tableStyleId>
              </a:tblPr>
              <a:tblGrid>
                <a:gridCol w="2642629">
                  <a:extLst>
                    <a:ext uri="{9D8B030D-6E8A-4147-A177-3AD203B41FA5}">
                      <a16:colId xmlns:a16="http://schemas.microsoft.com/office/drawing/2014/main" val="4079511984"/>
                    </a:ext>
                  </a:extLst>
                </a:gridCol>
                <a:gridCol w="2643466">
                  <a:extLst>
                    <a:ext uri="{9D8B030D-6E8A-4147-A177-3AD203B41FA5}">
                      <a16:colId xmlns:a16="http://schemas.microsoft.com/office/drawing/2014/main" val="4025095623"/>
                    </a:ext>
                  </a:extLst>
                </a:gridCol>
                <a:gridCol w="2643466">
                  <a:extLst>
                    <a:ext uri="{9D8B030D-6E8A-4147-A177-3AD203B41FA5}">
                      <a16:colId xmlns:a16="http://schemas.microsoft.com/office/drawing/2014/main" val="2735302846"/>
                    </a:ext>
                  </a:extLst>
                </a:gridCol>
              </a:tblGrid>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Metric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Agile(kanban)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Waterfall(gant chart)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9705074"/>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Total tasks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235913"/>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Total task completed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7821850"/>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Total task planed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19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984784"/>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Task completion rate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83.3%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779830"/>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Average time per task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5 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2.7 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5739452"/>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Total risk identified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1865690"/>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Total risk mitigate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6175220"/>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High impact risks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7700147"/>
                  </a:ext>
                </a:extLst>
              </a:tr>
              <a:tr h="461260">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Risk frequency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3676207"/>
                  </a:ext>
                </a:extLst>
              </a:tr>
            </a:tbl>
          </a:graphicData>
        </a:graphic>
      </p:graphicFrame>
      <p:sp>
        <p:nvSpPr>
          <p:cNvPr id="4" name="Pentagon 3"/>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Heptagon 5"/>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11</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5262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00013"/>
            <a:ext cx="2128838"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Discussion</a:t>
            </a:r>
            <a:endParaRPr lang="en-US" dirty="0">
              <a:latin typeface="Times New Roman" panose="02020603050405020304" pitchFamily="18" charset="0"/>
              <a:cs typeface="Times New Roman" panose="02020603050405020304" pitchFamily="18" charset="0"/>
            </a:endParaRPr>
          </a:p>
          <a:p>
            <a:pPr algn="ctr"/>
            <a:endParaRPr lang="en-US" dirty="0"/>
          </a:p>
        </p:txBody>
      </p:sp>
      <p:sp>
        <p:nvSpPr>
          <p:cNvPr id="6" name="Pentagon 5"/>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51164" y="961787"/>
            <a:ext cx="11028218" cy="3108543"/>
          </a:xfrm>
          <a:prstGeom prst="rect">
            <a:avLst/>
          </a:prstGeom>
          <a:noFill/>
        </p:spPr>
        <p:txBody>
          <a:bodyPr wrap="square" rtlCol="0">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Development process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Agile completed 15 out of 18 </a:t>
            </a:r>
            <a:r>
              <a:rPr lang="en-US" sz="2800" dirty="0" smtClean="0">
                <a:latin typeface="Times New Roman" panose="02020603050405020304" pitchFamily="18" charset="0"/>
                <a:cs typeface="Times New Roman" panose="02020603050405020304" pitchFamily="18" charset="0"/>
              </a:rPr>
              <a:t>and Waterfall 29 </a:t>
            </a:r>
            <a:r>
              <a:rPr lang="en-US" sz="2800" dirty="0">
                <a:latin typeface="Times New Roman" panose="02020603050405020304" pitchFamily="18" charset="0"/>
                <a:cs typeface="Times New Roman" panose="02020603050405020304" pitchFamily="18" charset="0"/>
              </a:rPr>
              <a:t>out of 33 </a:t>
            </a:r>
            <a:r>
              <a:rPr lang="en-US" sz="2800" dirty="0" smtClean="0">
                <a:latin typeface="Times New Roman" panose="02020603050405020304" pitchFamily="18" charset="0"/>
                <a:cs typeface="Times New Roman" panose="02020603050405020304" pitchFamily="18" charset="0"/>
              </a:rPr>
              <a:t>tasks.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task completion rate of  Waterfall 87</a:t>
            </a:r>
            <a:r>
              <a:rPr lang="en-US" sz="2800" dirty="0">
                <a:latin typeface="Times New Roman" panose="02020603050405020304" pitchFamily="18" charset="0"/>
                <a:cs typeface="Times New Roman" panose="02020603050405020304" pitchFamily="18" charset="0"/>
              </a:rPr>
              <a:t>% vs. Agile’s 83.3</a:t>
            </a:r>
            <a:r>
              <a:rPr lang="en-US" sz="2800" dirty="0" smtClean="0">
                <a:latin typeface="Times New Roman" panose="02020603050405020304" pitchFamily="18" charset="0"/>
                <a:cs typeface="Times New Roman" panose="02020603050405020304" pitchFamily="18" charset="0"/>
              </a:rPr>
              <a:t>%. </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Agile </a:t>
            </a:r>
            <a:r>
              <a:rPr lang="en-US" sz="2800" dirty="0">
                <a:latin typeface="Times New Roman" panose="02020603050405020304" pitchFamily="18" charset="0"/>
                <a:cs typeface="Times New Roman" panose="02020603050405020304" pitchFamily="18" charset="0"/>
              </a:rPr>
              <a:t>proved to be more efficient in responding to stakeholder </a:t>
            </a:r>
            <a:r>
              <a:rPr lang="en-US" sz="2800" dirty="0" smtClean="0">
                <a:latin typeface="Times New Roman" panose="02020603050405020304" pitchFamily="18" charset="0"/>
                <a:cs typeface="Times New Roman" panose="02020603050405020304" pitchFamily="18" charset="0"/>
              </a:rPr>
              <a:t>feedback.</a:t>
            </a:r>
          </a:p>
          <a:p>
            <a:endParaRPr lang="en-US" sz="2800" dirty="0" smtClean="0">
              <a:latin typeface="Times New Roman" panose="02020603050405020304" pitchFamily="18" charset="0"/>
              <a:cs typeface="Times New Roman" panose="02020603050405020304" pitchFamily="18" charset="0"/>
            </a:endParaRPr>
          </a:p>
        </p:txBody>
      </p:sp>
      <p:sp>
        <p:nvSpPr>
          <p:cNvPr id="10" name="Heptagon 9"/>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13</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0667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00013"/>
            <a:ext cx="2128838"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Discussion:</a:t>
            </a:r>
            <a:endParaRPr lang="en-US" dirty="0">
              <a:latin typeface="Times New Roman" panose="02020603050405020304" pitchFamily="18" charset="0"/>
              <a:cs typeface="Times New Roman" panose="02020603050405020304" pitchFamily="18" charset="0"/>
            </a:endParaRPr>
          </a:p>
          <a:p>
            <a:pPr algn="ctr"/>
            <a:endParaRPr lang="en-US" dirty="0"/>
          </a:p>
        </p:txBody>
      </p:sp>
      <p:sp>
        <p:nvSpPr>
          <p:cNvPr id="8" name="TextBox 7"/>
          <p:cNvSpPr txBox="1"/>
          <p:nvPr/>
        </p:nvSpPr>
        <p:spPr>
          <a:xfrm>
            <a:off x="685800" y="1200150"/>
            <a:ext cx="9672638" cy="2954655"/>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Risk Management:</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Agile encountered 6 risks and mitigated 4 of them.</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Waterfall encountered 5 risks and mitigated 4 of them.</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Agile showed more active in mitigating risks than waterfall</a:t>
            </a:r>
          </a:p>
          <a:p>
            <a:endParaRPr lang="en-US" dirty="0"/>
          </a:p>
        </p:txBody>
      </p:sp>
      <p:sp>
        <p:nvSpPr>
          <p:cNvPr id="9" name="Heptagon 8"/>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14</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 name="Pentagon 9"/>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31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5738" y="171451"/>
            <a:ext cx="2300287"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3" name="Pentagon 2"/>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Heptagon 3"/>
          <p:cNvSpPr/>
          <p:nvPr/>
        </p:nvSpPr>
        <p:spPr>
          <a:xfrm>
            <a:off x="0" y="5985402"/>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15</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3455" y="1033225"/>
            <a:ext cx="11166763" cy="3108543"/>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waterfall is better than agile in the development process.</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Agile mitigates more risks than waterfall.</a:t>
            </a:r>
          </a:p>
          <a:p>
            <a:pPr marL="457200" indent="-4572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 this project agile worked better because new requirements arose in the middle of the project.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588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300" y="52626"/>
            <a:ext cx="2571750"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2" name="TextBox 1"/>
          <p:cNvSpPr txBox="1"/>
          <p:nvPr/>
        </p:nvSpPr>
        <p:spPr>
          <a:xfrm>
            <a:off x="593124" y="914400"/>
            <a:ext cx="11368217"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Andrei, B. A., </a:t>
            </a:r>
            <a:r>
              <a:rPr lang="en-US" dirty="0" err="1">
                <a:latin typeface="Times New Roman" panose="02020603050405020304" pitchFamily="18" charset="0"/>
                <a:cs typeface="Times New Roman" panose="02020603050405020304" pitchFamily="18" charset="0"/>
              </a:rPr>
              <a:t>Casu</a:t>
            </a:r>
            <a:r>
              <a:rPr lang="en-US" dirty="0">
                <a:latin typeface="Times New Roman" panose="02020603050405020304" pitchFamily="18" charset="0"/>
                <a:cs typeface="Times New Roman" panose="02020603050405020304" pitchFamily="18" charset="0"/>
              </a:rPr>
              <a:t>-Pop, A. C., </a:t>
            </a:r>
            <a:r>
              <a:rPr lang="en-US" dirty="0" err="1">
                <a:latin typeface="Times New Roman" panose="02020603050405020304" pitchFamily="18" charset="0"/>
                <a:cs typeface="Times New Roman" panose="02020603050405020304" pitchFamily="18" charset="0"/>
              </a:rPr>
              <a:t>Gheorphe</a:t>
            </a:r>
            <a:r>
              <a:rPr lang="en-US" dirty="0">
                <a:latin typeface="Times New Roman" panose="02020603050405020304" pitchFamily="18" charset="0"/>
                <a:cs typeface="Times New Roman" panose="02020603050405020304" pitchFamily="18" charset="0"/>
              </a:rPr>
              <a:t>, S. C., &amp; </a:t>
            </a:r>
            <a:r>
              <a:rPr lang="en-US" dirty="0" err="1">
                <a:latin typeface="Times New Roman" panose="02020603050405020304" pitchFamily="18" charset="0"/>
                <a:cs typeface="Times New Roman" panose="02020603050405020304" pitchFamily="18" charset="0"/>
              </a:rPr>
              <a:t>Boiangiu</a:t>
            </a:r>
            <a:r>
              <a:rPr lang="en-US" dirty="0">
                <a:latin typeface="Times New Roman" panose="02020603050405020304" pitchFamily="18" charset="0"/>
                <a:cs typeface="Times New Roman" panose="02020603050405020304" pitchFamily="18" charset="0"/>
              </a:rPr>
              <a:t>, C. A. (2019). A study on using waterfall and agile methods in software project management. Journal of Information Systems &amp; Operations Management, 125-135, 11.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Awad</a:t>
            </a:r>
            <a:r>
              <a:rPr lang="en-US" dirty="0">
                <a:latin typeface="Times New Roman" panose="02020603050405020304" pitchFamily="18" charset="0"/>
                <a:cs typeface="Times New Roman" panose="02020603050405020304" pitchFamily="18" charset="0"/>
              </a:rPr>
              <a:t>, M. (2005). A comparison between Agile and traditional software development. The University of Western Australia, 84.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Beck, K., </a:t>
            </a:r>
            <a:r>
              <a:rPr lang="en-US" dirty="0" err="1">
                <a:latin typeface="Times New Roman" panose="02020603050405020304" pitchFamily="18" charset="0"/>
                <a:cs typeface="Times New Roman" panose="02020603050405020304" pitchFamily="18" charset="0"/>
              </a:rPr>
              <a:t>Beedle</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VanBennekum</a:t>
            </a:r>
            <a:r>
              <a:rPr lang="en-US" dirty="0">
                <a:latin typeface="Times New Roman" panose="02020603050405020304" pitchFamily="18" charset="0"/>
                <a:cs typeface="Times New Roman" panose="02020603050405020304" pitchFamily="18" charset="0"/>
              </a:rPr>
              <a:t>, A., Cockburn, A., Cunningham, W., Fowler, M., &amp; Jeffries, R. (2001). agilemanafasto.com. Retrieved from http:/manafasto.com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Begel</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Nagappan</a:t>
            </a:r>
            <a:r>
              <a:rPr lang="en-US" dirty="0">
                <a:latin typeface="Times New Roman" panose="02020603050405020304" pitchFamily="18" charset="0"/>
                <a:cs typeface="Times New Roman" panose="02020603050405020304" pitchFamily="18" charset="0"/>
              </a:rPr>
              <a:t>, N. (2007). Usage and Perceptions of Agile Software Development in an Industrial Context. First International symposium on empirical software, 6.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Boehm, B., &amp; Turner, R. (2023). Using risk to balance Agile and plan-driven methods. Computer, 36(6), 57-66, 11.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Broy</a:t>
            </a:r>
            <a:r>
              <a:rPr lang="en-US" dirty="0">
                <a:latin typeface="Times New Roman" panose="02020603050405020304" pitchFamily="18" charset="0"/>
                <a:cs typeface="Times New Roman" panose="02020603050405020304" pitchFamily="18" charset="0"/>
              </a:rPr>
              <a:t>, M. (2006). Challenges in automotive software engineering. Proceedings of the 28th International Conference on Software Engineering, 10.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casteren</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Wilfer</a:t>
            </a:r>
            <a:r>
              <a:rPr lang="en-US" dirty="0">
                <a:latin typeface="Times New Roman" panose="02020603050405020304" pitchFamily="18" charset="0"/>
                <a:cs typeface="Times New Roman" panose="02020603050405020304" pitchFamily="18" charset="0"/>
              </a:rPr>
              <a:t> van. (2017). The Waterfall Model and Agile Methodologies: A comparison by project characteristics. Open university Nederland, 7.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Cockburn, A. (2004). Crystal Clear: A Human-Powered Methodology for Small Teams.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Conboy</a:t>
            </a:r>
            <a:r>
              <a:rPr lang="en-US" dirty="0">
                <a:latin typeface="Times New Roman" panose="02020603050405020304" pitchFamily="18" charset="0"/>
                <a:cs typeface="Times New Roman" panose="02020603050405020304" pitchFamily="18" charset="0"/>
              </a:rPr>
              <a:t>, K. (2009). Agility from first principles: Reconstructing the concept of agility in information systems development. Information Systems Research, 20(3), 329-354, 11. </a:t>
            </a:r>
          </a:p>
        </p:txBody>
      </p:sp>
      <p:sp>
        <p:nvSpPr>
          <p:cNvPr id="5" name="Pentagon 4"/>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6" name="Heptagon 5"/>
          <p:cNvSpPr/>
          <p:nvPr/>
        </p:nvSpPr>
        <p:spPr>
          <a:xfrm>
            <a:off x="0" y="5985401"/>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16</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92067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 y="52626"/>
            <a:ext cx="2571750"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7" name="TextBox 6"/>
          <p:cNvSpPr txBox="1"/>
          <p:nvPr/>
        </p:nvSpPr>
        <p:spPr>
          <a:xfrm>
            <a:off x="586154" y="679938"/>
            <a:ext cx="11113477"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Cusumano, M., &amp; Smith, S. (August 16, 1995). Beyond the Waterfall: Software Development at Microsoft. MIT Sloan School of Management International Business Machines, 34</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Dingsøyr</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Dybå</a:t>
            </a:r>
            <a:r>
              <a:rPr lang="en-US" dirty="0">
                <a:latin typeface="Times New Roman" panose="02020603050405020304" pitchFamily="18" charset="0"/>
                <a:cs typeface="Times New Roman" panose="02020603050405020304" pitchFamily="18" charset="0"/>
              </a:rPr>
              <a:t>, T., &amp; Moe, N. B. (2010). Agile software development: Current research and future directions. Springer Science &amp; Business Media, 9.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Felsing</a:t>
            </a:r>
            <a:r>
              <a:rPr lang="en-US" dirty="0">
                <a:latin typeface="Times New Roman" panose="02020603050405020304" pitchFamily="18" charset="0"/>
                <a:cs typeface="Times New Roman" panose="02020603050405020304" pitchFamily="18" charset="0"/>
              </a:rPr>
              <a:t>, J. M., &amp; Palmer, S. R. (2002). A Practical Guide to Feature-Driven Development. Prentice Hall. 36  Fortaleza, R. G. (2023). EFFECTIVENESS ANALYSIS OF WATERFALL AND AGILE PROJECT MANAGEMENT METHODOLOGIES – A CASE STUDY FROM MACAU'S CONSTRUCTION INDUSTRY. University of Saint Joseph, Macau, SAR China (v. 12, n. 1, p. 23-38, 16.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Gaborov</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Karuović</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Kavalic</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Radosav</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Milosavljev</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Stanisaljev</a:t>
            </a:r>
            <a:r>
              <a:rPr lang="en-US" dirty="0">
                <a:latin typeface="Times New Roman" panose="02020603050405020304" pitchFamily="18" charset="0"/>
                <a:cs typeface="Times New Roman" panose="02020603050405020304" pitchFamily="18" charset="0"/>
              </a:rPr>
              <a:t>, S., &amp; </a:t>
            </a:r>
            <a:r>
              <a:rPr lang="en-US" dirty="0" err="1">
                <a:latin typeface="Times New Roman" panose="02020603050405020304" pitchFamily="18" charset="0"/>
                <a:cs typeface="Times New Roman" panose="02020603050405020304" pitchFamily="18" charset="0"/>
              </a:rPr>
              <a:t>Bushati</a:t>
            </a:r>
            <a:r>
              <a:rPr lang="en-US" dirty="0">
                <a:latin typeface="Times New Roman" panose="02020603050405020304" pitchFamily="18" charset="0"/>
                <a:cs typeface="Times New Roman" panose="02020603050405020304" pitchFamily="18" charset="0"/>
              </a:rPr>
              <a:t>, J. (2021). Comparative analysis of agile and traditional methodologies in IT project management. Journal of Applied Technical and Educational Sciences, 11(4), 1 </a:t>
            </a:r>
            <a:r>
              <a:rPr lang="en-US" dirty="0" err="1">
                <a:latin typeface="Times New Roman" panose="02020603050405020304" pitchFamily="18" charset="0"/>
                <a:cs typeface="Times New Roman" panose="02020603050405020304" pitchFamily="18" charset="0"/>
              </a:rPr>
              <a:t>ArtNo</a:t>
            </a:r>
            <a:r>
              <a:rPr lang="en-US" dirty="0">
                <a:latin typeface="Times New Roman" panose="02020603050405020304" pitchFamily="18" charset="0"/>
                <a:cs typeface="Times New Roman" panose="02020603050405020304" pitchFamily="18" charset="0"/>
              </a:rPr>
              <a:t>, 24</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Highsmith, J., &amp; Cockburn, A. (2001). Agile Software Development: The Business of.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Hoda</a:t>
            </a:r>
            <a:r>
              <a:rPr lang="en-US" dirty="0">
                <a:latin typeface="Times New Roman" panose="02020603050405020304" pitchFamily="18" charset="0"/>
                <a:cs typeface="Times New Roman" panose="02020603050405020304" pitchFamily="18" charset="0"/>
              </a:rPr>
              <a:t>, R., Noble, j., &amp; Marshall, s. (2011). The impact of inadequate customer collaboration on self-organizing Agile teams. Information and Software Technology, 53(5), 521-534, 8.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Itamar</a:t>
            </a:r>
            <a:r>
              <a:rPr lang="en-US" dirty="0">
                <a:latin typeface="Times New Roman" panose="02020603050405020304" pitchFamily="18" charset="0"/>
                <a:cs typeface="Times New Roman" panose="02020603050405020304" pitchFamily="18" charset="0"/>
              </a:rPr>
              <a:t>, S., Michel dos, S., Joseph , B., Jan van, d., &amp; Jos, V. (2010). A DECISION FRAMEWORK FOR SELECTING A SUITABLE. Delft University of Technology, </a:t>
            </a:r>
            <a:r>
              <a:rPr lang="en-US" dirty="0" err="1">
                <a:latin typeface="Times New Roman" panose="02020603050405020304" pitchFamily="18" charset="0"/>
                <a:cs typeface="Times New Roman" panose="02020603050405020304" pitchFamily="18" charset="0"/>
              </a:rPr>
              <a:t>Jaffalaan</a:t>
            </a:r>
            <a:r>
              <a:rPr lang="en-US" dirty="0">
                <a:latin typeface="Times New Roman" panose="02020603050405020304" pitchFamily="18" charset="0"/>
                <a:cs typeface="Times New Roman" panose="02020603050405020304" pitchFamily="18" charset="0"/>
              </a:rPr>
              <a:t> 5, 2628 BX Delft, The Netherlands, 10</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Leau</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Khong</a:t>
            </a:r>
            <a:r>
              <a:rPr lang="en-US" dirty="0">
                <a:latin typeface="Times New Roman" panose="02020603050405020304" pitchFamily="18" charset="0"/>
                <a:cs typeface="Times New Roman" panose="02020603050405020304" pitchFamily="18" charset="0"/>
              </a:rPr>
              <a:t> Loo, W.,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W., &amp; Tan, S. (2012). Software Development Life Cycle AGILE vs Traditional Approaches. School of Engineering and Information Technology </a:t>
            </a:r>
            <a:r>
              <a:rPr lang="en-US" dirty="0" err="1">
                <a:latin typeface="Times New Roman" panose="02020603050405020304" pitchFamily="18" charset="0"/>
                <a:cs typeface="Times New Roman" panose="02020603050405020304" pitchFamily="18" charset="0"/>
              </a:rPr>
              <a:t>Universiti</a:t>
            </a:r>
            <a:r>
              <a:rPr lang="en-US" dirty="0">
                <a:latin typeface="Times New Roman" panose="02020603050405020304" pitchFamily="18" charset="0"/>
                <a:cs typeface="Times New Roman" panose="02020603050405020304" pitchFamily="18" charset="0"/>
              </a:rPr>
              <a:t> Malaysia Sabah, Malaysia, 6. </a:t>
            </a:r>
          </a:p>
        </p:txBody>
      </p:sp>
      <p:sp>
        <p:nvSpPr>
          <p:cNvPr id="8" name="Pentagon 7"/>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9" name="Heptagon 8"/>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17</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30483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 y="52626"/>
            <a:ext cx="2571750"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7" name="TextBox 6"/>
          <p:cNvSpPr txBox="1"/>
          <p:nvPr/>
        </p:nvSpPr>
        <p:spPr>
          <a:xfrm>
            <a:off x="586154" y="679938"/>
            <a:ext cx="11113477"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Maassen</a:t>
            </a:r>
            <a:r>
              <a:rPr lang="en-US" dirty="0">
                <a:latin typeface="Times New Roman" panose="02020603050405020304" pitchFamily="18" charset="0"/>
                <a:cs typeface="Times New Roman" panose="02020603050405020304" pitchFamily="18" charset="0"/>
              </a:rPr>
              <a:t>, M. A. (2018). Product development models in the IT sector Waterfall to Agile Project Management models in the case of AVIRA SOFT SRL. In Proceedings of the International Conference on Business Excellence (Vol. 12, No. 1, pp. 568-578), 11</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Petersen, K., &amp; </a:t>
            </a:r>
            <a:r>
              <a:rPr lang="en-US" dirty="0" err="1">
                <a:latin typeface="Times New Roman" panose="02020603050405020304" pitchFamily="18" charset="0"/>
                <a:cs typeface="Times New Roman" panose="02020603050405020304" pitchFamily="18" charset="0"/>
              </a:rPr>
              <a:t>Wohlin</a:t>
            </a:r>
            <a:r>
              <a:rPr lang="en-US" dirty="0">
                <a:latin typeface="Times New Roman" panose="02020603050405020304" pitchFamily="18" charset="0"/>
                <a:cs typeface="Times New Roman" panose="02020603050405020304" pitchFamily="18" charset="0"/>
              </a:rPr>
              <a:t>, C. (2010). The effect of moving from a plan-driven to an incremental. Empirical Software Engineering,15(6), 654-693, 40.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PK.Raghunath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S.Velmourougan</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Davachelvan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S.Kayalvizhi</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R.Ravimohan</a:t>
            </a:r>
            <a:r>
              <a:rPr lang="en-US" dirty="0">
                <a:latin typeface="Times New Roman" panose="02020603050405020304" pitchFamily="18" charset="0"/>
                <a:cs typeface="Times New Roman" panose="02020603050405020304" pitchFamily="18" charset="0"/>
              </a:rPr>
              <a:t>. (January 2010). Evolving A New Model (SDLC Model-2010) For Software Development Life Cycle (SDLC). IJCSNS International Journal of Computer Science and Network Security, VOL.10 No.1, 8.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Royce, W. W. (1970). Managing the Development of Large Software Systems. Proceedings of EEE WESCON, 1-9, 11.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Schwaber</a:t>
            </a:r>
            <a:r>
              <a:rPr lang="en-US" dirty="0">
                <a:latin typeface="Times New Roman" panose="02020603050405020304" pitchFamily="18" charset="0"/>
                <a:cs typeface="Times New Roman" panose="02020603050405020304" pitchFamily="18" charset="0"/>
              </a:rPr>
              <a:t>, K., &amp; Sutherland, J. (2013). AGILE AND WATERFALL CHOOSE A DEVELOPMENT PROCESS. The Scrum Guide. Scrum.org., 6.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Sommerville</a:t>
            </a:r>
            <a:r>
              <a:rPr lang="en-US" dirty="0">
                <a:latin typeface="Times New Roman" panose="02020603050405020304" pitchFamily="18" charset="0"/>
                <a:cs typeface="Times New Roman" panose="02020603050405020304" pitchFamily="18" charset="0"/>
              </a:rPr>
              <a:t>. (2016). Software Engineering. Chicago: Pearson.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Thesing</a:t>
            </a:r>
            <a:r>
              <a:rPr lang="en-US" dirty="0">
                <a:latin typeface="Times New Roman" panose="02020603050405020304" pitchFamily="18" charset="0"/>
                <a:cs typeface="Times New Roman" panose="02020603050405020304" pitchFamily="18" charset="0"/>
              </a:rPr>
              <a:t>, T. F. (2021). Agile versus waterfall project management: decision model for selecting the appropriate approach to a project. Procedia Computer Science, 181, , 11</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t> </a:t>
            </a:r>
            <a:r>
              <a:rPr lang="en-US" dirty="0" err="1"/>
              <a:t>Thesing</a:t>
            </a:r>
            <a:r>
              <a:rPr lang="en-US" dirty="0"/>
              <a:t>, T., </a:t>
            </a:r>
            <a:r>
              <a:rPr lang="en-US" dirty="0" err="1"/>
              <a:t>Feldmann</a:t>
            </a:r>
            <a:r>
              <a:rPr lang="en-US" dirty="0"/>
              <a:t>, C., &amp; </a:t>
            </a:r>
            <a:r>
              <a:rPr lang="en-US" dirty="0" err="1"/>
              <a:t>Burchardt</a:t>
            </a:r>
            <a:r>
              <a:rPr lang="en-US" dirty="0"/>
              <a:t>, M. (2022). A comparison between Agile and traditional software development methodologies. Procedia Computer Science,181,746 756., 6.</a:t>
            </a:r>
            <a:endParaRPr lang="en-US" dirty="0">
              <a:latin typeface="Times New Roman" panose="02020603050405020304" pitchFamily="18" charset="0"/>
              <a:cs typeface="Times New Roman" panose="02020603050405020304" pitchFamily="18" charset="0"/>
            </a:endParaRPr>
          </a:p>
        </p:txBody>
      </p:sp>
      <p:sp>
        <p:nvSpPr>
          <p:cNvPr id="4" name="Pentagon 3"/>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Heptagon 4"/>
          <p:cNvSpPr/>
          <p:nvPr/>
        </p:nvSpPr>
        <p:spPr>
          <a:xfrm>
            <a:off x="0" y="5985401"/>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18</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28306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4F7307-ED28-17CC-D7E4-C2B8B1730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7727"/>
            <a:ext cx="1748992" cy="1639680"/>
          </a:xfrm>
          <a:prstGeom prst="rect">
            <a:avLst/>
          </a:prstGeom>
        </p:spPr>
      </p:pic>
      <p:pic>
        <p:nvPicPr>
          <p:cNvPr id="5" name="Picture 4">
            <a:extLst>
              <a:ext uri="{FF2B5EF4-FFF2-40B4-BE49-F238E27FC236}">
                <a16:creationId xmlns:a16="http://schemas.microsoft.com/office/drawing/2014/main" id="{9F5F894B-CE6D-E6E0-453E-7759A36D1F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808" y="610008"/>
            <a:ext cx="1748992" cy="1635118"/>
          </a:xfrm>
          <a:prstGeom prst="rect">
            <a:avLst/>
          </a:prstGeom>
        </p:spPr>
      </p:pic>
      <p:sp>
        <p:nvSpPr>
          <p:cNvPr id="7" name="Title 6"/>
          <p:cNvSpPr>
            <a:spLocks noGrp="1"/>
          </p:cNvSpPr>
          <p:nvPr>
            <p:ph type="title"/>
          </p:nvPr>
        </p:nvSpPr>
        <p:spPr>
          <a:xfrm>
            <a:off x="2587192" y="508459"/>
            <a:ext cx="7156883" cy="2249029"/>
          </a:xfrm>
        </p:spPr>
        <p:txBody>
          <a:bodyPr>
            <a:normAutofit/>
          </a:bodyPr>
          <a:lstStyle/>
          <a:p>
            <a:pPr algn="ctr"/>
            <a:r>
              <a:rPr lang="en-US" sz="3200" dirty="0">
                <a:latin typeface="Times New Roman" panose="02020603050405020304" pitchFamily="18" charset="0"/>
                <a:cs typeface="Times New Roman" panose="02020603050405020304" pitchFamily="18" charset="0"/>
              </a:rPr>
              <a:t>Ministry of Higher Education Herat University Computer Science Faculty Department (Software </a:t>
            </a:r>
            <a:r>
              <a:rPr lang="en-US" sz="2800" dirty="0">
                <a:latin typeface="Times New Roman" panose="02020603050405020304" pitchFamily="18" charset="0"/>
                <a:cs typeface="Times New Roman" panose="02020603050405020304" pitchFamily="18" charset="0"/>
              </a:rPr>
              <a:t>Engineering</a:t>
            </a:r>
            <a:r>
              <a:rPr lang="en-US" sz="3200"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838200" y="5414963"/>
            <a:ext cx="4943475"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Prepared by: Nesarahmad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orady</a:t>
            </a:r>
          </a:p>
          <a:p>
            <a:r>
              <a:rPr lang="en-US" sz="2400" dirty="0">
                <a:latin typeface="Times New Roman" panose="02020603050405020304" pitchFamily="18" charset="0"/>
                <a:cs typeface="Times New Roman" panose="02020603050405020304" pitchFamily="18" charset="0"/>
              </a:rPr>
              <a:t>Supervisor: Mr. Abdul Khaleq </a:t>
            </a:r>
            <a:r>
              <a:rPr lang="en-US" sz="2400" dirty="0" smtClean="0">
                <a:latin typeface="Times New Roman" panose="02020603050405020304" pitchFamily="18" charset="0"/>
                <a:cs typeface="Times New Roman" panose="02020603050405020304" pitchFamily="18" charset="0"/>
              </a:rPr>
              <a:t>Herawi</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Date: 2024 </a:t>
            </a:r>
          </a:p>
        </p:txBody>
      </p:sp>
      <p:sp>
        <p:nvSpPr>
          <p:cNvPr id="2" name="TextBox 1"/>
          <p:cNvSpPr txBox="1"/>
          <p:nvPr/>
        </p:nvSpPr>
        <p:spPr>
          <a:xfrm>
            <a:off x="2178267" y="3138687"/>
            <a:ext cx="8301037"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Agile vs Waterfall: Choosing Appropriate Project Management Methodology For Herat Computer Science Faculty Archive Management System </a:t>
            </a:r>
          </a:p>
        </p:txBody>
      </p:sp>
    </p:spTree>
    <p:extLst>
      <p:ext uri="{BB962C8B-B14F-4D97-AF65-F5344CB8AC3E}">
        <p14:creationId xmlns:p14="http://schemas.microsoft.com/office/powerpoint/2010/main" val="2322565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 y="52626"/>
            <a:ext cx="2571750" cy="86177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a:t>
            </a:r>
            <a:endParaRPr lang="en-US" sz="3200" dirty="0">
              <a:latin typeface="Times New Roman" panose="02020603050405020304" pitchFamily="18" charset="0"/>
              <a:cs typeface="Times New Roman" panose="02020603050405020304" pitchFamily="18" charset="0"/>
            </a:endParaRPr>
          </a:p>
          <a:p>
            <a:pPr algn="ctr"/>
            <a:endParaRPr lang="en-US" dirty="0"/>
          </a:p>
        </p:txBody>
      </p:sp>
      <p:sp>
        <p:nvSpPr>
          <p:cNvPr id="7" name="TextBox 6"/>
          <p:cNvSpPr txBox="1"/>
          <p:nvPr/>
        </p:nvSpPr>
        <p:spPr>
          <a:xfrm>
            <a:off x="586154" y="679938"/>
            <a:ext cx="11113477"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Yu </a:t>
            </a:r>
            <a:r>
              <a:rPr lang="en-US" dirty="0" err="1">
                <a:latin typeface="Times New Roman" panose="02020603050405020304" pitchFamily="18" charset="0"/>
                <a:cs typeface="Times New Roman" panose="02020603050405020304" pitchFamily="18" charset="0"/>
              </a:rPr>
              <a:t>Beng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Wooi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Khong</a:t>
            </a:r>
            <a:r>
              <a:rPr lang="en-US" dirty="0">
                <a:latin typeface="Times New Roman" panose="02020603050405020304" pitchFamily="18" charset="0"/>
                <a:cs typeface="Times New Roman" panose="02020603050405020304" pitchFamily="18" charset="0"/>
              </a:rPr>
              <a:t> Loo, </a:t>
            </a:r>
            <a:r>
              <a:rPr lang="en-US" dirty="0" err="1">
                <a:latin typeface="Times New Roman" panose="02020603050405020304" pitchFamily="18" charset="0"/>
                <a:cs typeface="Times New Roman" panose="02020603050405020304" pitchFamily="18" charset="0"/>
              </a:rPr>
              <a:t>Wai</a:t>
            </a:r>
            <a:r>
              <a:rPr lang="en-US" dirty="0">
                <a:latin typeface="Times New Roman" panose="02020603050405020304" pitchFamily="18" charset="0"/>
                <a:cs typeface="Times New Roman" panose="02020603050405020304" pitchFamily="18" charset="0"/>
              </a:rPr>
              <a:t> Yip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&amp; Soo Fun Tan. (2012). Software Development Life Cycle AGILE vs Traditional Approaches. School of Engineering and Information Technology </a:t>
            </a:r>
            <a:r>
              <a:rPr lang="en-US" dirty="0" err="1">
                <a:latin typeface="Times New Roman" panose="02020603050405020304" pitchFamily="18" charset="0"/>
                <a:cs typeface="Times New Roman" panose="02020603050405020304" pitchFamily="18" charset="0"/>
              </a:rPr>
              <a:t>Universiti</a:t>
            </a:r>
            <a:r>
              <a:rPr lang="en-US" dirty="0">
                <a:latin typeface="Times New Roman" panose="02020603050405020304" pitchFamily="18" charset="0"/>
                <a:cs typeface="Times New Roman" panose="02020603050405020304" pitchFamily="18" charset="0"/>
              </a:rPr>
              <a:t> Malaysia Sabah, Malaysia, 6</a:t>
            </a:r>
            <a:r>
              <a:rPr lang="en-US" dirty="0"/>
              <a:t>. </a:t>
            </a:r>
            <a:endParaRPr lang="en-US" dirty="0">
              <a:latin typeface="Times New Roman" panose="02020603050405020304" pitchFamily="18" charset="0"/>
              <a:cs typeface="Times New Roman" panose="02020603050405020304" pitchFamily="18" charset="0"/>
            </a:endParaRPr>
          </a:p>
        </p:txBody>
      </p:sp>
      <p:sp>
        <p:nvSpPr>
          <p:cNvPr id="4" name="Pentagon 3"/>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Heptagon 4"/>
          <p:cNvSpPr/>
          <p:nvPr/>
        </p:nvSpPr>
        <p:spPr>
          <a:xfrm>
            <a:off x="0" y="5985402"/>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19</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29861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45D00-532F-8DF7-C581-C8DA29A17D5B}"/>
              </a:ext>
            </a:extLst>
          </p:cNvPr>
          <p:cNvSpPr>
            <a:spLocks noGrp="1"/>
          </p:cNvSpPr>
          <p:nvPr>
            <p:ph idx="1"/>
          </p:nvPr>
        </p:nvSpPr>
        <p:spPr>
          <a:xfrm>
            <a:off x="838200" y="2005012"/>
            <a:ext cx="10515600" cy="4351338"/>
          </a:xfrm>
        </p:spPr>
        <p:txBody>
          <a:bodyPr>
            <a:normAutofit fontScale="92500" lnSpcReduction="20000"/>
          </a:bodyPr>
          <a:lstStyle/>
          <a:p>
            <a:pPr marL="0" indent="0" algn="ctr">
              <a:buNone/>
            </a:pPr>
            <a:r>
              <a:rPr lang="en-US" sz="38200" dirty="0"/>
              <a:t>?</a:t>
            </a:r>
          </a:p>
        </p:txBody>
      </p:sp>
    </p:spTree>
    <p:extLst>
      <p:ext uri="{BB962C8B-B14F-4D97-AF65-F5344CB8AC3E}">
        <p14:creationId xmlns:p14="http://schemas.microsoft.com/office/powerpoint/2010/main" val="36527755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4413" y="586800"/>
            <a:ext cx="18288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014413" y="1214437"/>
            <a:ext cx="7072312" cy="5539978"/>
          </a:xfrm>
          <a:prstGeom prst="rect">
            <a:avLst/>
          </a:prstGeom>
          <a:noFill/>
        </p:spPr>
        <p:txBody>
          <a:bodyPr wrap="square" rtlCol="0">
            <a:spAutoFit/>
          </a:bodyPr>
          <a:lstStyle/>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Research objective</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Research questions</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Research significance</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Literature review</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Research Methodology</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Research material</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Discussion</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Reference</a:t>
            </a:r>
          </a:p>
          <a:p>
            <a:endParaRPr lang="en-US" dirty="0"/>
          </a:p>
        </p:txBody>
      </p:sp>
      <p:sp>
        <p:nvSpPr>
          <p:cNvPr id="2" name="Pentagon 1"/>
          <p:cNvSpPr/>
          <p:nvPr/>
        </p:nvSpPr>
        <p:spPr>
          <a:xfrm rot="10800000" flipV="1">
            <a:off x="10330249" y="6010115"/>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Heptagon 2"/>
          <p:cNvSpPr/>
          <p:nvPr/>
        </p:nvSpPr>
        <p:spPr>
          <a:xfrm>
            <a:off x="124727"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1</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9836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350" y="303502"/>
            <a:ext cx="28575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Heptagon 2"/>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2</a:t>
            </a:r>
          </a:p>
        </p:txBody>
      </p:sp>
      <p:sp>
        <p:nvSpPr>
          <p:cNvPr id="6" name="Pentagon 5"/>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34291" y="1080655"/>
            <a:ext cx="10640291" cy="353943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Software development methodology has changed.</a:t>
            </a:r>
          </a:p>
          <a:p>
            <a:pPr marL="457200" indent="-457200">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Agile and waterfall became more popular than other methodologies.</a:t>
            </a:r>
          </a:p>
          <a:p>
            <a:pPr marL="457200" indent="-457200">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This study compares these two by using AMS as a case study.</a:t>
            </a:r>
          </a:p>
          <a:p>
            <a:pPr marL="457200" indent="-457200">
              <a:lnSpc>
                <a:spcPct val="15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It will provide </a:t>
            </a:r>
            <a:r>
              <a:rPr lang="en-US" sz="2800" dirty="0">
                <a:latin typeface="Times New Roman" panose="02020603050405020304" pitchFamily="18" charset="0"/>
                <a:cs typeface="Times New Roman" panose="02020603050405020304" pitchFamily="18" charset="0"/>
              </a:rPr>
              <a:t>evidence-based recommendations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003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688" y="1115438"/>
            <a:ext cx="3500437"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28638" y="1700213"/>
            <a:ext cx="11129963"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Developing software projects </a:t>
            </a:r>
            <a:r>
              <a:rPr lang="en-US" sz="2800" dirty="0" smtClean="0">
                <a:latin typeface="Times New Roman" panose="02020603050405020304" pitchFamily="18" charset="0"/>
                <a:cs typeface="Times New Roman" panose="02020603050405020304" pitchFamily="18" charset="0"/>
              </a:rPr>
              <a:t>,should </a:t>
            </a:r>
            <a:r>
              <a:rPr lang="en-US" sz="2800" dirty="0">
                <a:latin typeface="Times New Roman" panose="02020603050405020304" pitchFamily="18" charset="0"/>
                <a:cs typeface="Times New Roman" panose="02020603050405020304" pitchFamily="18" charset="0"/>
              </a:rPr>
              <a:t>be </a:t>
            </a:r>
            <a:r>
              <a:rPr lang="en-US" sz="2800" dirty="0" smtClean="0">
                <a:latin typeface="Times New Roman" panose="02020603050405020304" pitchFamily="18" charset="0"/>
                <a:cs typeface="Times New Roman" panose="02020603050405020304" pitchFamily="18" charset="0"/>
              </a:rPr>
              <a:t>efficient, meet stakeholder requirements and </a:t>
            </a:r>
            <a:r>
              <a:rPr lang="en-US" sz="2800" dirty="0">
                <a:latin typeface="Times New Roman" panose="02020603050405020304" pitchFamily="18" charset="0"/>
                <a:cs typeface="Times New Roman" panose="02020603050405020304" pitchFamily="18" charset="0"/>
              </a:rPr>
              <a:t>powerful risk </a:t>
            </a:r>
            <a:r>
              <a:rPr lang="en-US" sz="2800" dirty="0" smtClean="0">
                <a:latin typeface="Times New Roman" panose="02020603050405020304" pitchFamily="18" charset="0"/>
                <a:cs typeface="Times New Roman" panose="02020603050405020304" pitchFamily="18" charset="0"/>
              </a:rPr>
              <a:t>management.</a:t>
            </a: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cs typeface="Times New Roman" panose="02020603050405020304" pitchFamily="18" charset="0"/>
              </a:rPr>
              <a:t>roject </a:t>
            </a:r>
            <a:r>
              <a:rPr lang="en-US" sz="2800" dirty="0">
                <a:latin typeface="Times New Roman" panose="02020603050405020304" pitchFamily="18" charset="0"/>
                <a:cs typeface="Times New Roman" panose="02020603050405020304" pitchFamily="18" charset="0"/>
              </a:rPr>
              <a:t>managers and developers often struggle to </a:t>
            </a:r>
            <a:r>
              <a:rPr lang="en-US" sz="2800" dirty="0" smtClean="0">
                <a:latin typeface="Times New Roman" panose="02020603050405020304" pitchFamily="18" charset="0"/>
                <a:cs typeface="Times New Roman" panose="02020603050405020304" pitchFamily="18" charset="0"/>
              </a:rPr>
              <a:t>chose </a:t>
            </a:r>
            <a:r>
              <a:rPr lang="en-US" sz="2800" dirty="0">
                <a:latin typeface="Times New Roman" panose="02020603050405020304" pitchFamily="18" charset="0"/>
                <a:cs typeface="Times New Roman" panose="02020603050405020304" pitchFamily="18" charset="0"/>
              </a:rPr>
              <a:t>appropriate methodology </a:t>
            </a:r>
            <a:r>
              <a:rPr lang="en-US" sz="2800" dirty="0" smtClean="0">
                <a:latin typeface="Times New Roman" panose="02020603050405020304" pitchFamily="18" charset="0"/>
                <a:cs typeface="Times New Roman" panose="02020603050405020304" pitchFamily="18" charset="0"/>
              </a:rPr>
              <a:t>between agile and waterfall.</a:t>
            </a:r>
          </a:p>
          <a:p>
            <a:pPr marL="457200" indent="-457200">
              <a:lnSpc>
                <a:spcPct val="150000"/>
              </a:lnSpc>
              <a:buFont typeface="Wingdings" panose="05000000000000000000" pitchFamily="2" charset="2"/>
              <a:buChar char="ü"/>
            </a:pPr>
            <a:r>
              <a:rPr lang="en-US" sz="2800" dirty="0"/>
              <a:t>T</a:t>
            </a:r>
            <a:r>
              <a:rPr lang="en-US" sz="2800" dirty="0" smtClean="0"/>
              <a:t>his </a:t>
            </a:r>
            <a:r>
              <a:rPr lang="en-US" sz="2800" dirty="0"/>
              <a:t>gap in knowledge and indecision can result in </a:t>
            </a:r>
            <a:r>
              <a:rPr lang="en-US" sz="2800" dirty="0" smtClean="0"/>
              <a:t>delays</a:t>
            </a:r>
            <a:r>
              <a:rPr lang="en-US" sz="2800" dirty="0"/>
              <a:t>, increased costs, and compromised project </a:t>
            </a:r>
            <a:r>
              <a:rPr lang="en-US" sz="2800" dirty="0" smtClean="0"/>
              <a:t>quality</a:t>
            </a:r>
            <a:endParaRPr lang="en-US" sz="2800" dirty="0">
              <a:latin typeface="Times New Roman" panose="02020603050405020304" pitchFamily="18" charset="0"/>
              <a:cs typeface="Times New Roman" panose="02020603050405020304" pitchFamily="18" charset="0"/>
            </a:endParaRPr>
          </a:p>
        </p:txBody>
      </p:sp>
      <p:sp>
        <p:nvSpPr>
          <p:cNvPr id="4" name="Pentagon 3"/>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Heptagon 4"/>
          <p:cNvSpPr/>
          <p:nvPr/>
        </p:nvSpPr>
        <p:spPr>
          <a:xfrm>
            <a:off x="39002" y="5985401"/>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3</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817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325" y="271463"/>
            <a:ext cx="360045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Research objective:</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14363" y="1085850"/>
            <a:ext cx="10258425"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Main Objective: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Comparing </a:t>
            </a:r>
            <a:r>
              <a:rPr lang="en-US" sz="2800" dirty="0">
                <a:latin typeface="Times New Roman" panose="02020603050405020304" pitchFamily="18" charset="0"/>
                <a:cs typeface="Times New Roman" panose="02020603050405020304" pitchFamily="18" charset="0"/>
              </a:rPr>
              <a:t>agile and waterfall in the archive management system of Herat computer </a:t>
            </a:r>
            <a:r>
              <a:rPr lang="en-US" sz="2800" dirty="0" smtClean="0">
                <a:latin typeface="Times New Roman" panose="02020603050405020304" pitchFamily="18" charset="0"/>
                <a:cs typeface="Times New Roman" panose="02020603050405020304" pitchFamily="18" charset="0"/>
              </a:rPr>
              <a:t>science.</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14363" y="2614613"/>
            <a:ext cx="1102995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Sub Objective</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1-  Evaluating </a:t>
            </a:r>
            <a:r>
              <a:rPr lang="en-US" sz="2800" dirty="0">
                <a:latin typeface="Times New Roman" panose="02020603050405020304" pitchFamily="18" charset="0"/>
                <a:cs typeface="Times New Roman" panose="02020603050405020304" pitchFamily="18" charset="0"/>
              </a:rPr>
              <a:t>the development process in both </a:t>
            </a:r>
            <a:r>
              <a:rPr lang="en-US" sz="2800" dirty="0" smtClean="0">
                <a:latin typeface="Times New Roman" panose="02020603050405020304" pitchFamily="18" charset="0"/>
                <a:cs typeface="Times New Roman" panose="02020603050405020304" pitchFamily="18" charset="0"/>
              </a:rPr>
              <a:t>methodologies.</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Comparing </a:t>
            </a:r>
            <a:r>
              <a:rPr lang="en-US" sz="2800" dirty="0" smtClean="0">
                <a:latin typeface="Times New Roman" panose="02020603050405020304" pitchFamily="18" charset="0"/>
                <a:cs typeface="Times New Roman" panose="02020603050405020304" pitchFamily="18" charset="0"/>
              </a:rPr>
              <a:t>risk </a:t>
            </a:r>
            <a:r>
              <a:rPr lang="en-US" sz="2800" dirty="0">
                <a:latin typeface="Times New Roman" panose="02020603050405020304" pitchFamily="18" charset="0"/>
                <a:cs typeface="Times New Roman" panose="02020603050405020304" pitchFamily="18" charset="0"/>
              </a:rPr>
              <a:t>identification and mitigation strategies in both methodologies. </a:t>
            </a:r>
          </a:p>
        </p:txBody>
      </p:sp>
      <p:sp>
        <p:nvSpPr>
          <p:cNvPr id="5" name="Pentagon 4"/>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7" name="Heptagon 6"/>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37867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357188"/>
            <a:ext cx="3529013"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Research question:</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7225" y="1071563"/>
            <a:ext cx="10301288"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Main Question</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How to compare waterfall and agile in the Herat computer science faculty archive management system? </a:t>
            </a:r>
          </a:p>
        </p:txBody>
      </p:sp>
      <p:sp>
        <p:nvSpPr>
          <p:cNvPr id="3" name="TextBox 2"/>
          <p:cNvSpPr txBox="1"/>
          <p:nvPr/>
        </p:nvSpPr>
        <p:spPr>
          <a:xfrm>
            <a:off x="657225" y="2571750"/>
            <a:ext cx="11015663"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Sub Question: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How to Evaluate the development process in both methodologies</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 How to compare risk identification and mitigation strategies in both methodologies? </a:t>
            </a:r>
          </a:p>
        </p:txBody>
      </p:sp>
      <p:sp>
        <p:nvSpPr>
          <p:cNvPr id="6" name="Pentagon 5"/>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7" name="Heptagon 6"/>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6162575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479140" y="1874722"/>
            <a:ext cx="3484293" cy="2080528"/>
          </a:xfrm>
          <a:prstGeom prst="ellipse">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Research significance</a:t>
            </a:r>
            <a:endParaRPr lang="en-US" sz="2800" dirty="0">
              <a:ln w="0"/>
              <a:solidFill>
                <a:schemeClr val="bg1"/>
              </a:solidFill>
              <a:effectLst>
                <a:outerShdw blurRad="38100" dist="19050" dir="2700000" algn="tl" rotWithShape="0">
                  <a:schemeClr val="dk1">
                    <a:alpha val="40000"/>
                  </a:schemeClr>
                </a:outerShdw>
              </a:effectLst>
            </a:endParaRPr>
          </a:p>
        </p:txBody>
      </p:sp>
      <p:sp>
        <p:nvSpPr>
          <p:cNvPr id="5" name="TextBox 4"/>
          <p:cNvSpPr txBox="1"/>
          <p:nvPr/>
        </p:nvSpPr>
        <p:spPr>
          <a:xfrm>
            <a:off x="4173853" y="4578795"/>
            <a:ext cx="4054584" cy="1231106"/>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Effective </a:t>
            </a:r>
            <a:r>
              <a:rPr lang="en-US" sz="2800" dirty="0" smtClean="0">
                <a:solidFill>
                  <a:schemeClr val="bg1"/>
                </a:solidFill>
                <a:latin typeface="Times New Roman" panose="02020603050405020304" pitchFamily="18" charset="0"/>
                <a:cs typeface="Times New Roman" panose="02020603050405020304" pitchFamily="18" charset="0"/>
              </a:rPr>
              <a:t>risk-mitigating strategy</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272325" y="2419458"/>
            <a:ext cx="3769323" cy="1231106"/>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Institutional </a:t>
            </a:r>
            <a:endParaRPr lang="en-US" sz="2800" dirty="0" smtClean="0">
              <a:solidFill>
                <a:schemeClr val="bg1"/>
              </a:solidFill>
              <a:latin typeface="Times New Roman" panose="02020603050405020304" pitchFamily="18" charset="0"/>
              <a:cs typeface="Times New Roman" panose="02020603050405020304" pitchFamily="18" charset="0"/>
            </a:endParaRPr>
          </a:p>
          <a:p>
            <a:pPr algn="ctr"/>
            <a:r>
              <a:rPr lang="en-US" sz="2800" dirty="0" smtClean="0">
                <a:solidFill>
                  <a:schemeClr val="bg1"/>
                </a:solidFill>
                <a:latin typeface="Times New Roman" panose="02020603050405020304" pitchFamily="18" charset="0"/>
                <a:cs typeface="Times New Roman" panose="02020603050405020304" pitchFamily="18" charset="0"/>
              </a:rPr>
              <a:t>Decision-Making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9" name="TextBox 8"/>
          <p:cNvSpPr txBox="1"/>
          <p:nvPr/>
        </p:nvSpPr>
        <p:spPr>
          <a:xfrm>
            <a:off x="4243879" y="260122"/>
            <a:ext cx="3914532" cy="1231106"/>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Software Engineering </a:t>
            </a:r>
            <a:r>
              <a:rPr lang="en-US" sz="2800" dirty="0" smtClean="0">
                <a:solidFill>
                  <a:schemeClr val="bg1"/>
                </a:solidFill>
                <a:latin typeface="Times New Roman" panose="02020603050405020304" pitchFamily="18" charset="0"/>
                <a:cs typeface="Times New Roman" panose="02020603050405020304" pitchFamily="18" charset="0"/>
              </a:rPr>
              <a:t>Practices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10" name="TextBox 9"/>
          <p:cNvSpPr txBox="1"/>
          <p:nvPr/>
        </p:nvSpPr>
        <p:spPr>
          <a:xfrm>
            <a:off x="8277073" y="2299433"/>
            <a:ext cx="3629024" cy="1231106"/>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Guidance for Methodology </a:t>
            </a:r>
            <a:r>
              <a:rPr lang="en-US" sz="2800" dirty="0" smtClean="0">
                <a:solidFill>
                  <a:schemeClr val="bg1"/>
                </a:solidFill>
                <a:latin typeface="Times New Roman" panose="02020603050405020304" pitchFamily="18" charset="0"/>
                <a:cs typeface="Times New Roman" panose="02020603050405020304" pitchFamily="18" charset="0"/>
              </a:rPr>
              <a:t>Selection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cxnSp>
        <p:nvCxnSpPr>
          <p:cNvPr id="12" name="Straight Arrow Connector 11"/>
          <p:cNvCxnSpPr>
            <a:stCxn id="3" idx="6"/>
            <a:endCxn id="10" idx="1"/>
          </p:cNvCxnSpPr>
          <p:nvPr/>
        </p:nvCxnSpPr>
        <p:spPr>
          <a:xfrm>
            <a:off x="7963433" y="2914986"/>
            <a:ext cx="3136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3" idx="4"/>
            <a:endCxn id="5" idx="0"/>
          </p:cNvCxnSpPr>
          <p:nvPr/>
        </p:nvCxnSpPr>
        <p:spPr>
          <a:xfrm flipH="1">
            <a:off x="6201145" y="3955250"/>
            <a:ext cx="20142" cy="6235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3" idx="0"/>
            <a:endCxn id="9" idx="2"/>
          </p:cNvCxnSpPr>
          <p:nvPr/>
        </p:nvCxnSpPr>
        <p:spPr>
          <a:xfrm flipH="1" flipV="1">
            <a:off x="6201145" y="1491228"/>
            <a:ext cx="20142" cy="3834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Pentagon 12"/>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chemeClr val="bg1"/>
                </a:solidFill>
                <a:latin typeface="Times New Roman" panose="02020603050405020304" pitchFamily="18" charset="0"/>
                <a:cs typeface="Times New Roman" panose="02020603050405020304" pitchFamily="18" charset="0"/>
              </a:rPr>
              <a:t>2024/9/17</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 name="Heptagon 24"/>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6</a:t>
            </a:r>
          </a:p>
        </p:txBody>
      </p:sp>
      <p:cxnSp>
        <p:nvCxnSpPr>
          <p:cNvPr id="27" name="Straight Arrow Connector 26"/>
          <p:cNvCxnSpPr>
            <a:endCxn id="8" idx="3"/>
          </p:cNvCxnSpPr>
          <p:nvPr/>
        </p:nvCxnSpPr>
        <p:spPr>
          <a:xfrm flipH="1">
            <a:off x="4041648" y="3035011"/>
            <a:ext cx="35468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97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14301"/>
            <a:ext cx="4014788" cy="954107"/>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Literature </a:t>
            </a:r>
            <a:r>
              <a:rPr lang="en-US" sz="3200" dirty="0" smtClean="0">
                <a:latin typeface="Times New Roman" panose="02020603050405020304" pitchFamily="18" charset="0"/>
                <a:cs typeface="Times New Roman" panose="02020603050405020304" pitchFamily="18" charset="0"/>
              </a:rPr>
              <a:t>review:</a:t>
            </a:r>
            <a:endParaRPr lang="en-US" sz="3200" dirty="0">
              <a:latin typeface="Times New Roman" panose="02020603050405020304" pitchFamily="18" charset="0"/>
              <a:cs typeface="Times New Roman" panose="02020603050405020304" pitchFamily="18" charset="0"/>
            </a:endParaRPr>
          </a:p>
          <a:p>
            <a:pPr algn="ctr"/>
            <a:endParaRPr lang="en-US" sz="2400" dirty="0"/>
          </a:p>
        </p:txBody>
      </p:sp>
      <p:sp>
        <p:nvSpPr>
          <p:cNvPr id="2" name="TextBox 1"/>
          <p:cNvSpPr txBox="1"/>
          <p:nvPr/>
        </p:nvSpPr>
        <p:spPr>
          <a:xfrm>
            <a:off x="700088" y="900113"/>
            <a:ext cx="11029950" cy="1384995"/>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Thesing</a:t>
            </a:r>
            <a:r>
              <a:rPr lang="en-US" sz="2800" dirty="0">
                <a:latin typeface="Times New Roman" panose="02020603050405020304" pitchFamily="18" charset="0"/>
                <a:cs typeface="Times New Roman" panose="02020603050405020304" pitchFamily="18" charset="0"/>
              </a:rPr>
              <a:t> T. F., 2021) have done research (based on 15 expert interviews) and an experiential </a:t>
            </a:r>
            <a:r>
              <a:rPr lang="en-US" sz="2800" dirty="0" smtClean="0">
                <a:latin typeface="Times New Roman" panose="02020603050405020304" pitchFamily="18" charset="0"/>
                <a:cs typeface="Times New Roman" panose="02020603050405020304" pitchFamily="18" charset="0"/>
              </a:rPr>
              <a:t>survey...</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1475" y="2285108"/>
            <a:ext cx="10972800" cy="107721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Awad</a:t>
            </a:r>
            <a:r>
              <a:rPr lang="en-US" sz="3200" dirty="0">
                <a:latin typeface="Times New Roman" panose="02020603050405020304" pitchFamily="18" charset="0"/>
                <a:cs typeface="Times New Roman" panose="02020603050405020304" pitchFamily="18" charset="0"/>
              </a:rPr>
              <a:t> M. , 2005)compared the two methodologies in terms of customer satisfaction and project success </a:t>
            </a:r>
            <a:r>
              <a:rPr lang="en-US" sz="3200" dirty="0" smtClean="0">
                <a:latin typeface="Times New Roman" panose="02020603050405020304" pitchFamily="18" charset="0"/>
                <a:cs typeface="Times New Roman" panose="02020603050405020304" pitchFamily="18" charset="0"/>
              </a:rPr>
              <a:t>rates</a:t>
            </a:r>
            <a:r>
              <a:rPr lang="en-US" sz="28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Pentagon 4"/>
          <p:cNvSpPr/>
          <p:nvPr/>
        </p:nvSpPr>
        <p:spPr>
          <a:xfrm rot="10800000" flipV="1">
            <a:off x="10330249" y="5985402"/>
            <a:ext cx="1861751" cy="847885"/>
          </a:xfrm>
          <a:prstGeom prst="homePlate">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2024/9/17</a:t>
            </a:r>
            <a:endParaRPr lang="en-US" sz="2800" dirty="0">
              <a:latin typeface="Times New Roman" panose="02020603050405020304" pitchFamily="18" charset="0"/>
              <a:cs typeface="Times New Roman" panose="02020603050405020304" pitchFamily="18" charset="0"/>
            </a:endParaRPr>
          </a:p>
        </p:txBody>
      </p:sp>
      <p:sp>
        <p:nvSpPr>
          <p:cNvPr id="7" name="Heptagon 6"/>
          <p:cNvSpPr/>
          <p:nvPr/>
        </p:nvSpPr>
        <p:spPr>
          <a:xfrm>
            <a:off x="0" y="6010113"/>
            <a:ext cx="889686" cy="847887"/>
          </a:xfrm>
          <a:prstGeom prst="hept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23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3960</TotalTime>
  <Words>1600</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Ministry of Higher Education Herat University Computer Science Faculty Department (Software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Noori</dc:creator>
  <cp:lastModifiedBy>Nesarahmad</cp:lastModifiedBy>
  <cp:revision>151</cp:revision>
  <dcterms:created xsi:type="dcterms:W3CDTF">2024-08-27T11:26:19Z</dcterms:created>
  <dcterms:modified xsi:type="dcterms:W3CDTF">2024-09-18T08:54:28Z</dcterms:modified>
</cp:coreProperties>
</file>