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3"/>
  </p:notesMasterIdLst>
  <p:sldIdLst>
    <p:sldId id="256" r:id="rId2"/>
    <p:sldId id="313" r:id="rId3"/>
    <p:sldId id="257" r:id="rId4"/>
    <p:sldId id="258" r:id="rId5"/>
    <p:sldId id="259" r:id="rId6"/>
    <p:sldId id="260" r:id="rId7"/>
    <p:sldId id="314" r:id="rId8"/>
    <p:sldId id="261" r:id="rId9"/>
    <p:sldId id="264" r:id="rId10"/>
    <p:sldId id="315" r:id="rId11"/>
    <p:sldId id="271" r:id="rId12"/>
  </p:sldIdLst>
  <p:sldSz cx="9144000" cy="5143500" type="screen16x9"/>
  <p:notesSz cx="6858000" cy="9144000"/>
  <p:embeddedFontLst>
    <p:embeddedFont>
      <p:font typeface="Arimo" panose="020B0604020202020204" charset="0"/>
      <p:regular r:id="rId14"/>
      <p:bold r:id="rId15"/>
      <p:italic r:id="rId16"/>
      <p:boldItalic r:id="rId17"/>
    </p:embeddedFont>
    <p:embeddedFont>
      <p:font typeface="Bebas Neue" panose="020B0604020202020204" charset="0"/>
      <p:regular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D34B44-616F-4ED5-8522-59D68F961E10}">
  <a:tblStyle styleId="{3CD34B44-616F-4ED5-8522-59D68F961E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stor Camilo Doria Gomez" userId="1f9dce6a-2bf3-45e3-999b-e78088be60dc" providerId="ADAL" clId="{D0AA3FF2-61A9-4E8F-A66D-133E2164A241}"/>
    <pc:docChg chg="undo custSel addSld modSld">
      <pc:chgData name="Nestor Camilo Doria Gomez" userId="1f9dce6a-2bf3-45e3-999b-e78088be60dc" providerId="ADAL" clId="{D0AA3FF2-61A9-4E8F-A66D-133E2164A241}" dt="2023-06-06T16:12:51.473" v="248" actId="20577"/>
      <pc:docMkLst>
        <pc:docMk/>
      </pc:docMkLst>
      <pc:sldChg chg="modSp mod">
        <pc:chgData name="Nestor Camilo Doria Gomez" userId="1f9dce6a-2bf3-45e3-999b-e78088be60dc" providerId="ADAL" clId="{D0AA3FF2-61A9-4E8F-A66D-133E2164A241}" dt="2023-06-06T16:12:51.473" v="248" actId="20577"/>
        <pc:sldMkLst>
          <pc:docMk/>
          <pc:sldMk cId="0" sldId="256"/>
        </pc:sldMkLst>
        <pc:spChg chg="mod">
          <ac:chgData name="Nestor Camilo Doria Gomez" userId="1f9dce6a-2bf3-45e3-999b-e78088be60dc" providerId="ADAL" clId="{D0AA3FF2-61A9-4E8F-A66D-133E2164A241}" dt="2023-06-06T16:12:51.473" v="248" actId="20577"/>
          <ac:spMkLst>
            <pc:docMk/>
            <pc:sldMk cId="0" sldId="256"/>
            <ac:spMk id="240" creationId="{00000000-0000-0000-0000-000000000000}"/>
          </ac:spMkLst>
        </pc:spChg>
      </pc:sldChg>
      <pc:sldChg chg="addSp delSp modSp new mod">
        <pc:chgData name="Nestor Camilo Doria Gomez" userId="1f9dce6a-2bf3-45e3-999b-e78088be60dc" providerId="ADAL" clId="{D0AA3FF2-61A9-4E8F-A66D-133E2164A241}" dt="2023-06-06T16:12:20.488" v="223" actId="1076"/>
        <pc:sldMkLst>
          <pc:docMk/>
          <pc:sldMk cId="1900630445" sldId="315"/>
        </pc:sldMkLst>
        <pc:spChg chg="del">
          <ac:chgData name="Nestor Camilo Doria Gomez" userId="1f9dce6a-2bf3-45e3-999b-e78088be60dc" providerId="ADAL" clId="{D0AA3FF2-61A9-4E8F-A66D-133E2164A241}" dt="2023-06-06T16:05:16.439" v="30" actId="478"/>
          <ac:spMkLst>
            <pc:docMk/>
            <pc:sldMk cId="1900630445" sldId="315"/>
            <ac:spMk id="2" creationId="{0839591E-562C-40DE-9619-069908325978}"/>
          </ac:spMkLst>
        </pc:spChg>
        <pc:spChg chg="del">
          <ac:chgData name="Nestor Camilo Doria Gomez" userId="1f9dce6a-2bf3-45e3-999b-e78088be60dc" providerId="ADAL" clId="{D0AA3FF2-61A9-4E8F-A66D-133E2164A241}" dt="2023-06-06T16:05:17.254" v="31" actId="478"/>
          <ac:spMkLst>
            <pc:docMk/>
            <pc:sldMk cId="1900630445" sldId="315"/>
            <ac:spMk id="3" creationId="{02D3C7DE-5A02-4AB1-A5CF-5F9E3CC63E7F}"/>
          </ac:spMkLst>
        </pc:spChg>
        <pc:spChg chg="mod">
          <ac:chgData name="Nestor Camilo Doria Gomez" userId="1f9dce6a-2bf3-45e3-999b-e78088be60dc" providerId="ADAL" clId="{D0AA3FF2-61A9-4E8F-A66D-133E2164A241}" dt="2023-06-06T16:10:18.290" v="206" actId="1076"/>
          <ac:spMkLst>
            <pc:docMk/>
            <pc:sldMk cId="1900630445" sldId="315"/>
            <ac:spMk id="4" creationId="{70E4B506-4399-48CF-A788-93311E804F01}"/>
          </ac:spMkLst>
        </pc:spChg>
        <pc:spChg chg="mod">
          <ac:chgData name="Nestor Camilo Doria Gomez" userId="1f9dce6a-2bf3-45e3-999b-e78088be60dc" providerId="ADAL" clId="{D0AA3FF2-61A9-4E8F-A66D-133E2164A241}" dt="2023-06-06T16:12:12.116" v="222" actId="14100"/>
          <ac:spMkLst>
            <pc:docMk/>
            <pc:sldMk cId="1900630445" sldId="315"/>
            <ac:spMk id="5" creationId="{FA4C9927-25D2-4945-A930-F8F7E4F063E8}"/>
          </ac:spMkLst>
        </pc:spChg>
        <pc:spChg chg="mod">
          <ac:chgData name="Nestor Camilo Doria Gomez" userId="1f9dce6a-2bf3-45e3-999b-e78088be60dc" providerId="ADAL" clId="{D0AA3FF2-61A9-4E8F-A66D-133E2164A241}" dt="2023-06-06T16:08:23.638" v="195" actId="1076"/>
          <ac:spMkLst>
            <pc:docMk/>
            <pc:sldMk cId="1900630445" sldId="315"/>
            <ac:spMk id="6" creationId="{D70AAFEF-1C3A-4ED8-A1D0-D273848E2E13}"/>
          </ac:spMkLst>
        </pc:spChg>
        <pc:spChg chg="mod">
          <ac:chgData name="Nestor Camilo Doria Gomez" userId="1f9dce6a-2bf3-45e3-999b-e78088be60dc" providerId="ADAL" clId="{D0AA3FF2-61A9-4E8F-A66D-133E2164A241}" dt="2023-06-06T16:12:20.488" v="223" actId="1076"/>
          <ac:spMkLst>
            <pc:docMk/>
            <pc:sldMk cId="1900630445" sldId="315"/>
            <ac:spMk id="7" creationId="{5237647D-92E5-4B14-92DB-400A5BBAFCB9}"/>
          </ac:spMkLst>
        </pc:spChg>
        <pc:spChg chg="mod">
          <ac:chgData name="Nestor Camilo Doria Gomez" userId="1f9dce6a-2bf3-45e3-999b-e78088be60dc" providerId="ADAL" clId="{D0AA3FF2-61A9-4E8F-A66D-133E2164A241}" dt="2023-06-06T16:10:45.346" v="208" actId="1076"/>
          <ac:spMkLst>
            <pc:docMk/>
            <pc:sldMk cId="1900630445" sldId="315"/>
            <ac:spMk id="8" creationId="{930B2DE2-267A-4B8B-A74F-D9E5F2E9ED1E}"/>
          </ac:spMkLst>
        </pc:spChg>
        <pc:spChg chg="del">
          <ac:chgData name="Nestor Camilo Doria Gomez" userId="1f9dce6a-2bf3-45e3-999b-e78088be60dc" providerId="ADAL" clId="{D0AA3FF2-61A9-4E8F-A66D-133E2164A241}" dt="2023-06-06T16:07:46.991" v="179" actId="478"/>
          <ac:spMkLst>
            <pc:docMk/>
            <pc:sldMk cId="1900630445" sldId="315"/>
            <ac:spMk id="9" creationId="{D9523FC6-66E0-4825-A937-8566694F3E8A}"/>
          </ac:spMkLst>
        </pc:spChg>
        <pc:spChg chg="del">
          <ac:chgData name="Nestor Camilo Doria Gomez" userId="1f9dce6a-2bf3-45e3-999b-e78088be60dc" providerId="ADAL" clId="{D0AA3FF2-61A9-4E8F-A66D-133E2164A241}" dt="2023-06-06T16:07:45.399" v="178" actId="478"/>
          <ac:spMkLst>
            <pc:docMk/>
            <pc:sldMk cId="1900630445" sldId="315"/>
            <ac:spMk id="10" creationId="{56F0336B-BF0B-43CF-966E-109045122C7D}"/>
          </ac:spMkLst>
        </pc:spChg>
        <pc:spChg chg="del">
          <ac:chgData name="Nestor Camilo Doria Gomez" userId="1f9dce6a-2bf3-45e3-999b-e78088be60dc" providerId="ADAL" clId="{D0AA3FF2-61A9-4E8F-A66D-133E2164A241}" dt="2023-06-06T16:07:40.118" v="177" actId="478"/>
          <ac:spMkLst>
            <pc:docMk/>
            <pc:sldMk cId="1900630445" sldId="315"/>
            <ac:spMk id="11" creationId="{92233027-8493-4AB5-B881-20A33B049B38}"/>
          </ac:spMkLst>
        </pc:spChg>
        <pc:spChg chg="del">
          <ac:chgData name="Nestor Camilo Doria Gomez" userId="1f9dce6a-2bf3-45e3-999b-e78088be60dc" providerId="ADAL" clId="{D0AA3FF2-61A9-4E8F-A66D-133E2164A241}" dt="2023-06-06T16:07:48.548" v="180" actId="478"/>
          <ac:spMkLst>
            <pc:docMk/>
            <pc:sldMk cId="1900630445" sldId="315"/>
            <ac:spMk id="12" creationId="{9763B647-68D0-46EC-8AE8-49971477FE23}"/>
          </ac:spMkLst>
        </pc:spChg>
        <pc:spChg chg="mod">
          <ac:chgData name="Nestor Camilo Doria Gomez" userId="1f9dce6a-2bf3-45e3-999b-e78088be60dc" providerId="ADAL" clId="{D0AA3FF2-61A9-4E8F-A66D-133E2164A241}" dt="2023-06-06T16:11:49.947" v="220" actId="1076"/>
          <ac:spMkLst>
            <pc:docMk/>
            <pc:sldMk cId="1900630445" sldId="315"/>
            <ac:spMk id="13" creationId="{8DA4F959-40A5-429C-A6A7-2072DB93E21F}"/>
          </ac:spMkLst>
        </pc:spChg>
        <pc:spChg chg="mod">
          <ac:chgData name="Nestor Camilo Doria Gomez" userId="1f9dce6a-2bf3-45e3-999b-e78088be60dc" providerId="ADAL" clId="{D0AA3FF2-61A9-4E8F-A66D-133E2164A241}" dt="2023-06-06T16:12:04.050" v="221" actId="1076"/>
          <ac:spMkLst>
            <pc:docMk/>
            <pc:sldMk cId="1900630445" sldId="315"/>
            <ac:spMk id="14" creationId="{012DFAA5-01C9-4570-9D8D-BBAA8D7B8B3A}"/>
          </ac:spMkLst>
        </pc:spChg>
        <pc:graphicFrameChg chg="add del mod">
          <ac:chgData name="Nestor Camilo Doria Gomez" userId="1f9dce6a-2bf3-45e3-999b-e78088be60dc" providerId="ADAL" clId="{D0AA3FF2-61A9-4E8F-A66D-133E2164A241}" dt="2023-06-06T16:04:48.541" v="26"/>
          <ac:graphicFrameMkLst>
            <pc:docMk/>
            <pc:sldMk cId="1900630445" sldId="315"/>
            <ac:graphicFrameMk id="15" creationId="{F1F8B9DD-EFB4-40D3-937B-EDC4B148CE4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61a32cbe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61a32cbe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5e77e6543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5e77e6543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44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5e77e654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5e77e654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f5e77e654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f5e77e654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57" name="Google Shape;57;p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4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7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9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3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14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5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7" r:id="rId5"/>
    <p:sldLayoutId id="2147483658" r:id="rId6"/>
    <p:sldLayoutId id="2147483659" r:id="rId7"/>
    <p:sldLayoutId id="2147483663" r:id="rId8"/>
    <p:sldLayoutId id="2147483669" r:id="rId9"/>
    <p:sldLayoutId id="2147483672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765538" y="3326254"/>
            <a:ext cx="39894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analisís</a:t>
            </a:r>
            <a:r>
              <a:rPr lang="en" dirty="0"/>
              <a:t> para la empresa Cyclist </a:t>
            </a:r>
            <a:endParaRPr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Hallazgos, recomendaciones y visualizaciones encontrados</a:t>
            </a:r>
            <a:endParaRPr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análisis de datos</a:t>
            </a:r>
            <a:endParaRPr lang="es-CO" dirty="0">
              <a:solidFill>
                <a:schemeClr val="lt2"/>
              </a:solidFill>
            </a:endParaRPr>
          </a:p>
        </p:txBody>
      </p:sp>
      <p:sp>
        <p:nvSpPr>
          <p:cNvPr id="246" name="Google Shape;246;p3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MENú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3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E4B506-4399-48CF-A788-93311E804F0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33426" y="1394349"/>
            <a:ext cx="494597" cy="443400"/>
          </a:xfrm>
        </p:spPr>
        <p:txBody>
          <a:bodyPr/>
          <a:lstStyle/>
          <a:p>
            <a:r>
              <a:rPr lang="es-CO" dirty="0"/>
              <a:t>1.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4C9927-25D2-4945-A930-F8F7E4F063E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70341" y="1517009"/>
            <a:ext cx="2289391" cy="2955911"/>
          </a:xfrm>
        </p:spPr>
        <p:txBody>
          <a:bodyPr/>
          <a:lstStyle/>
          <a:p>
            <a:pPr algn="just"/>
            <a:r>
              <a:rPr lang="es-CO" dirty="0"/>
              <a:t>Proponer a la empresa aplicar una estrategia de marketing que haga alusión a que si el usuario es miembro del servicio y usa lo frecuentemente, puede aplicar un beneficio económico.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70AAFEF-1C3A-4ED8-A1D0-D273848E2E13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5939220" y="1352840"/>
            <a:ext cx="519959" cy="443400"/>
          </a:xfrm>
        </p:spPr>
        <p:txBody>
          <a:bodyPr/>
          <a:lstStyle/>
          <a:p>
            <a:r>
              <a:rPr lang="es-CO" dirty="0"/>
              <a:t>3.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5237647D-92E5-4B14-92DB-400A5BBAFCB9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199199" y="1474541"/>
            <a:ext cx="2333701" cy="2956869"/>
          </a:xfrm>
        </p:spPr>
        <p:txBody>
          <a:bodyPr/>
          <a:lstStyle/>
          <a:p>
            <a:pPr algn="just"/>
            <a:r>
              <a:rPr lang="es-CO" dirty="0"/>
              <a:t>Se puede crear un cupón, el cual al completarse por cierto numero de viajes puede obtener una rebaja económica para realizar la suscripción, además de un viaje gratis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930B2DE2-267A-4B8B-A74F-D9E5F2E9ED1E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4300" y="467317"/>
            <a:ext cx="7715400" cy="605700"/>
          </a:xfrm>
        </p:spPr>
        <p:txBody>
          <a:bodyPr/>
          <a:lstStyle/>
          <a:p>
            <a:pPr algn="ctr"/>
            <a:r>
              <a:rPr lang="es-CO" dirty="0"/>
              <a:t>Recomendaciones</a:t>
            </a:r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8DA4F959-40A5-429C-A6A7-2072DB93E21F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2916772" y="1393172"/>
            <a:ext cx="576017" cy="443400"/>
          </a:xfrm>
        </p:spPr>
        <p:txBody>
          <a:bodyPr/>
          <a:lstStyle/>
          <a:p>
            <a:r>
              <a:rPr lang="es-CO" dirty="0"/>
              <a:t>2.</a:t>
            </a:r>
          </a:p>
        </p:txBody>
      </p:sp>
      <p:sp>
        <p:nvSpPr>
          <p:cNvPr id="14" name="Subtítulo 13">
            <a:extLst>
              <a:ext uri="{FF2B5EF4-FFF2-40B4-BE49-F238E27FC236}">
                <a16:creationId xmlns:a16="http://schemas.microsoft.com/office/drawing/2014/main" id="{012DFAA5-01C9-4570-9D8D-BBAA8D7B8B3A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3183570" y="1516050"/>
            <a:ext cx="2597803" cy="2915360"/>
          </a:xfrm>
        </p:spPr>
        <p:txBody>
          <a:bodyPr/>
          <a:lstStyle/>
          <a:p>
            <a:pPr algn="just"/>
            <a:r>
              <a:rPr lang="es-CO" dirty="0"/>
              <a:t>El texto analiza datos sobre el tipo de bicicleta (eléctricas y clásicas) para determinar preferencias de usuarios y miembros del servicio en tiempo de viaje y días de uso. El objetivo es identificar si hay un aumento significativo en un tipo de bicicleta para atraer a un nuevo público.</a:t>
            </a:r>
          </a:p>
        </p:txBody>
      </p:sp>
    </p:spTree>
    <p:extLst>
      <p:ext uri="{BB962C8B-B14F-4D97-AF65-F5344CB8AC3E}">
        <p14:creationId xmlns:p14="http://schemas.microsoft.com/office/powerpoint/2010/main" val="190063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9"/>
          <p:cNvSpPr/>
          <p:nvPr/>
        </p:nvSpPr>
        <p:spPr>
          <a:xfrm>
            <a:off x="1933575" y="3088675"/>
            <a:ext cx="51531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49"/>
          <p:cNvSpPr txBox="1">
            <a:spLocks noGrp="1"/>
          </p:cNvSpPr>
          <p:nvPr>
            <p:ph type="title"/>
          </p:nvPr>
        </p:nvSpPr>
        <p:spPr>
          <a:xfrm>
            <a:off x="2627925" y="1674453"/>
            <a:ext cx="37644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¿Dudas?</a:t>
            </a:r>
            <a:endParaRPr dirty="0"/>
          </a:p>
        </p:txBody>
      </p:sp>
      <p:sp>
        <p:nvSpPr>
          <p:cNvPr id="1200" name="Google Shape;1200;p49"/>
          <p:cNvSpPr txBox="1">
            <a:spLocks noGrp="1"/>
          </p:cNvSpPr>
          <p:nvPr>
            <p:ph type="subTitle" idx="1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¡Gracias por su atención!</a:t>
            </a:r>
            <a:endParaRPr dirty="0"/>
          </a:p>
        </p:txBody>
      </p:sp>
      <p:sp>
        <p:nvSpPr>
          <p:cNvPr id="1202" name="Google Shape;1202;p4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Análisis de datos</a:t>
            </a:r>
            <a:endParaRPr lang="es-CO" dirty="0">
              <a:solidFill>
                <a:schemeClr val="lt2"/>
              </a:solidFill>
            </a:endParaRPr>
          </a:p>
        </p:txBody>
      </p:sp>
      <p:sp>
        <p:nvSpPr>
          <p:cNvPr id="1203" name="Google Shape;1203;p49"/>
          <p:cNvSpPr/>
          <p:nvPr/>
        </p:nvSpPr>
        <p:spPr>
          <a:xfrm>
            <a:off x="8119788" y="4071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49"/>
          <p:cNvGrpSpPr/>
          <p:nvPr/>
        </p:nvGrpSpPr>
        <p:grpSpPr>
          <a:xfrm>
            <a:off x="6636847" y="4126352"/>
            <a:ext cx="695830" cy="243805"/>
            <a:chOff x="2271950" y="2722775"/>
            <a:chExt cx="575875" cy="201775"/>
          </a:xfrm>
        </p:grpSpPr>
        <p:sp>
          <p:nvSpPr>
            <p:cNvPr id="1205" name="Google Shape;1205;p49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0" name="Google Shape;1210;p49"/>
          <p:cNvSpPr/>
          <p:nvPr/>
        </p:nvSpPr>
        <p:spPr>
          <a:xfrm rot="-1685758">
            <a:off x="8240328" y="38392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49"/>
          <p:cNvSpPr/>
          <p:nvPr/>
        </p:nvSpPr>
        <p:spPr>
          <a:xfrm rot="7198898">
            <a:off x="1116987" y="6786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49"/>
          <p:cNvSpPr/>
          <p:nvPr/>
        </p:nvSpPr>
        <p:spPr>
          <a:xfrm rot="7201932">
            <a:off x="781587" y="15618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49"/>
          <p:cNvSpPr/>
          <p:nvPr/>
        </p:nvSpPr>
        <p:spPr>
          <a:xfrm>
            <a:off x="7586788" y="7934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9"/>
          <p:cNvSpPr/>
          <p:nvPr/>
        </p:nvSpPr>
        <p:spPr>
          <a:xfrm>
            <a:off x="1549276" y="1901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9"/>
          <p:cNvSpPr/>
          <p:nvPr/>
        </p:nvSpPr>
        <p:spPr>
          <a:xfrm rot="-1685758">
            <a:off x="2431941" y="8957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49"/>
          <p:cNvSpPr/>
          <p:nvPr/>
        </p:nvSpPr>
        <p:spPr>
          <a:xfrm>
            <a:off x="1826501" y="40352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7" name="Google Shape;1217;p49"/>
          <p:cNvGrpSpPr/>
          <p:nvPr/>
        </p:nvGrpSpPr>
        <p:grpSpPr>
          <a:xfrm>
            <a:off x="7476107" y="3173929"/>
            <a:ext cx="953591" cy="334099"/>
            <a:chOff x="2271950" y="2722775"/>
            <a:chExt cx="575875" cy="201775"/>
          </a:xfrm>
        </p:grpSpPr>
        <p:sp>
          <p:nvSpPr>
            <p:cNvPr id="1218" name="Google Shape;1218;p49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3" name="Google Shape;1223;p49"/>
          <p:cNvSpPr/>
          <p:nvPr/>
        </p:nvSpPr>
        <p:spPr>
          <a:xfrm>
            <a:off x="8026427" y="22738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9"/>
          <p:cNvSpPr/>
          <p:nvPr/>
        </p:nvSpPr>
        <p:spPr>
          <a:xfrm>
            <a:off x="842975" y="237369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9"/>
          <p:cNvSpPr/>
          <p:nvPr/>
        </p:nvSpPr>
        <p:spPr>
          <a:xfrm>
            <a:off x="7952901" y="10539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9"/>
          <p:cNvSpPr/>
          <p:nvPr/>
        </p:nvSpPr>
        <p:spPr>
          <a:xfrm rot="-1685758">
            <a:off x="8049603" y="1971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9"/>
          <p:cNvSpPr/>
          <p:nvPr/>
        </p:nvSpPr>
        <p:spPr>
          <a:xfrm rot="-1685758">
            <a:off x="1437403" y="32002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4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4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4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MENú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1" name="Google Shape;1231;p49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2" name="Google Shape;1232;p4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233" name="Google Shape;1233;p4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234" name="Google Shape;1234;p4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49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49"/>
          <p:cNvSpPr/>
          <p:nvPr/>
        </p:nvSpPr>
        <p:spPr>
          <a:xfrm>
            <a:off x="1129525" y="40877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FC142-0333-421D-8813-2A0E735B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6000" dirty="0"/>
              <a:t>Presentación por: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D6AD9-BCA3-4E78-B254-95C8B947C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sz="2400" dirty="0">
                <a:solidFill>
                  <a:schemeClr val="tx2">
                    <a:lumMod val="75000"/>
                  </a:schemeClr>
                </a:solidFill>
              </a:rPr>
              <a:t>Néstor Camilo Doria Gómez</a:t>
            </a:r>
          </a:p>
        </p:txBody>
      </p:sp>
      <p:sp>
        <p:nvSpPr>
          <p:cNvPr id="5" name="Google Shape;245;p34">
            <a:extLst>
              <a:ext uri="{FF2B5EF4-FFF2-40B4-BE49-F238E27FC236}">
                <a16:creationId xmlns:a16="http://schemas.microsoft.com/office/drawing/2014/main" id="{5717EA59-F961-4D47-887D-A4DE456E7090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análisis de datos</a:t>
            </a:r>
            <a:endParaRPr lang="es-CO" dirty="0">
              <a:solidFill>
                <a:schemeClr val="lt2"/>
              </a:solidFill>
            </a:endParaRPr>
          </a:p>
        </p:txBody>
      </p:sp>
      <p:sp>
        <p:nvSpPr>
          <p:cNvPr id="6" name="Google Shape;246;p34">
            <a:hlinkClick r:id="rId2" action="ppaction://hlinksldjump"/>
            <a:extLst>
              <a:ext uri="{FF2B5EF4-FFF2-40B4-BE49-F238E27FC236}">
                <a16:creationId xmlns:a16="http://schemas.microsoft.com/office/drawing/2014/main" id="{5A9A159D-135B-4D62-AC6A-946FCBDBB5A4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MENú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47;p34">
            <a:hlinkClick r:id="" action="ppaction://noaction"/>
            <a:extLst>
              <a:ext uri="{FF2B5EF4-FFF2-40B4-BE49-F238E27FC236}">
                <a16:creationId xmlns:a16="http://schemas.microsoft.com/office/drawing/2014/main" id="{1F45051E-2EE4-44CD-8C2E-7CE19EF3B113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DB7DEB86-6214-483B-B3F4-AECD1B42CACA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" name="Google Shape;249;p34">
            <a:extLst>
              <a:ext uri="{FF2B5EF4-FFF2-40B4-BE49-F238E27FC236}">
                <a16:creationId xmlns:a16="http://schemas.microsoft.com/office/drawing/2014/main" id="{600A8E5F-05F8-4E58-A918-C03C40CAC1A9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" name="Google Shape;250;p34">
              <a:extLst>
                <a:ext uri="{FF2B5EF4-FFF2-40B4-BE49-F238E27FC236}">
                  <a16:creationId xmlns:a16="http://schemas.microsoft.com/office/drawing/2014/main" id="{CF7D33EF-21B4-4A40-BD11-5DB471DA6B61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1;p34">
              <a:extLst>
                <a:ext uri="{FF2B5EF4-FFF2-40B4-BE49-F238E27FC236}">
                  <a16:creationId xmlns:a16="http://schemas.microsoft.com/office/drawing/2014/main" id="{9A58C76F-2D05-4778-B5E9-783668FAE9E2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2;p34">
              <a:extLst>
                <a:ext uri="{FF2B5EF4-FFF2-40B4-BE49-F238E27FC236}">
                  <a16:creationId xmlns:a16="http://schemas.microsoft.com/office/drawing/2014/main" id="{2491D148-0189-4FC2-9479-0ACEF7754387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3;p34">
              <a:extLst>
                <a:ext uri="{FF2B5EF4-FFF2-40B4-BE49-F238E27FC236}">
                  <a16:creationId xmlns:a16="http://schemas.microsoft.com/office/drawing/2014/main" id="{244B72FA-DFC4-4D53-98DD-83F28EC21AE9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4;p34">
              <a:extLst>
                <a:ext uri="{FF2B5EF4-FFF2-40B4-BE49-F238E27FC236}">
                  <a16:creationId xmlns:a16="http://schemas.microsoft.com/office/drawing/2014/main" id="{EEC4144D-C009-425D-B0AB-B7604F84CDDA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5;p34">
              <a:extLst>
                <a:ext uri="{FF2B5EF4-FFF2-40B4-BE49-F238E27FC236}">
                  <a16:creationId xmlns:a16="http://schemas.microsoft.com/office/drawing/2014/main" id="{180407FE-EAFB-418F-B7E1-812EA438AAF0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6;p34">
              <a:extLst>
                <a:ext uri="{FF2B5EF4-FFF2-40B4-BE49-F238E27FC236}">
                  <a16:creationId xmlns:a16="http://schemas.microsoft.com/office/drawing/2014/main" id="{BB638A86-CA71-474D-ABAA-A2DBFCB4DB7F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7;p34">
              <a:extLst>
                <a:ext uri="{FF2B5EF4-FFF2-40B4-BE49-F238E27FC236}">
                  <a16:creationId xmlns:a16="http://schemas.microsoft.com/office/drawing/2014/main" id="{BB2D844F-47BE-4463-9E80-0C033CAADA81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8;p34">
              <a:extLst>
                <a:ext uri="{FF2B5EF4-FFF2-40B4-BE49-F238E27FC236}">
                  <a16:creationId xmlns:a16="http://schemas.microsoft.com/office/drawing/2014/main" id="{DFE9D58F-27A5-4750-8420-A5F97031693F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322;p34">
            <a:hlinkClick r:id="rId3" action="ppaction://hlinksldjump"/>
            <a:extLst>
              <a:ext uri="{FF2B5EF4-FFF2-40B4-BE49-F238E27FC236}">
                <a16:creationId xmlns:a16="http://schemas.microsoft.com/office/drawing/2014/main" id="{7A254309-4966-4FA5-AFA2-E14907C62E93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59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3171470" y="1821412"/>
            <a:ext cx="2801060" cy="1870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-CO" sz="1800" dirty="0"/>
              <a:t>Resumen y objetivo.</a:t>
            </a:r>
            <a:endParaRPr sz="18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-CO" sz="1800" dirty="0"/>
              <a:t>Datos y análisis.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-CO" sz="1800" dirty="0"/>
              <a:t>Visualizaciones.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-CO" sz="1800" dirty="0"/>
              <a:t>Recomendaciones.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-CO" sz="1800" dirty="0"/>
              <a:t>Cierre.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endParaRPr lang="es-CO" dirty="0"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3460260" y="852173"/>
            <a:ext cx="2223479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análisis de datos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MENú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7" name="Google Shape;337;p35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8" name="Google Shape;338;p35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9" name="Google Shape;339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5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Resumen</a:t>
            </a:r>
            <a:endParaRPr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-CO" sz="1800" dirty="0"/>
              <a:t>El objetivo del análisis es implementar una estrategia que motive a los usuarios casuales del servicio de </a:t>
            </a:r>
            <a:r>
              <a:rPr lang="es-CO" sz="1800" dirty="0" err="1"/>
              <a:t>Cyclist</a:t>
            </a:r>
            <a:r>
              <a:rPr lang="es-CO" sz="1800" dirty="0"/>
              <a:t> a convertirse en miembros activos, teniendo en cuenta que estos usuarios son quienes utilizan el servicio durante más tiempo.</a:t>
            </a:r>
          </a:p>
        </p:txBody>
      </p:sp>
      <p:grpSp>
        <p:nvGrpSpPr>
          <p:cNvPr id="356" name="Google Shape;356;p36"/>
          <p:cNvGrpSpPr/>
          <p:nvPr/>
        </p:nvGrpSpPr>
        <p:grpSpPr>
          <a:xfrm rot="5400000">
            <a:off x="1071931" y="3617221"/>
            <a:ext cx="612965" cy="612965"/>
            <a:chOff x="5208200" y="980975"/>
            <a:chExt cx="440475" cy="440475"/>
          </a:xfrm>
        </p:grpSpPr>
        <p:sp>
          <p:nvSpPr>
            <p:cNvPr id="357" name="Google Shape;357;p36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36"/>
          <p:cNvGrpSpPr/>
          <p:nvPr/>
        </p:nvGrpSpPr>
        <p:grpSpPr>
          <a:xfrm>
            <a:off x="6066397" y="3338339"/>
            <a:ext cx="695830" cy="243805"/>
            <a:chOff x="2271950" y="2722775"/>
            <a:chExt cx="575875" cy="201775"/>
          </a:xfrm>
        </p:grpSpPr>
        <p:sp>
          <p:nvSpPr>
            <p:cNvPr id="360" name="Google Shape;360;p36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6"/>
          <p:cNvSpPr/>
          <p:nvPr/>
        </p:nvSpPr>
        <p:spPr>
          <a:xfrm rot="7201932">
            <a:off x="7909637" y="1678403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7530851" y="38417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6"/>
          <p:cNvSpPr/>
          <p:nvPr/>
        </p:nvSpPr>
        <p:spPr>
          <a:xfrm rot="7198898">
            <a:off x="7267137" y="1029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6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6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2635388" y="36172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4246262" y="35363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8013038" y="32883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3848926" y="37449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6"/>
          <p:cNvSpPr/>
          <p:nvPr/>
        </p:nvSpPr>
        <p:spPr>
          <a:xfrm>
            <a:off x="5887138" y="41159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6"/>
          <p:cNvSpPr/>
          <p:nvPr/>
        </p:nvSpPr>
        <p:spPr>
          <a:xfrm rot="-1685758">
            <a:off x="5627203" y="39183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7140562" y="2828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6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MENú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0" name="Google Shape;380;p36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1" name="Google Shape;381;p36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82" name="Google Shape;382;p3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83" name="Google Shape;383;p3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36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99;p37">
            <a:extLst>
              <a:ext uri="{FF2B5EF4-FFF2-40B4-BE49-F238E27FC236}">
                <a16:creationId xmlns:a16="http://schemas.microsoft.com/office/drawing/2014/main" id="{FE0ACD21-E468-447E-88BB-2102084D9F02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lt2"/>
                </a:solidFill>
                <a:latin typeface="Bebas Neue"/>
                <a:sym typeface="Bebas Neue"/>
              </a:rPr>
              <a:t>A</a:t>
            </a:r>
            <a:r>
              <a:rPr lang="en" dirty="0">
                <a:solidFill>
                  <a:schemeClr val="lt2"/>
                </a:solidFill>
                <a:latin typeface="Bebas Neue"/>
                <a:sym typeface="Bebas Neue"/>
              </a:rPr>
              <a:t>nálisis de datos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Hallazgos de los datos y resultados.</a:t>
            </a:r>
            <a:endParaRPr dirty="0"/>
          </a:p>
        </p:txBody>
      </p:sp>
      <p:sp>
        <p:nvSpPr>
          <p:cNvPr id="398" name="Google Shape;398;p37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400" dirty="0"/>
              <a:t>D</a:t>
            </a:r>
            <a:r>
              <a:rPr lang="en" sz="5400" dirty="0"/>
              <a:t>atos y análisis</a:t>
            </a:r>
            <a:endParaRPr sz="5400" dirty="0"/>
          </a:p>
        </p:txBody>
      </p:sp>
      <p:sp>
        <p:nvSpPr>
          <p:cNvPr id="399" name="Google Shape;399;p3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lt2"/>
                </a:solidFill>
                <a:latin typeface="Bebas Neue"/>
                <a:sym typeface="Bebas Neue"/>
              </a:rPr>
              <a:t>A</a:t>
            </a:r>
            <a:r>
              <a:rPr lang="en" dirty="0">
                <a:solidFill>
                  <a:schemeClr val="lt2"/>
                </a:solidFill>
                <a:latin typeface="Bebas Neue"/>
                <a:sym typeface="Bebas Neue"/>
              </a:rPr>
              <a:t>nálisis de datos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400" name="Google Shape;400;p37"/>
          <p:cNvGrpSpPr/>
          <p:nvPr/>
        </p:nvGrpSpPr>
        <p:grpSpPr>
          <a:xfrm>
            <a:off x="2308150" y="1262488"/>
            <a:ext cx="65475" cy="397950"/>
            <a:chOff x="2551425" y="1409425"/>
            <a:chExt cx="65475" cy="397950"/>
          </a:xfrm>
        </p:grpSpPr>
        <p:sp>
          <p:nvSpPr>
            <p:cNvPr id="401" name="Google Shape;401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7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412" name="Google Shape;412;p37"/>
            <p:cNvSpPr/>
            <p:nvPr/>
          </p:nvSpPr>
          <p:spPr>
            <a:xfrm>
              <a:off x="1441900" y="2926313"/>
              <a:ext cx="285500" cy="202200"/>
            </a:xfrm>
            <a:custGeom>
              <a:avLst/>
              <a:gdLst/>
              <a:ahLst/>
              <a:cxnLst/>
              <a:rect l="l" t="t" r="r" b="b"/>
              <a:pathLst>
                <a:path w="11420" h="8088" fill="none" extrusionOk="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752325" y="2926313"/>
              <a:ext cx="35650" cy="13375"/>
            </a:xfrm>
            <a:custGeom>
              <a:avLst/>
              <a:gdLst/>
              <a:ahLst/>
              <a:cxnLst/>
              <a:rect l="l" t="t" r="r" b="b"/>
              <a:pathLst>
                <a:path w="1426" h="535" fill="none" extrusionOk="0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540325" y="3127613"/>
              <a:ext cx="248100" cy="25"/>
            </a:xfrm>
            <a:custGeom>
              <a:avLst/>
              <a:gdLst/>
              <a:ahLst/>
              <a:cxnLst/>
              <a:rect l="l" t="t" r="r" b="b"/>
              <a:pathLst>
                <a:path w="9924" h="1" fill="none" extrusionOk="0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540325" y="3040313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829375" y="3002013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418" name="Google Shape;418;p37"/>
            <p:cNvSpPr/>
            <p:nvPr/>
          </p:nvSpPr>
          <p:spPr>
            <a:xfrm>
              <a:off x="910475" y="761863"/>
              <a:ext cx="1043050" cy="1488400"/>
            </a:xfrm>
            <a:custGeom>
              <a:avLst/>
              <a:gdLst/>
              <a:ahLst/>
              <a:cxnLst/>
              <a:rect l="l" t="t" r="r" b="b"/>
              <a:pathLst>
                <a:path w="41722" h="59536" fill="none" extrusionOk="0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723250" y="761863"/>
              <a:ext cx="224500" cy="206225"/>
            </a:xfrm>
            <a:custGeom>
              <a:avLst/>
              <a:gdLst/>
              <a:ahLst/>
              <a:cxnLst/>
              <a:rect l="l" t="t" r="r" b="b"/>
              <a:pathLst>
                <a:path w="8980" h="8249" fill="none" extrusionOk="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051650" y="10624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051650" y="11626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1051650" y="1262888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051650" y="13630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051650" y="14632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1051650" y="15634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1051650" y="1663713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1051650" y="1782613"/>
              <a:ext cx="315350" cy="22300"/>
            </a:xfrm>
            <a:custGeom>
              <a:avLst/>
              <a:gdLst/>
              <a:ahLst/>
              <a:cxnLst/>
              <a:rect l="l" t="t" r="r" b="b"/>
              <a:pathLst>
                <a:path w="12614" h="892" fill="none" extrusionOk="0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051650" y="1990163"/>
              <a:ext cx="393275" cy="0"/>
            </a:xfrm>
            <a:custGeom>
              <a:avLst/>
              <a:gdLst/>
              <a:ahLst/>
              <a:cxnLst/>
              <a:rect l="l" t="t" r="r" b="b"/>
              <a:pathLst>
                <a:path w="15731" fill="none" extrusionOk="0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7"/>
          <p:cNvGrpSpPr/>
          <p:nvPr/>
        </p:nvGrpSpPr>
        <p:grpSpPr>
          <a:xfrm>
            <a:off x="1701625" y="2135638"/>
            <a:ext cx="875600" cy="1088925"/>
            <a:chOff x="5962175" y="478150"/>
            <a:chExt cx="875600" cy="1088925"/>
          </a:xfrm>
        </p:grpSpPr>
        <p:sp>
          <p:nvSpPr>
            <p:cNvPr id="430" name="Google Shape;430;p37"/>
            <p:cNvSpPr/>
            <p:nvPr/>
          </p:nvSpPr>
          <p:spPr>
            <a:xfrm>
              <a:off x="6095350" y="582825"/>
              <a:ext cx="504600" cy="504600"/>
            </a:xfrm>
            <a:custGeom>
              <a:avLst/>
              <a:gdLst/>
              <a:ahLst/>
              <a:cxnLst/>
              <a:rect l="l" t="t" r="r" b="b"/>
              <a:pathLst>
                <a:path w="20184" h="20184" extrusionOk="0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01075" y="1086075"/>
              <a:ext cx="145650" cy="186625"/>
            </a:xfrm>
            <a:custGeom>
              <a:avLst/>
              <a:gdLst/>
              <a:ahLst/>
              <a:cxnLst/>
              <a:rect l="l" t="t" r="r" b="b"/>
              <a:pathLst>
                <a:path w="5826" h="7465" extrusionOk="0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962175" y="478150"/>
              <a:ext cx="742450" cy="742000"/>
            </a:xfrm>
            <a:custGeom>
              <a:avLst/>
              <a:gdLst/>
              <a:ahLst/>
              <a:cxnLst/>
              <a:rect l="l" t="t" r="r" b="b"/>
              <a:pathLst>
                <a:path w="29698" h="29680" extrusionOk="0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581675" y="1224575"/>
              <a:ext cx="256100" cy="342500"/>
            </a:xfrm>
            <a:custGeom>
              <a:avLst/>
              <a:gdLst/>
              <a:ahLst/>
              <a:cxnLst/>
              <a:rect l="l" t="t" r="r" b="b"/>
              <a:pathLst>
                <a:path w="10244" h="13700" extrusionOk="0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6203125" y="760525"/>
              <a:ext cx="320675" cy="185725"/>
            </a:xfrm>
            <a:custGeom>
              <a:avLst/>
              <a:gdLst/>
              <a:ahLst/>
              <a:cxnLst/>
              <a:rect l="l" t="t" r="r" b="b"/>
              <a:pathLst>
                <a:path w="12827" h="7429" extrusionOk="0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7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436" name="Google Shape;436;p37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7"/>
          <p:cNvSpPr/>
          <p:nvPr/>
        </p:nvSpPr>
        <p:spPr>
          <a:xfrm>
            <a:off x="830238" y="31402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1287513" y="2770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2039913" y="7426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7"/>
          <p:cNvSpPr/>
          <p:nvPr/>
        </p:nvSpPr>
        <p:spPr>
          <a:xfrm rot="-1685758">
            <a:off x="724953" y="2780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7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443" name="Google Shape;443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49" name="Google Shape;449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7"/>
          <p:cNvSpPr/>
          <p:nvPr/>
        </p:nvSpPr>
        <p:spPr>
          <a:xfrm>
            <a:off x="2039926" y="390146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7"/>
          <p:cNvSpPr/>
          <p:nvPr/>
        </p:nvSpPr>
        <p:spPr>
          <a:xfrm>
            <a:off x="2810726" y="803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012013" y="41742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7"/>
          <p:cNvSpPr/>
          <p:nvPr/>
        </p:nvSpPr>
        <p:spPr>
          <a:xfrm rot="7201932">
            <a:off x="1637012" y="3349078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7140551" y="34274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7"/>
          <p:cNvSpPr/>
          <p:nvPr/>
        </p:nvSpPr>
        <p:spPr>
          <a:xfrm rot="7198898">
            <a:off x="7188899" y="21191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7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7"/>
          <p:cNvSpPr/>
          <p:nvPr/>
        </p:nvSpPr>
        <p:spPr>
          <a:xfrm rot="7198898">
            <a:off x="838849" y="3636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6647613" y="8564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7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65" name="Google Shape;465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8021301" y="7426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6661124" y="25315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MENú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0" name="Google Shape;480;p37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1" name="Google Shape;481;p37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82" name="Google Shape;482;p3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83" name="Google Shape;483;p3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3" name="Google Shape;493;p37"/>
          <p:cNvCxnSpPr/>
          <p:nvPr/>
        </p:nvCxnSpPr>
        <p:spPr>
          <a:xfrm>
            <a:off x="3185561" y="2770463"/>
            <a:ext cx="277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/>
          <p:nvPr/>
        </p:nvSpPr>
        <p:spPr>
          <a:xfrm>
            <a:off x="46638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38"/>
          <p:cNvCxnSpPr/>
          <p:nvPr/>
        </p:nvCxnSpPr>
        <p:spPr>
          <a:xfrm>
            <a:off x="5579436" y="2388579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0" name="Google Shape;500;p38"/>
          <p:cNvSpPr/>
          <p:nvPr/>
        </p:nvSpPr>
        <p:spPr>
          <a:xfrm>
            <a:off x="8061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8"/>
          <p:cNvCxnSpPr/>
          <p:nvPr/>
        </p:nvCxnSpPr>
        <p:spPr>
          <a:xfrm>
            <a:off x="1702208" y="4131179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38"/>
          <p:cNvSpPr/>
          <p:nvPr/>
        </p:nvSpPr>
        <p:spPr>
          <a:xfrm>
            <a:off x="46638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3" name="Google Shape;503;p38"/>
          <p:cNvCxnSpPr/>
          <p:nvPr/>
        </p:nvCxnSpPr>
        <p:spPr>
          <a:xfrm>
            <a:off x="5579436" y="409009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8"/>
          <p:cNvSpPr/>
          <p:nvPr/>
        </p:nvSpPr>
        <p:spPr>
          <a:xfrm>
            <a:off x="8061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hallazgos importantes</a:t>
            </a:r>
            <a:endParaRPr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subTitle" idx="1"/>
          </p:nvPr>
        </p:nvSpPr>
        <p:spPr>
          <a:xfrm>
            <a:off x="1721736" y="1442847"/>
            <a:ext cx="2230500" cy="907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Los días sábados y domingos son los que presentan la mayor cantidad de viajes por parte de los usuarios casuales.</a:t>
            </a:r>
            <a:endParaRPr sz="1200" dirty="0"/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509" name="Google Shape;509;p38"/>
          <p:cNvCxnSpPr/>
          <p:nvPr/>
        </p:nvCxnSpPr>
        <p:spPr>
          <a:xfrm>
            <a:off x="1746308" y="2442301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1" name="Google Shape;511;p38"/>
          <p:cNvSpPr txBox="1">
            <a:spLocks noGrp="1"/>
          </p:cNvSpPr>
          <p:nvPr>
            <p:ph type="subTitle" idx="4"/>
          </p:nvPr>
        </p:nvSpPr>
        <p:spPr>
          <a:xfrm>
            <a:off x="5535336" y="1342987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Los días sábados y domingos son los días en los que los usuarios casuales emplean más tiempo en completar sus viajes.</a:t>
            </a:r>
          </a:p>
        </p:txBody>
      </p:sp>
      <p:sp>
        <p:nvSpPr>
          <p:cNvPr id="512" name="Google Shape;512;p38"/>
          <p:cNvSpPr txBox="1">
            <a:spLocks noGrp="1"/>
          </p:cNvSpPr>
          <p:nvPr>
            <p:ph type="title" idx="5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4" name="Google Shape;514;p38"/>
          <p:cNvSpPr txBox="1">
            <a:spLocks noGrp="1"/>
          </p:cNvSpPr>
          <p:nvPr>
            <p:ph type="subTitle" idx="7"/>
          </p:nvPr>
        </p:nvSpPr>
        <p:spPr>
          <a:xfrm>
            <a:off x="1715142" y="3113351"/>
            <a:ext cx="2230500" cy="976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Los días martes y miércoles son aquellos en los que se registran menos viajes por parte de los usuarios casuales.</a:t>
            </a:r>
          </a:p>
        </p:txBody>
      </p:sp>
      <p:sp>
        <p:nvSpPr>
          <p:cNvPr id="515" name="Google Shape;515;p38"/>
          <p:cNvSpPr txBox="1">
            <a:spLocks noGrp="1"/>
          </p:cNvSpPr>
          <p:nvPr>
            <p:ph type="title" idx="8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7" name="Google Shape;517;p38"/>
          <p:cNvSpPr txBox="1">
            <a:spLocks noGrp="1"/>
          </p:cNvSpPr>
          <p:nvPr>
            <p:ph type="subTitle" idx="13"/>
          </p:nvPr>
        </p:nvSpPr>
        <p:spPr>
          <a:xfrm>
            <a:off x="5566045" y="3014984"/>
            <a:ext cx="2230500" cy="1120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Los días miércoles y jueves son aquellos en los que los usuarios casuales requieren menos tiempo para realizar sus viajes.</a:t>
            </a:r>
            <a:endParaRPr sz="1200" dirty="0"/>
          </a:p>
        </p:txBody>
      </p:sp>
      <p:sp>
        <p:nvSpPr>
          <p:cNvPr id="518" name="Google Shape;518;p38"/>
          <p:cNvSpPr txBox="1">
            <a:spLocks noGrp="1"/>
          </p:cNvSpPr>
          <p:nvPr>
            <p:ph type="title" idx="14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9" name="Google Shape;519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</a:t>
            </a: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nálisis de datos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8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MENú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3" name="Google Shape;523;p38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4" name="Google Shape;524;p3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59553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/>
          <p:nvPr/>
        </p:nvSpPr>
        <p:spPr>
          <a:xfrm>
            <a:off x="46638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38"/>
          <p:cNvCxnSpPr/>
          <p:nvPr/>
        </p:nvCxnSpPr>
        <p:spPr>
          <a:xfrm>
            <a:off x="5579436" y="2388579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0" name="Google Shape;500;p38"/>
          <p:cNvSpPr/>
          <p:nvPr/>
        </p:nvSpPr>
        <p:spPr>
          <a:xfrm>
            <a:off x="8061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8"/>
          <p:cNvCxnSpPr/>
          <p:nvPr/>
        </p:nvCxnSpPr>
        <p:spPr>
          <a:xfrm>
            <a:off x="1702208" y="4131179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38"/>
          <p:cNvSpPr/>
          <p:nvPr/>
        </p:nvSpPr>
        <p:spPr>
          <a:xfrm>
            <a:off x="46638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3" name="Google Shape;503;p38"/>
          <p:cNvCxnSpPr/>
          <p:nvPr/>
        </p:nvCxnSpPr>
        <p:spPr>
          <a:xfrm>
            <a:off x="5579436" y="409009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8"/>
          <p:cNvSpPr/>
          <p:nvPr/>
        </p:nvSpPr>
        <p:spPr>
          <a:xfrm>
            <a:off x="8061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Datos importantes</a:t>
            </a:r>
            <a:endParaRPr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subTitle" idx="1"/>
          </p:nvPr>
        </p:nvSpPr>
        <p:spPr>
          <a:xfrm>
            <a:off x="1721736" y="1664302"/>
            <a:ext cx="2230500" cy="907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El promedio del tiempo en los viejes por los usuarios es de 00:12:57</a:t>
            </a:r>
            <a:endParaRPr sz="1200" dirty="0"/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509" name="Google Shape;509;p38"/>
          <p:cNvCxnSpPr/>
          <p:nvPr/>
        </p:nvCxnSpPr>
        <p:spPr>
          <a:xfrm>
            <a:off x="1746308" y="2442301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1" name="Google Shape;511;p38"/>
          <p:cNvSpPr txBox="1">
            <a:spLocks noGrp="1"/>
          </p:cNvSpPr>
          <p:nvPr>
            <p:ph type="subTitle" idx="4"/>
          </p:nvPr>
        </p:nvSpPr>
        <p:spPr>
          <a:xfrm>
            <a:off x="5557386" y="1707584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El viaje con más duración es de 7:51:06.</a:t>
            </a:r>
          </a:p>
        </p:txBody>
      </p:sp>
      <p:sp>
        <p:nvSpPr>
          <p:cNvPr id="512" name="Google Shape;512;p38"/>
          <p:cNvSpPr txBox="1">
            <a:spLocks noGrp="1"/>
          </p:cNvSpPr>
          <p:nvPr>
            <p:ph type="title" idx="5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4" name="Google Shape;514;p38"/>
          <p:cNvSpPr txBox="1">
            <a:spLocks noGrp="1"/>
          </p:cNvSpPr>
          <p:nvPr>
            <p:ph type="subTitle" idx="7"/>
          </p:nvPr>
        </p:nvSpPr>
        <p:spPr>
          <a:xfrm>
            <a:off x="1715142" y="3113351"/>
            <a:ext cx="2230500" cy="976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La duración con mayor frecuencia de los usuarios es de 00:04:37.</a:t>
            </a:r>
          </a:p>
        </p:txBody>
      </p:sp>
      <p:sp>
        <p:nvSpPr>
          <p:cNvPr id="515" name="Google Shape;515;p38"/>
          <p:cNvSpPr txBox="1">
            <a:spLocks noGrp="1"/>
          </p:cNvSpPr>
          <p:nvPr>
            <p:ph type="title" idx="8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7" name="Google Shape;517;p38"/>
          <p:cNvSpPr txBox="1">
            <a:spLocks noGrp="1"/>
          </p:cNvSpPr>
          <p:nvPr>
            <p:ph type="subTitle" idx="13"/>
          </p:nvPr>
        </p:nvSpPr>
        <p:spPr>
          <a:xfrm>
            <a:off x="5566045" y="3014984"/>
            <a:ext cx="2230500" cy="1120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La duración de los usuarios casuales en los viajes es de 00:27:21 y la de los usuarios con membresía es de 00:10:16.</a:t>
            </a:r>
            <a:endParaRPr sz="1200" dirty="0"/>
          </a:p>
        </p:txBody>
      </p:sp>
      <p:sp>
        <p:nvSpPr>
          <p:cNvPr id="518" name="Google Shape;518;p38"/>
          <p:cNvSpPr txBox="1">
            <a:spLocks noGrp="1"/>
          </p:cNvSpPr>
          <p:nvPr>
            <p:ph type="title" idx="14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9" name="Google Shape;519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</a:t>
            </a: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nálisis de datos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8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MENú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3" name="Google Shape;523;p38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4" name="Google Shape;524;p3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59553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47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V</a:t>
            </a:r>
            <a:r>
              <a:rPr lang="en" dirty="0"/>
              <a:t>isualizaciones de los datos</a:t>
            </a:r>
            <a:endParaRPr dirty="0"/>
          </a:p>
        </p:txBody>
      </p:sp>
      <p:sp>
        <p:nvSpPr>
          <p:cNvPr id="557" name="Google Shape;557;p39"/>
          <p:cNvSpPr/>
          <p:nvPr/>
        </p:nvSpPr>
        <p:spPr>
          <a:xfrm>
            <a:off x="4651513" y="16458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Análisis de datos</a:t>
            </a:r>
            <a:endParaRPr lang="es-CO" dirty="0">
              <a:solidFill>
                <a:schemeClr val="lt2"/>
              </a:solidFill>
            </a:endParaRPr>
          </a:p>
        </p:txBody>
      </p:sp>
      <p:cxnSp>
        <p:nvCxnSpPr>
          <p:cNvPr id="623" name="Google Shape;623;p39"/>
          <p:cNvCxnSpPr/>
          <p:nvPr/>
        </p:nvCxnSpPr>
        <p:spPr>
          <a:xfrm>
            <a:off x="4569722" y="3113638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MENú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1" name="Google Shape;751;p42"/>
          <p:cNvCxnSpPr>
            <a:cxnSpLocks/>
          </p:cNvCxnSpPr>
          <p:nvPr/>
        </p:nvCxnSpPr>
        <p:spPr>
          <a:xfrm>
            <a:off x="1332041" y="3990621"/>
            <a:ext cx="27831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3" name="Google Shape;753;p42"/>
          <p:cNvSpPr txBox="1">
            <a:spLocks noGrp="1"/>
          </p:cNvSpPr>
          <p:nvPr>
            <p:ph type="title" idx="2"/>
          </p:nvPr>
        </p:nvSpPr>
        <p:spPr>
          <a:xfrm>
            <a:off x="946249" y="826164"/>
            <a:ext cx="3523193" cy="395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/>
              <a:t>Promedio de tiempo de los usuarios por cada día de la semana</a:t>
            </a:r>
            <a:endParaRPr sz="1400" dirty="0"/>
          </a:p>
        </p:txBody>
      </p:sp>
      <p:sp>
        <p:nvSpPr>
          <p:cNvPr id="755" name="Google Shape;755;p42"/>
          <p:cNvSpPr txBox="1">
            <a:spLocks noGrp="1"/>
          </p:cNvSpPr>
          <p:nvPr>
            <p:ph type="title" idx="4"/>
          </p:nvPr>
        </p:nvSpPr>
        <p:spPr>
          <a:xfrm>
            <a:off x="5114526" y="822652"/>
            <a:ext cx="2891554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/>
              <a:t>Número de viajes por usuario cada día de la semana</a:t>
            </a:r>
          </a:p>
        </p:txBody>
      </p:sp>
      <p:cxnSp>
        <p:nvCxnSpPr>
          <p:cNvPr id="757" name="Google Shape;757;p42"/>
          <p:cNvCxnSpPr>
            <a:cxnSpLocks/>
          </p:cNvCxnSpPr>
          <p:nvPr/>
        </p:nvCxnSpPr>
        <p:spPr>
          <a:xfrm>
            <a:off x="1332041" y="1307770"/>
            <a:ext cx="27831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42"/>
          <p:cNvCxnSpPr>
            <a:cxnSpLocks/>
          </p:cNvCxnSpPr>
          <p:nvPr/>
        </p:nvCxnSpPr>
        <p:spPr>
          <a:xfrm>
            <a:off x="5120647" y="1307770"/>
            <a:ext cx="27831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9" name="Google Shape;759;p4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Análisis de datos</a:t>
            </a:r>
            <a:endParaRPr lang="es-CO" dirty="0">
              <a:solidFill>
                <a:schemeClr val="lt2"/>
              </a:solidFill>
            </a:endParaRPr>
          </a:p>
        </p:txBody>
      </p:sp>
      <p:cxnSp>
        <p:nvCxnSpPr>
          <p:cNvPr id="762" name="Google Shape;762;p42"/>
          <p:cNvCxnSpPr>
            <a:cxnSpLocks/>
          </p:cNvCxnSpPr>
          <p:nvPr/>
        </p:nvCxnSpPr>
        <p:spPr>
          <a:xfrm>
            <a:off x="5120647" y="3990621"/>
            <a:ext cx="27831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9" name="Google Shape;769;p4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MENú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2" name="Google Shape;772;p42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3" name="Google Shape;773;p4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74" name="Google Shape;774;p4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75" name="Google Shape;775;p4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42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>
            <a:off x="6997163" y="100667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>
            <a:off x="6424164" y="802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7556037" y="7229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>
            <a:off x="8297713" y="13352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09A86CBD-571E-4368-A380-5D24500B10F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41" y="1394181"/>
            <a:ext cx="2783137" cy="250046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2E156F3D-4F34-4B0E-9AE2-3C6CF0DCAD3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7" y="1401238"/>
            <a:ext cx="2783137" cy="25004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460</Words>
  <Application>Microsoft Office PowerPoint</Application>
  <PresentationFormat>Presentación en pantalla (16:9)</PresentationFormat>
  <Paragraphs>84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Anaheim</vt:lpstr>
      <vt:lpstr>Bebas Neue</vt:lpstr>
      <vt:lpstr>Roboto Condensed Light</vt:lpstr>
      <vt:lpstr>Arial</vt:lpstr>
      <vt:lpstr>Arimo</vt:lpstr>
      <vt:lpstr>Data Analysis for Business by Slidesgo</vt:lpstr>
      <vt:lpstr>analisís para la empresa Cyclist </vt:lpstr>
      <vt:lpstr>Presentación por:</vt:lpstr>
      <vt:lpstr>contenido</vt:lpstr>
      <vt:lpstr>Resumen</vt:lpstr>
      <vt:lpstr>Datos y análisis</vt:lpstr>
      <vt:lpstr>hallazgos importantes</vt:lpstr>
      <vt:lpstr>Datos importantes</vt:lpstr>
      <vt:lpstr>Visualizaciones de los datos</vt:lpstr>
      <vt:lpstr>Promedio de tiempo de los usuarios por cada día de la semana</vt:lpstr>
      <vt:lpstr>1.</vt:lpstr>
      <vt:lpstr>¿Dudas?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analisís para la empresa Cyclist</dc:title>
  <dc:creator>Camilo Doria</dc:creator>
  <cp:lastModifiedBy>Nestor Camilo Doria Gomez</cp:lastModifiedBy>
  <cp:revision>5</cp:revision>
  <dcterms:modified xsi:type="dcterms:W3CDTF">2023-06-06T16:13:10Z</dcterms:modified>
</cp:coreProperties>
</file>