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5" r:id="rId6"/>
    <p:sldId id="264" r:id="rId7"/>
    <p:sldId id="266" r:id="rId8"/>
    <p:sldId id="259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81C8-6C95-4907-B778-BD4BF286248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3233-031E-40A6-8E87-97236C12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299210C-3748-4BC8-9F38-85F2B3E1E7F7}" type="datetime1">
              <a:rPr lang="en-US" smtClean="0"/>
              <a:t>12/7/2015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328-8E71-436D-B83D-CE728825674B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AEB1-4D1A-4FF0-ACC0-976628ED51B2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D859-A341-4F8A-9B90-681B0DAAE943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9CBA-603C-415E-94A0-F6C6D13FA686}" type="datetime1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2A3-373F-43FF-9E6D-7399A0076F94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023728-3CAF-4735-86AC-13E153F35205}" type="datetime1">
              <a:rPr lang="en-US" smtClean="0"/>
              <a:t>12/7/2015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48E02EF-7320-4ADB-89AD-937843EA4A40}" type="datetime1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BFAE-8114-4405-B005-ED0A82DCF0C8}" type="datetime1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B17-0F78-4A99-A43F-C08F83172204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B9D4-F05B-4666-9DE8-0C724B01E4BF}" type="datetime1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C62D2E8-580E-4E0B-9DE9-E6D011589A3C}" type="datetime1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AD46775-D7C0-4DBA-867A-EF9D291F1B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irtightinteractive.com/demos/js/badtvshader/" TargetMode="External"/><Relationship Id="rId3" Type="http://schemas.openxmlformats.org/officeDocument/2006/relationships/hyperlink" Target="https://github.com/jcmellado/js-aruco" TargetMode="External"/><Relationship Id="rId7" Type="http://schemas.openxmlformats.org/officeDocument/2006/relationships/hyperlink" Target="http://sylvester.jcoglan.com/" TargetMode="External"/><Relationship Id="rId12" Type="http://schemas.openxmlformats.org/officeDocument/2006/relationships/hyperlink" Target="http://www.aforgenet.com/articles/posit/" TargetMode="External"/><Relationship Id="rId2" Type="http://schemas.openxmlformats.org/officeDocument/2006/relationships/hyperlink" Target="https://en.wikipedia.org/wiki/3D_pose_esti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tamarwe/kalman" TargetMode="External"/><Relationship Id="rId11" Type="http://schemas.openxmlformats.org/officeDocument/2006/relationships/hyperlink" Target="http://www.getmdl.io/" TargetMode="External"/><Relationship Id="rId5" Type="http://schemas.openxmlformats.org/officeDocument/2006/relationships/hyperlink" Target="http://www.html5rocks.com/en/tutorials/getusermedia/intro/" TargetMode="External"/><Relationship Id="rId10" Type="http://schemas.openxmlformats.org/officeDocument/2006/relationships/hyperlink" Target="https://gist.github.com/bellbind/477817982584ac8473ef/" TargetMode="External"/><Relationship Id="rId4" Type="http://schemas.openxmlformats.org/officeDocument/2006/relationships/hyperlink" Target="http://threejs.org/" TargetMode="External"/><Relationship Id="rId9" Type="http://schemas.openxmlformats.org/officeDocument/2006/relationships/hyperlink" Target="https://github.com/jhuckaby/webcamj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xM675WPh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Browser-Based 3D </a:t>
            </a:r>
            <a:r>
              <a:rPr lang="en-US" b="1" dirty="0" smtClean="0"/>
              <a:t>Pose  Estimation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</a:t>
            </a:r>
            <a:r>
              <a:rPr lang="en-US" dirty="0" smtClean="0"/>
              <a:t>585 Final 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Aaron </a:t>
            </a:r>
            <a:r>
              <a:rPr lang="en-US" dirty="0" err="1"/>
              <a:t>Heuckroth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Elena </a:t>
            </a:r>
            <a:r>
              <a:rPr lang="en-US" dirty="0" err="1"/>
              <a:t>Quijano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12/8/2015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32511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Project elements to improve: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Improve </a:t>
            </a:r>
            <a:r>
              <a:rPr lang="en-US" sz="1600" dirty="0">
                <a:solidFill>
                  <a:schemeClr val="tx1"/>
                </a:solidFill>
              </a:rPr>
              <a:t>the filters and </a:t>
            </a:r>
            <a:r>
              <a:rPr lang="en-US" sz="1600" dirty="0" smtClean="0">
                <a:solidFill>
                  <a:schemeClr val="tx1"/>
                </a:solidFill>
              </a:rPr>
              <a:t>provide </a:t>
            </a:r>
            <a:r>
              <a:rPr lang="en-US" sz="1600" dirty="0">
                <a:solidFill>
                  <a:schemeClr val="tx1"/>
                </a:solidFill>
              </a:rPr>
              <a:t>better visual feedback for which markers are in </a:t>
            </a:r>
            <a:r>
              <a:rPr lang="en-US" sz="1600" dirty="0" smtClean="0">
                <a:solidFill>
                  <a:schemeClr val="tx1"/>
                </a:solidFill>
              </a:rPr>
              <a:t>use (i.e. </a:t>
            </a:r>
            <a:r>
              <a:rPr lang="en-US" sz="1600" dirty="0">
                <a:solidFill>
                  <a:schemeClr val="tx1"/>
                </a:solidFill>
              </a:rPr>
              <a:t>particles or </a:t>
            </a:r>
            <a:r>
              <a:rPr lang="en-US" sz="1600" dirty="0" smtClean="0">
                <a:solidFill>
                  <a:schemeClr val="tx1"/>
                </a:solidFill>
              </a:rPr>
              <a:t>beams extending from any </a:t>
            </a:r>
            <a:r>
              <a:rPr lang="en-US" sz="1600" dirty="0">
                <a:solidFill>
                  <a:schemeClr val="tx1"/>
                </a:solidFill>
              </a:rPr>
              <a:t>currently-detected AR </a:t>
            </a:r>
            <a:r>
              <a:rPr lang="en-US" sz="1600" dirty="0" smtClean="0">
                <a:solidFill>
                  <a:schemeClr val="tx1"/>
                </a:solidFill>
              </a:rPr>
              <a:t>markers)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Implement </a:t>
            </a:r>
            <a:r>
              <a:rPr lang="en-US" sz="1600" dirty="0">
                <a:solidFill>
                  <a:schemeClr val="tx1"/>
                </a:solidFill>
              </a:rPr>
              <a:t>a phone-camera based </a:t>
            </a:r>
            <a:r>
              <a:rPr lang="en-US" sz="1600" dirty="0" smtClean="0">
                <a:solidFill>
                  <a:schemeClr val="tx1"/>
                </a:solidFill>
              </a:rPr>
              <a:t>solution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Implement </a:t>
            </a:r>
            <a:r>
              <a:rPr lang="en-US" sz="1600" dirty="0">
                <a:solidFill>
                  <a:schemeClr val="tx1"/>
                </a:solidFill>
              </a:rPr>
              <a:t>controls to directly adjust the size and position of the </a:t>
            </a:r>
            <a:r>
              <a:rPr lang="en-US" sz="1600" dirty="0" smtClean="0">
                <a:solidFill>
                  <a:schemeClr val="tx1"/>
                </a:solidFill>
              </a:rPr>
              <a:t>model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Experiment with </a:t>
            </a:r>
            <a:r>
              <a:rPr lang="en-US" sz="1600" dirty="0">
                <a:solidFill>
                  <a:schemeClr val="tx1"/>
                </a:solidFill>
              </a:rPr>
              <a:t>a higher-resolution camera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Visualizing objects </a:t>
            </a:r>
            <a:r>
              <a:rPr lang="en-US" sz="2400" dirty="0"/>
              <a:t>in preparation for 3D </a:t>
            </a:r>
            <a:r>
              <a:rPr lang="en-US" sz="2400" dirty="0" smtClean="0"/>
              <a:t>printing: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 Outfit </a:t>
            </a:r>
            <a:r>
              <a:rPr lang="en-US" sz="1600" dirty="0">
                <a:solidFill>
                  <a:schemeClr val="tx1"/>
                </a:solidFill>
              </a:rPr>
              <a:t>an </a:t>
            </a:r>
            <a:r>
              <a:rPr lang="en-US" sz="1600" dirty="0" smtClean="0">
                <a:solidFill>
                  <a:schemeClr val="tx1"/>
                </a:solidFill>
              </a:rPr>
              <a:t>FDM 3D Printer with </a:t>
            </a:r>
            <a:r>
              <a:rPr lang="en-US" sz="1600" dirty="0">
                <a:solidFill>
                  <a:schemeClr val="tx1"/>
                </a:solidFill>
              </a:rPr>
              <a:t>one or more webcams and a set of AR </a:t>
            </a:r>
            <a:r>
              <a:rPr lang="en-US" sz="1600" dirty="0" smtClean="0">
                <a:solidFill>
                  <a:schemeClr val="tx1"/>
                </a:solidFill>
              </a:rPr>
              <a:t>markers to preview </a:t>
            </a:r>
            <a:r>
              <a:rPr lang="en-US" sz="1600" dirty="0">
                <a:solidFill>
                  <a:schemeClr val="tx1"/>
                </a:solidFill>
              </a:rPr>
              <a:t>the positioning and size of objects from the 3D models used to print them.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Use the </a:t>
            </a:r>
            <a:r>
              <a:rPr lang="en-US" sz="1600" dirty="0">
                <a:solidFill>
                  <a:schemeClr val="tx1"/>
                </a:solidFill>
              </a:rPr>
              <a:t>2D projection of the 3D model to detect printing errors by comparing it against the shape of the object during printing, which could be obtained through segmentation using brightly-colored plastic filament.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325112"/>
          </a:xfrm>
        </p:spPr>
        <p:txBody>
          <a:bodyPr/>
          <a:lstStyle/>
          <a:p>
            <a:pPr marL="452628" indent="-342900">
              <a:spcAft>
                <a:spcPts val="300"/>
              </a:spcAft>
              <a:buAutoNum type="arabicPeriod"/>
            </a:pPr>
            <a:r>
              <a:rPr lang="en-US" sz="1400" dirty="0" smtClean="0"/>
              <a:t>3D </a:t>
            </a:r>
            <a:r>
              <a:rPr lang="en-US" sz="1400" dirty="0"/>
              <a:t>Pose Estimation.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en.wikipedia.org/wiki/3D_pose_estimation</a:t>
            </a:r>
            <a:endParaRPr lang="en-US" sz="1400" dirty="0" smtClean="0"/>
          </a:p>
          <a:p>
            <a:pPr marL="452628" indent="-342900">
              <a:spcAft>
                <a:spcPts val="300"/>
              </a:spcAft>
              <a:buAutoNum type="arabicPeriod"/>
            </a:pPr>
            <a:r>
              <a:rPr lang="en-US" sz="1400" dirty="0" err="1" smtClean="0"/>
              <a:t>js-aruco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github.com/jcmellado/js-aruco</a:t>
            </a:r>
            <a:endParaRPr lang="en-US" sz="1400" dirty="0" smtClean="0"/>
          </a:p>
          <a:p>
            <a:pPr marL="452628" indent="-342900">
              <a:spcAft>
                <a:spcPts val="300"/>
              </a:spcAft>
              <a:buAutoNum type="arabicPeriod"/>
            </a:pPr>
            <a:r>
              <a:rPr lang="en-US" sz="1400" dirty="0"/>
              <a:t>t</a:t>
            </a:r>
            <a:r>
              <a:rPr lang="en-US" sz="1400" dirty="0" smtClean="0"/>
              <a:t>hree.js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http://threejs.org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marL="452628" indent="-342900">
              <a:spcAft>
                <a:spcPts val="300"/>
              </a:spcAft>
              <a:buAutoNum type="arabicPeriod"/>
            </a:pPr>
            <a:r>
              <a:rPr lang="en-US" sz="1400" dirty="0"/>
              <a:t>HTML5: </a:t>
            </a:r>
            <a:r>
              <a:rPr lang="en-US" sz="1400" dirty="0">
                <a:hlinkClick r:id="rId5"/>
              </a:rPr>
              <a:t>http://www.html5rocks.com/en/tutorials/getusermedia/intro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 smtClean="0"/>
          </a:p>
          <a:p>
            <a:pPr marL="452628" indent="-342900">
              <a:spcAft>
                <a:spcPts val="300"/>
              </a:spcAft>
              <a:buAutoNum type="arabicPeriod"/>
            </a:pPr>
            <a:r>
              <a:rPr lang="en-US" sz="1400" dirty="0"/>
              <a:t>Kalman.js: </a:t>
            </a:r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github.com/itamarwe/kalman</a:t>
            </a:r>
            <a:endParaRPr lang="en-US" sz="1400" dirty="0" smtClean="0"/>
          </a:p>
          <a:p>
            <a:pPr marL="452628" indent="-342900">
              <a:spcAft>
                <a:spcPts val="300"/>
              </a:spcAft>
              <a:buAutoNum type="arabicPeriod"/>
            </a:pPr>
            <a:r>
              <a:rPr lang="en-US" sz="1400" dirty="0" smtClean="0"/>
              <a:t>sylvester.js</a:t>
            </a:r>
            <a:r>
              <a:rPr lang="en-US" sz="1400" dirty="0"/>
              <a:t>: </a:t>
            </a:r>
            <a:r>
              <a:rPr lang="en-US" sz="1400" dirty="0">
                <a:hlinkClick r:id="rId7"/>
              </a:rPr>
              <a:t>http://sylvester.jcoglan.com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marL="452628" indent="-342900">
              <a:spcAft>
                <a:spcPts val="300"/>
              </a:spcAft>
              <a:buAutoNum type="arabicPeriod"/>
            </a:pPr>
            <a:r>
              <a:rPr lang="en-US" sz="1400" dirty="0" err="1" smtClean="0"/>
              <a:t>BadTV</a:t>
            </a:r>
            <a:r>
              <a:rPr lang="en-US" sz="1400" dirty="0" smtClean="0"/>
              <a:t> </a:t>
            </a:r>
            <a:r>
              <a:rPr lang="en-US" sz="1400" dirty="0" err="1" smtClean="0"/>
              <a:t>Shader</a:t>
            </a:r>
            <a:r>
              <a:rPr lang="en-US" sz="1400" dirty="0"/>
              <a:t>: </a:t>
            </a:r>
            <a:r>
              <a:rPr lang="en-US" sz="1400" dirty="0">
                <a:hlinkClick r:id="rId8"/>
              </a:rPr>
              <a:t>https://www.airtightinteractive.com/demos/js/badtvshader</a:t>
            </a:r>
            <a:r>
              <a:rPr lang="en-US" sz="1400" dirty="0" smtClean="0">
                <a:hlinkClick r:id="rId8"/>
              </a:rPr>
              <a:t>/</a:t>
            </a:r>
            <a:endParaRPr lang="en-US" sz="1400" dirty="0" smtClean="0"/>
          </a:p>
          <a:p>
            <a:pPr marL="452628" indent="-342900">
              <a:spcAft>
                <a:spcPts val="300"/>
              </a:spcAft>
              <a:buAutoNum type="arabicPeriod"/>
            </a:pPr>
            <a:r>
              <a:rPr lang="en-US" sz="1400" dirty="0"/>
              <a:t>Webcam.js: </a:t>
            </a:r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github.com/jhuckaby/webcamjs</a:t>
            </a:r>
            <a:endParaRPr lang="en-US" sz="1400" dirty="0" smtClean="0"/>
          </a:p>
          <a:p>
            <a:pPr marL="452628" indent="-342900">
              <a:spcAft>
                <a:spcPts val="300"/>
              </a:spcAft>
              <a:buAutoNum type="arabicPeriod"/>
            </a:pPr>
            <a:r>
              <a:rPr lang="en-US" sz="1400" dirty="0"/>
              <a:t>STL </a:t>
            </a:r>
            <a:r>
              <a:rPr lang="en-US" sz="1400" dirty="0" smtClean="0"/>
              <a:t>Viewer</a:t>
            </a:r>
            <a:r>
              <a:rPr lang="en-US" sz="1400" dirty="0"/>
              <a:t>: </a:t>
            </a:r>
            <a:r>
              <a:rPr lang="en-US" sz="1400" dirty="0">
                <a:hlinkClick r:id="rId10"/>
              </a:rPr>
              <a:t>https://gist.github.com/bellbind/477817982584ac8473ef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marL="452628" indent="-342900">
              <a:spcAft>
                <a:spcPts val="300"/>
              </a:spcAft>
              <a:buAutoNum type="arabicPeriod"/>
            </a:pPr>
            <a:r>
              <a:rPr lang="en-US" sz="1400" dirty="0"/>
              <a:t>Google Material Design Lite: </a:t>
            </a:r>
            <a:r>
              <a:rPr lang="en-US" sz="1400" dirty="0">
                <a:hlinkClick r:id="rId11"/>
              </a:rPr>
              <a:t>http://www.getmdl.io</a:t>
            </a:r>
            <a:r>
              <a:rPr lang="en-US" sz="1400" dirty="0" smtClean="0">
                <a:hlinkClick r:id="rId11"/>
              </a:rPr>
              <a:t>/</a:t>
            </a:r>
            <a:endParaRPr lang="en-US" sz="1400" dirty="0" smtClean="0"/>
          </a:p>
          <a:p>
            <a:pPr marL="452628" indent="-342900">
              <a:spcAft>
                <a:spcPts val="300"/>
              </a:spcAft>
              <a:buAutoNum type="arabicPeriod"/>
            </a:pPr>
            <a:r>
              <a:rPr lang="en-US" sz="1400" dirty="0"/>
              <a:t>POSIT: </a:t>
            </a:r>
            <a:r>
              <a:rPr lang="en-US" sz="1400" dirty="0">
                <a:hlinkClick r:id="rId12"/>
              </a:rPr>
              <a:t>http://www.aforgenet.com/articles/posit</a:t>
            </a:r>
            <a:r>
              <a:rPr lang="en-US" sz="1400" dirty="0" smtClean="0">
                <a:hlinkClick r:id="rId12"/>
              </a:rPr>
              <a:t>/</a:t>
            </a:r>
            <a:endParaRPr lang="en-US" sz="1400" dirty="0" smtClean="0"/>
          </a:p>
          <a:p>
            <a:pPr marL="452628" indent="-342900">
              <a:spcAft>
                <a:spcPts val="300"/>
              </a:spcAft>
              <a:buAutoNum type="arabicPeriod"/>
            </a:pPr>
            <a:endParaRPr lang="en-US" sz="1400" dirty="0" smtClean="0"/>
          </a:p>
          <a:p>
            <a:pPr marL="452628" indent="-342900">
              <a:buAutoNum type="arabicPeriod"/>
            </a:pPr>
            <a:endParaRPr lang="en-US" sz="1400" dirty="0" smtClean="0"/>
          </a:p>
          <a:p>
            <a:pPr marL="452628" indent="-342900">
              <a:buAutoNum type="arabicPeriod"/>
            </a:pPr>
            <a:endParaRPr lang="en-US" sz="1400" dirty="0" smtClean="0"/>
          </a:p>
          <a:p>
            <a:pPr marL="452628" indent="-342900">
              <a:buAutoNum type="arabicPeriod"/>
            </a:pPr>
            <a:endParaRPr lang="en-US" sz="1400" dirty="0" smtClean="0"/>
          </a:p>
          <a:p>
            <a:pPr marL="452628" indent="-342900">
              <a:buAutoNum type="arabicPeriod"/>
            </a:pPr>
            <a:endParaRPr lang="en-US" sz="1400" dirty="0" smtClean="0"/>
          </a:p>
          <a:p>
            <a:pPr marL="452628" indent="-342900">
              <a:buAutoNum type="arabicPeriod"/>
            </a:pPr>
            <a:endParaRPr lang="en-US" sz="14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399"/>
            <a:ext cx="4957364" cy="5257801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1800" b="1" dirty="0" smtClean="0"/>
              <a:t>Augmented </a:t>
            </a:r>
            <a:r>
              <a:rPr lang="en-US" sz="1800" b="1" dirty="0"/>
              <a:t>Reality</a:t>
            </a:r>
            <a:r>
              <a:rPr lang="en-US" sz="1600" dirty="0"/>
              <a:t>: </a:t>
            </a:r>
            <a:endParaRPr lang="en-US" sz="1600" dirty="0" smtClean="0"/>
          </a:p>
          <a:p>
            <a:pPr lvl="1"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alters a user's perceptions of the physical world around them using computer-generated sensory information</a:t>
            </a:r>
          </a:p>
          <a:p>
            <a:pPr lvl="1"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Emerging tech: Microsoft </a:t>
            </a:r>
            <a:r>
              <a:rPr lang="en-US" sz="1600" dirty="0" err="1">
                <a:solidFill>
                  <a:schemeClr val="tx1"/>
                </a:solidFill>
              </a:rPr>
              <a:t>Hololens</a:t>
            </a:r>
            <a:r>
              <a:rPr lang="en-US" sz="1600" dirty="0">
                <a:solidFill>
                  <a:schemeClr val="tx1"/>
                </a:solidFill>
              </a:rPr>
              <a:t>, Google Glass</a:t>
            </a:r>
          </a:p>
          <a:p>
            <a:pPr lvl="1"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Concept: overlay synthetic </a:t>
            </a:r>
            <a:r>
              <a:rPr lang="en-US" sz="1600" dirty="0" smtClean="0">
                <a:solidFill>
                  <a:schemeClr val="tx1"/>
                </a:solidFill>
              </a:rPr>
              <a:t>visuals, </a:t>
            </a:r>
            <a:r>
              <a:rPr lang="en-US" sz="1600" dirty="0">
                <a:solidFill>
                  <a:schemeClr val="tx1"/>
                </a:solidFill>
              </a:rPr>
              <a:t>which are intended to appear as if they exist in the 3D </a:t>
            </a:r>
            <a:r>
              <a:rPr lang="en-US" sz="1600" dirty="0" smtClean="0">
                <a:solidFill>
                  <a:schemeClr val="tx1"/>
                </a:solidFill>
              </a:rPr>
              <a:t>world, on </a:t>
            </a:r>
            <a:r>
              <a:rPr lang="en-US" sz="1600" dirty="0">
                <a:solidFill>
                  <a:schemeClr val="tx1"/>
                </a:solidFill>
              </a:rPr>
              <a:t>the user's </a:t>
            </a:r>
            <a:r>
              <a:rPr lang="en-US" sz="1600" dirty="0" smtClean="0">
                <a:solidFill>
                  <a:schemeClr val="tx1"/>
                </a:solidFill>
              </a:rPr>
              <a:t>vision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800" dirty="0" smtClean="0"/>
              <a:t>An AR application must:</a:t>
            </a:r>
          </a:p>
          <a:p>
            <a:pPr lvl="1"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Gather information about the world around the </a:t>
            </a:r>
            <a:r>
              <a:rPr lang="en-US" sz="1600" dirty="0" smtClean="0">
                <a:solidFill>
                  <a:schemeClr val="tx1"/>
                </a:solidFill>
              </a:rPr>
              <a:t>user</a:t>
            </a:r>
          </a:p>
          <a:p>
            <a:pPr lvl="1"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Determine the correct </a:t>
            </a:r>
            <a:r>
              <a:rPr lang="en-US" sz="1600" dirty="0" smtClean="0">
                <a:solidFill>
                  <a:schemeClr val="tx1"/>
                </a:solidFill>
              </a:rPr>
              <a:t>position </a:t>
            </a:r>
            <a:r>
              <a:rPr lang="en-US" sz="1600" dirty="0">
                <a:solidFill>
                  <a:schemeClr val="tx1"/>
                </a:solidFill>
              </a:rPr>
              <a:t>and orientation of the virtual object to be </a:t>
            </a:r>
            <a:r>
              <a:rPr lang="en-US" sz="1600" dirty="0" smtClean="0">
                <a:solidFill>
                  <a:schemeClr val="tx1"/>
                </a:solidFill>
              </a:rPr>
              <a:t>displayed</a:t>
            </a:r>
          </a:p>
          <a:p>
            <a:pPr lvl="1"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Generate the desired </a:t>
            </a:r>
            <a:r>
              <a:rPr lang="en-US" sz="1600" dirty="0" smtClean="0">
                <a:solidFill>
                  <a:schemeClr val="tx1"/>
                </a:solidFill>
              </a:rPr>
              <a:t>visuals</a:t>
            </a:r>
          </a:p>
          <a:p>
            <a:pPr lvl="1">
              <a:spcAft>
                <a:spcPts val="300"/>
              </a:spcAft>
            </a:pPr>
            <a:r>
              <a:rPr lang="en-US" sz="1600" dirty="0">
                <a:solidFill>
                  <a:schemeClr val="tx1"/>
                </a:solidFill>
              </a:rPr>
              <a:t>Overlay the generated visuals onto the user's </a:t>
            </a:r>
            <a:r>
              <a:rPr lang="en-US" sz="1600" dirty="0" smtClean="0">
                <a:solidFill>
                  <a:schemeClr val="tx1"/>
                </a:solidFill>
              </a:rPr>
              <a:t>vision (image, video)</a:t>
            </a:r>
          </a:p>
          <a:p>
            <a:endParaRPr lang="en-US" sz="2000" dirty="0"/>
          </a:p>
          <a:p>
            <a:endParaRPr lang="en-US" dirty="0" smtClean="0"/>
          </a:p>
        </p:txBody>
      </p:sp>
      <p:pic>
        <p:nvPicPr>
          <p:cNvPr id="1026" name="Picture 2" descr="http://cdn.arstechnica.net/wp-content/uploads/2015/01/Microsoft-HoloLens-Family-Room-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64" y="1600200"/>
            <a:ext cx="3924360" cy="261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martmoviemaking.com/wp-content/uploads/2013/07/googleglass_pov_film-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18" y="4214959"/>
            <a:ext cx="3928724" cy="22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Pose </a:t>
            </a:r>
            <a:r>
              <a:rPr lang="en-US" sz="2400" b="1" dirty="0"/>
              <a:t>Estimation</a:t>
            </a:r>
            <a:r>
              <a:rPr lang="en-US" sz="2400" dirty="0"/>
              <a:t>: </a:t>
            </a:r>
            <a:r>
              <a:rPr lang="en-US" sz="2400" dirty="0" smtClean="0"/>
              <a:t>the method of processing </a:t>
            </a:r>
            <a:r>
              <a:rPr lang="en-US" sz="2400" dirty="0"/>
              <a:t>a 2D object and computing its spatial properties in </a:t>
            </a:r>
            <a:r>
              <a:rPr lang="en-US" sz="2400" dirty="0" smtClean="0"/>
              <a:t>3D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/>
              <a:t>POSIT</a:t>
            </a:r>
            <a:r>
              <a:rPr lang="en-US" sz="2400" dirty="0" smtClean="0"/>
              <a:t>: Pose from Orthography and Scaling with Iterations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Requires a minimum of 4 </a:t>
            </a:r>
            <a:r>
              <a:rPr lang="en-US" sz="1900" dirty="0" err="1" smtClean="0">
                <a:solidFill>
                  <a:schemeClr val="tx1"/>
                </a:solidFill>
              </a:rPr>
              <a:t>noncoplanar</a:t>
            </a:r>
            <a:r>
              <a:rPr lang="en-US" sz="1900" dirty="0" smtClean="0">
                <a:solidFill>
                  <a:schemeClr val="tx1"/>
                </a:solidFill>
              </a:rPr>
              <a:t> image point coordinates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Determine model point coordinates (assumes the model of the object is known) that correspond to image point coordinates.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The effective focal length of the camera must also be known.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Compute rotation and translation matrices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60198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3D Pose Estimation. https://en.wikipedia.org/wiki/3D_pose_estimation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2511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Goal: create a system </a:t>
            </a:r>
            <a:r>
              <a:rPr lang="en-US" sz="2000" dirty="0" smtClean="0"/>
              <a:t>that will render </a:t>
            </a:r>
            <a:r>
              <a:rPr lang="en-US" sz="2000" dirty="0"/>
              <a:t>a 3D object onto a flat surface in a 2D image such that it appears to exist in physical </a:t>
            </a:r>
            <a:r>
              <a:rPr lang="en-US" sz="2000" dirty="0" smtClean="0"/>
              <a:t>space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Implement 3D pose estimation using standardized augmented reality markers in a web </a:t>
            </a:r>
            <a:r>
              <a:rPr lang="en-US" sz="1800" dirty="0" smtClean="0">
                <a:solidFill>
                  <a:schemeClr val="tx1"/>
                </a:solidFill>
              </a:rPr>
              <a:t>browser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Allow for visualization of 'holographic' models in physical space, projected into a live video </a:t>
            </a:r>
            <a:r>
              <a:rPr lang="en-US" sz="1800" dirty="0" smtClean="0">
                <a:solidFill>
                  <a:schemeClr val="tx1"/>
                </a:solidFill>
              </a:rPr>
              <a:t>stream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Respond intuitively to changes in marker or camera location and orientation and loss of </a:t>
            </a:r>
            <a:r>
              <a:rPr lang="en-US" sz="1800" dirty="0" smtClean="0">
                <a:solidFill>
                  <a:schemeClr val="tx1"/>
                </a:solidFill>
              </a:rPr>
              <a:t>tracking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Allow users to specify any 3D model (.</a:t>
            </a:r>
            <a:r>
              <a:rPr lang="en-US" sz="1800" dirty="0" err="1">
                <a:solidFill>
                  <a:schemeClr val="tx1"/>
                </a:solidFill>
              </a:rPr>
              <a:t>stl</a:t>
            </a:r>
            <a:r>
              <a:rPr lang="en-US" sz="1800" dirty="0">
                <a:solidFill>
                  <a:schemeClr val="tx1"/>
                </a:solidFill>
              </a:rPr>
              <a:t> file) to be rendered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http://www.heuckroth.com/CS585_Project/sample_photos/IMG_41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" y="1905000"/>
            <a:ext cx="268224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euckroth.com/CS585_Project/sample_photos/composite_41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" y="3907632"/>
            <a:ext cx="268224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heuckroth.com/CS585_Project/sample_photos/composite_41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07632"/>
            <a:ext cx="268224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heuckroth.com/CS585_Project/sample_photos/IMG_411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5" y="1900238"/>
            <a:ext cx="2676525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heuckroth.com/CS585_Project/sample_photos/IMG_411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905000"/>
            <a:ext cx="268224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heuckroth.com/CS585_Project/sample_photos/composite_411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0" y="3907632"/>
            <a:ext cx="268224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</a:t>
            </a:r>
            <a:r>
              <a:rPr lang="en-US" sz="2000" dirty="0" smtClean="0"/>
              <a:t>mplement the </a:t>
            </a:r>
            <a:r>
              <a:rPr lang="en-US" sz="2000" dirty="0"/>
              <a:t>system using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run the solution in any modern web browser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no need to compile or install additional software or </a:t>
            </a:r>
            <a:r>
              <a:rPr lang="en-US" sz="1800" dirty="0" smtClean="0">
                <a:solidFill>
                  <a:schemeClr val="tx1"/>
                </a:solidFill>
              </a:rPr>
              <a:t>libraries</a:t>
            </a:r>
            <a:endParaRPr lang="en-US" sz="1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Webcam feed is obtained from the browser, and individual frames are passed along to the renderer and marker detector for processing.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Markers are </a:t>
            </a:r>
            <a:r>
              <a:rPr lang="en-US" sz="2000" dirty="0" smtClean="0"/>
              <a:t>detected: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find </a:t>
            </a:r>
            <a:r>
              <a:rPr lang="en-US" sz="1800" dirty="0">
                <a:solidFill>
                  <a:schemeClr val="tx1"/>
                </a:solidFill>
              </a:rPr>
              <a:t>black squares in the image by searching for </a:t>
            </a:r>
            <a:r>
              <a:rPr lang="en-US" sz="1800" dirty="0" smtClean="0">
                <a:solidFill>
                  <a:schemeClr val="tx1"/>
                </a:solidFill>
              </a:rPr>
              <a:t>corners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use POSIT to </a:t>
            </a:r>
            <a:r>
              <a:rPr lang="en-US" sz="1800" dirty="0">
                <a:solidFill>
                  <a:schemeClr val="tx1"/>
                </a:solidFill>
              </a:rPr>
              <a:t>compute the 3D position and orientation of those markers relative to the camera.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u</a:t>
            </a:r>
            <a:r>
              <a:rPr lang="en-US" sz="1800" dirty="0" smtClean="0">
                <a:solidFill>
                  <a:schemeClr val="tx1"/>
                </a:solidFill>
              </a:rPr>
              <a:t>se a </a:t>
            </a:r>
            <a:r>
              <a:rPr lang="en-US" sz="1800" dirty="0" err="1">
                <a:solidFill>
                  <a:schemeClr val="tx1"/>
                </a:solidFill>
              </a:rPr>
              <a:t>downsampled</a:t>
            </a:r>
            <a:r>
              <a:rPr lang="en-US" sz="1800" dirty="0">
                <a:solidFill>
                  <a:schemeClr val="tx1"/>
                </a:solidFill>
              </a:rPr>
              <a:t>, low-resolution version of the incoming webcam </a:t>
            </a:r>
            <a:r>
              <a:rPr lang="en-US" sz="1800" dirty="0" smtClean="0">
                <a:solidFill>
                  <a:schemeClr val="tx1"/>
                </a:solidFill>
              </a:rPr>
              <a:t>footage </a:t>
            </a:r>
            <a:r>
              <a:rPr lang="en-US" sz="1800" dirty="0">
                <a:solidFill>
                  <a:schemeClr val="tx1"/>
                </a:solidFill>
              </a:rPr>
              <a:t>to reduce processing time and memory usage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/>
              <a:t>If multiple markers are detected, we average their positions and rotations to improve our pose estimate</a:t>
            </a:r>
            <a:r>
              <a:rPr lang="en-US" sz="1800" dirty="0" smtClean="0"/>
              <a:t>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 smtClean="0"/>
              <a:t>The </a:t>
            </a:r>
            <a:r>
              <a:rPr lang="en-US" sz="1800" dirty="0"/>
              <a:t>velocity for each of the 6 parameters (</a:t>
            </a:r>
            <a:r>
              <a:rPr lang="en-US" sz="1800" dirty="0" err="1"/>
              <a:t>x,y,z</a:t>
            </a:r>
            <a:r>
              <a:rPr lang="en-US" sz="1800" dirty="0"/>
              <a:t> location and rotation) is computed relative to the previous frame.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/>
              <a:t>The 12 values (</a:t>
            </a:r>
            <a:r>
              <a:rPr lang="en-US" sz="1800" dirty="0" err="1"/>
              <a:t>x,y,z</a:t>
            </a:r>
            <a:r>
              <a:rPr lang="en-US" sz="1800" dirty="0"/>
              <a:t> location, rotation, and computed velocities) are passed through a </a:t>
            </a:r>
            <a:r>
              <a:rPr lang="en-US" sz="1800" dirty="0" err="1"/>
              <a:t>Kalman</a:t>
            </a:r>
            <a:r>
              <a:rPr lang="en-US" sz="1800" dirty="0"/>
              <a:t> Filter to remove jitter.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/>
              <a:t>The filter returns an estimate of the current position and rotation of the average marker position.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/>
              <a:t>The holographic model's position and rotation are updated based on the estimated position.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/>
              <a:t>The model </a:t>
            </a:r>
            <a:r>
              <a:rPr lang="en-US" sz="1800" dirty="0" smtClean="0"/>
              <a:t>is </a:t>
            </a:r>
            <a:r>
              <a:rPr lang="en-US" sz="1800" dirty="0"/>
              <a:t>rendered overtop of the original (high-resolution) webcam footage and displayed to the user</a:t>
            </a:r>
            <a:r>
              <a:rPr lang="en-US" sz="1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25112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600" dirty="0" err="1" smtClean="0"/>
              <a:t>js-aruco</a:t>
            </a:r>
            <a:r>
              <a:rPr lang="en-US" sz="1600" dirty="0" smtClean="0"/>
              <a:t>: support </a:t>
            </a:r>
            <a:r>
              <a:rPr lang="en-US" sz="1600" dirty="0"/>
              <a:t>for detecting and processing standardized AR markers</a:t>
            </a:r>
            <a:r>
              <a:rPr lang="en-US" sz="1600" dirty="0" smtClean="0"/>
              <a:t>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600" dirty="0" smtClean="0"/>
              <a:t>three.js: </a:t>
            </a:r>
            <a:r>
              <a:rPr lang="en-US" sz="1600" dirty="0" err="1" smtClean="0"/>
              <a:t>WebGL</a:t>
            </a:r>
            <a:r>
              <a:rPr lang="en-US" sz="1600" dirty="0" smtClean="0"/>
              <a:t> </a:t>
            </a:r>
            <a:r>
              <a:rPr lang="en-US" sz="1600" dirty="0"/>
              <a:t>3D rendering library</a:t>
            </a:r>
            <a:r>
              <a:rPr lang="en-US" sz="1600" dirty="0" smtClean="0"/>
              <a:t>, allows us </a:t>
            </a:r>
            <a:r>
              <a:rPr lang="en-US" sz="1600" dirty="0"/>
              <a:t>to render 3D objects directly onto images in the </a:t>
            </a:r>
            <a:r>
              <a:rPr lang="en-US" sz="1600" dirty="0" smtClean="0"/>
              <a:t>browser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600" dirty="0" smtClean="0"/>
              <a:t>kalman.js: 12-parameter </a:t>
            </a:r>
            <a:r>
              <a:rPr lang="en-US" sz="1600" dirty="0" err="1" smtClean="0"/>
              <a:t>Kalman</a:t>
            </a:r>
            <a:r>
              <a:rPr lang="en-US" sz="1600" dirty="0" smtClean="0"/>
              <a:t> filter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600" dirty="0" smtClean="0"/>
              <a:t>sylvester.js: </a:t>
            </a:r>
            <a:r>
              <a:rPr lang="en-US" sz="1600" dirty="0"/>
              <a:t>Matrix math library, required to support </a:t>
            </a:r>
            <a:r>
              <a:rPr lang="en-US" sz="1600" dirty="0" smtClean="0"/>
              <a:t>kalman.js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600" dirty="0" smtClean="0"/>
              <a:t>STL Viewer: </a:t>
            </a:r>
            <a:r>
              <a:rPr lang="en-US" sz="1600" dirty="0"/>
              <a:t>Used for loading arbitrary STL files. </a:t>
            </a:r>
            <a:endParaRPr lang="en-US" sz="1600" dirty="0" smtClean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600" dirty="0" err="1" smtClean="0"/>
              <a:t>BadTV</a:t>
            </a:r>
            <a:r>
              <a:rPr lang="en-US" sz="1600" dirty="0" smtClean="0"/>
              <a:t> </a:t>
            </a:r>
            <a:r>
              <a:rPr lang="en-US" sz="1600" dirty="0" err="1" smtClean="0"/>
              <a:t>Shader</a:t>
            </a:r>
            <a:r>
              <a:rPr lang="en-US" sz="1600" dirty="0" smtClean="0"/>
              <a:t>: </a:t>
            </a:r>
            <a:r>
              <a:rPr lang="en-US" sz="1600" dirty="0"/>
              <a:t>Used to provide hologram-like distortion effects to the rendered image. </a:t>
            </a:r>
            <a:endParaRPr lang="en-US" sz="1600" dirty="0" smtClean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600" dirty="0" smtClean="0"/>
              <a:t>webcam.js: </a:t>
            </a:r>
            <a:r>
              <a:rPr lang="en-US" sz="1600" dirty="0"/>
              <a:t>Provides cross-browser support for loading webcam images as standard HTML5 video. 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6775-D7C0-4DBA-867A-EF9D291F1B19}" type="slidenum">
              <a:rPr lang="en-US" smtClean="0"/>
              <a:t>9</a:t>
            </a:fld>
            <a:endParaRPr lang="en-US"/>
          </a:p>
        </p:txBody>
      </p:sp>
      <p:pic>
        <p:nvPicPr>
          <p:cNvPr id="5" name="CxM675WPhR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0500" y="1400175"/>
            <a:ext cx="8746067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1042</TotalTime>
  <Words>786</Words>
  <Application>Microsoft Office PowerPoint</Application>
  <PresentationFormat>On-screen Show (4:3)</PresentationFormat>
  <Paragraphs>89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Browser-Based 3D Pose  Estimation </vt:lpstr>
      <vt:lpstr>Background</vt:lpstr>
      <vt:lpstr>Background</vt:lpstr>
      <vt:lpstr>Project Overview</vt:lpstr>
      <vt:lpstr>Expected Results</vt:lpstr>
      <vt:lpstr>Methodology</vt:lpstr>
      <vt:lpstr>Methodology</vt:lpstr>
      <vt:lpstr>Javascript Libraries</vt:lpstr>
      <vt:lpstr>Demo</vt:lpstr>
      <vt:lpstr>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Browser-Based 3D Pose  Estimation</dc:title>
  <dc:creator>ELENA</dc:creator>
  <cp:lastModifiedBy>ELENA</cp:lastModifiedBy>
  <cp:revision>56</cp:revision>
  <dcterms:created xsi:type="dcterms:W3CDTF">2015-12-07T23:43:50Z</dcterms:created>
  <dcterms:modified xsi:type="dcterms:W3CDTF">2015-12-08T17:06:06Z</dcterms:modified>
</cp:coreProperties>
</file>