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Lst>
  <p:notesMasterIdLst>
    <p:notesMasterId r:id="rId5"/>
  </p:notesMasterIdLst>
  <p:sldIdLst>
    <p:sldId id="256" r:id="rId4"/>
    <p:sldId id="257" r:id="rId6"/>
    <p:sldId id="262" r:id="rId7"/>
    <p:sldId id="259" r:id="rId8"/>
    <p:sldId id="258" r:id="rId9"/>
    <p:sldId id="261" r:id="rId10"/>
    <p:sldId id="268" r:id="rId11"/>
    <p:sldId id="264" r:id="rId12"/>
    <p:sldId id="260" r:id="rId13"/>
    <p:sldId id="263" r:id="rId14"/>
    <p:sldId id="265" r:id="rId15"/>
    <p:sldId id="267" r:id="rId16"/>
    <p:sldId id="269" r:id="rId17"/>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5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706" autoAdjust="0"/>
    <p:restoredTop sz="54479" autoAdjust="0"/>
  </p:normalViewPr>
  <p:slideViewPr>
    <p:cSldViewPr showGuides="1">
      <p:cViewPr>
        <p:scale>
          <a:sx n="66" d="100"/>
          <a:sy n="66" d="100"/>
        </p:scale>
        <p:origin x="-828" y="-174"/>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lvl="0"/>
            <a:endParaRPr lang="en-US" noProof="0"/>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lvl1pPr algn="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a:cs typeface="DejaVu Sans"/>
              </a:defRPr>
            </a:lvl1pPr>
          </a:lstStyle>
          <a:p>
            <a:fld id="{016FE6CB-4CCB-4C2A-B76E-C072FB632745}"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E032E15-CE12-4B2E-BA64-B18EBB5AEB46}" type="slidenum">
              <a:rPr lang="en-US" altLang="en-US">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8435"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8436"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B49348B-2765-4CC8-9844-53A3DF02C4A0}" type="slidenum">
              <a:rPr lang="en-US" altLang="en-US">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9459"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9460"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016FE6CB-4CCB-4C2A-B76E-C072FB632745}"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fld id="{6222E2C6-B667-4AB7-AAAC-B0F0E56FF93D}"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fld id="{0C26A721-1982-43A1-8B65-D30D941F3489}"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fld id="{DFBECCAD-311D-4B7C-9F1F-F4883726DC06}"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fld id="{7FAAD6F0-96A7-4550-9C58-77DD172BA97B}"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fld id="{D50D03CB-308D-4E40-9EAB-DC5C4EA886FE}"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fld id="{BAC619F4-6487-4011-A375-43CCF2863C09}"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fld id="{518632A3-174F-4EB4-A038-DE4D534E27E9}"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fld id="{7DBF92DE-B16B-4C3C-B3E9-8E4A4F5A598C}"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5"/>
          <p:cNvSpPr>
            <a:spLocks noGrp="1" noChangeArrowheads="1"/>
          </p:cNvSpPr>
          <p:nvPr>
            <p:ph type="sldNum" idx="11"/>
          </p:nvPr>
        </p:nvSpPr>
        <p:spPr/>
        <p:txBody>
          <a:bodyPr/>
          <a:lstStyle>
            <a:lvl1pPr>
              <a:defRPr/>
            </a:lvl1pPr>
          </a:lstStyle>
          <a:p>
            <a:fld id="{1B523C73-B386-4855-994A-6206136A20F3}"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5"/>
          <p:cNvSpPr>
            <a:spLocks noGrp="1" noChangeArrowheads="1"/>
          </p:cNvSpPr>
          <p:nvPr>
            <p:ph type="sldNum" idx="11"/>
          </p:nvPr>
        </p:nvSpPr>
        <p:spPr/>
        <p:txBody>
          <a:bodyPr/>
          <a:lstStyle>
            <a:lvl1pPr>
              <a:defRPr/>
            </a:lvl1pPr>
          </a:lstStyle>
          <a:p>
            <a:fld id="{D53CBF56-D867-44D7-93AC-ADAE156A2F8D}"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5"/>
          <p:cNvSpPr>
            <a:spLocks noGrp="1" noChangeArrowheads="1"/>
          </p:cNvSpPr>
          <p:nvPr>
            <p:ph type="sldNum" idx="11"/>
          </p:nvPr>
        </p:nvSpPr>
        <p:spPr/>
        <p:txBody>
          <a:bodyPr/>
          <a:lstStyle>
            <a:lvl1pPr>
              <a:defRPr/>
            </a:lvl1pPr>
          </a:lstStyle>
          <a:p>
            <a:fld id="{A95BE21B-3C33-42AC-92E4-C7156E0E44D2}"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fld id="{D0ABDC1B-C3BF-4EED-8468-C07B63BE07F4}"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fld id="{E4C2EC4F-9B88-43E9-A561-55558F74A77E}"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fld id="{A7A5DE69-3BF8-4242-9FAE-2C438B3515AC}"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fld id="{C6F39F2A-4729-4CA9-83CC-444EFEEBFA0C}"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fld id="{578B4C70-A8C3-4B67-A6CC-91D4A64AB7FA}"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fld id="{68917905-00E0-47A7-A654-EEB11A5E007F}"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fld id="{537D3B2F-067C-49CB-A74E-271E344A94E6}"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4"/>
          <p:cNvSpPr>
            <a:spLocks noGrp="1" noChangeArrowheads="1"/>
          </p:cNvSpPr>
          <p:nvPr>
            <p:ph type="sldNum" idx="11"/>
          </p:nvPr>
        </p:nvSpPr>
        <p:spPr/>
        <p:txBody>
          <a:bodyPr/>
          <a:lstStyle>
            <a:lvl1pPr>
              <a:defRPr/>
            </a:lvl1pPr>
          </a:lstStyle>
          <a:p>
            <a:fld id="{340B9516-0576-4CC2-82AD-2AEC7940C496}"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fld id="{21C2A9FF-38BD-4B36-B1BA-DC9C4DD4754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4"/>
          <p:cNvSpPr>
            <a:spLocks noGrp="1" noChangeArrowheads="1"/>
          </p:cNvSpPr>
          <p:nvPr>
            <p:ph type="sldNum" idx="11"/>
          </p:nvPr>
        </p:nvSpPr>
        <p:spPr/>
        <p:txBody>
          <a:bodyPr/>
          <a:lstStyle>
            <a:lvl1pPr>
              <a:defRPr/>
            </a:lvl1pPr>
          </a:lstStyle>
          <a:p>
            <a:fld id="{8BDE375A-9761-466C-B07C-AA7F62052E07}"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fld id="{C4D92D54-52D2-4F8F-84AE-C5D3A3EE4CEB}"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fld id="{2EE72A4F-C83B-4DAD-A567-5084368C2B10}"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1028" name="Text Box 3"/>
          <p:cNvSpPr txBox="1">
            <a:spLocks noChangeArrowheads="1"/>
          </p:cNvSpPr>
          <p:nvPr/>
        </p:nvSpPr>
        <p:spPr bwMode="auto">
          <a:xfrm>
            <a:off x="4165600" y="6356350"/>
            <a:ext cx="3860800" cy="365125"/>
          </a:xfrm>
          <a:prstGeom prst="rect">
            <a:avLst/>
          </a:prstGeom>
          <a:noFill/>
          <a:ln w="9525">
            <a:noFill/>
            <a:round/>
          </a:ln>
        </p:spPr>
        <p:txBody>
          <a:bodyPr wrap="none" anchor="ctr"/>
          <a:lstStyle/>
          <a:p>
            <a:pPr eaLnBrk="1">
              <a:lnSpc>
                <a:spcPct val="93000"/>
              </a:lnSpc>
              <a:buClr>
                <a:srgbClr val="000000"/>
              </a:buClr>
              <a:buSzPct val="100000"/>
              <a:buFont typeface="Times New Roman" panose="02020603050405020304" pitchFamily="16" charset="0"/>
              <a:buNone/>
              <a:defRPr/>
            </a:pPr>
            <a:endParaRPr lang="en-US" altLang="en-US"/>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a:cs typeface="DejaVu Sans"/>
              </a:defRPr>
            </a:lvl1pPr>
          </a:lstStyle>
          <a:p>
            <a:fld id="{AF3CCB27-C004-492A-A9AE-51D6E87C986B}" type="slidenum">
              <a:rPr lang="en-US" altLang="en-US"/>
            </a:fld>
            <a:endParaRPr lang="en-US" altLang="en-US"/>
          </a:p>
        </p:txBody>
      </p:sp>
      <p:sp>
        <p:nvSpPr>
          <p:cNvPr id="1030" name="Rectangle 5"/>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0" tIns="69088" rIns="0" bIns="0" numCol="1" anchor="t" anchorCtr="0" compatLnSpc="1"/>
          <a:lstStyle/>
          <a:p>
            <a:pPr lvl="0"/>
            <a:r>
              <a:rPr lang="en-GB" altLang="en-US"/>
              <a:t>Click to edit the outline text format</a:t>
            </a:r>
            <a:endParaRPr lang="en-GB" altLang="en-US"/>
          </a:p>
          <a:p>
            <a:pPr lvl="1"/>
            <a:r>
              <a:rPr lang="en-GB" altLang="en-US"/>
              <a:t>Second Outline Level</a:t>
            </a:r>
            <a:endParaRPr lang="en-GB" altLang="en-US"/>
          </a:p>
          <a:p>
            <a:pPr lvl="2"/>
            <a:r>
              <a:rPr lang="en-GB" altLang="en-US"/>
              <a:t>Third Outline Level</a:t>
            </a:r>
            <a:endParaRPr lang="en-GB" altLang="en-US"/>
          </a:p>
          <a:p>
            <a:pPr lvl="3"/>
            <a:r>
              <a:rPr lang="en-GB" altLang="en-US"/>
              <a:t>Fourth Outline Level</a:t>
            </a:r>
            <a:endParaRPr lang="en-GB" altLang="en-US"/>
          </a:p>
          <a:p>
            <a:pPr lvl="4"/>
            <a:r>
              <a:rPr lang="en-GB" altLang="en-US"/>
              <a:t>Fifth Outline Level</a:t>
            </a:r>
            <a:endParaRPr lang="en-GB" altLang="en-US"/>
          </a:p>
          <a:p>
            <a:pPr lvl="4"/>
            <a:r>
              <a:rPr lang="en-GB" altLang="en-US"/>
              <a:t>Sixth Outline Level</a:t>
            </a:r>
            <a:endParaRPr lang="en-GB" altLang="en-US"/>
          </a:p>
          <a:p>
            <a:pPr lvl="4"/>
            <a:r>
              <a:rPr lang="en-GB" altLang="en-US"/>
              <a:t>Seventh Outline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051" name="Rectangle 2"/>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2053" name="Text Box 4"/>
          <p:cNvSpPr txBox="1">
            <a:spLocks noChangeArrowheads="1"/>
          </p:cNvSpPr>
          <p:nvPr/>
        </p:nvSpPr>
        <p:spPr bwMode="auto">
          <a:xfrm>
            <a:off x="4165600" y="6356350"/>
            <a:ext cx="3860800" cy="365125"/>
          </a:xfrm>
          <a:prstGeom prst="rect">
            <a:avLst/>
          </a:prstGeom>
          <a:noFill/>
          <a:ln w="9525">
            <a:noFill/>
            <a:round/>
          </a:ln>
        </p:spPr>
        <p:txBody>
          <a:bodyPr wrap="none" anchor="ctr"/>
          <a:lstStyle/>
          <a:p>
            <a:pPr eaLnBrk="1">
              <a:lnSpc>
                <a:spcPct val="93000"/>
              </a:lnSpc>
              <a:buClr>
                <a:srgbClr val="000000"/>
              </a:buClr>
              <a:buSzPct val="100000"/>
              <a:buFont typeface="Times New Roman" panose="02020603050405020304" pitchFamily="16" charset="0"/>
              <a:buNone/>
              <a:defRPr/>
            </a:pPr>
            <a:endParaRPr lang="en-US" altLang="en-US"/>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a:cs typeface="DejaVu Sans"/>
              </a:defRPr>
            </a:lvl1pPr>
          </a:lstStyle>
          <a:p>
            <a:fld id="{FBA02C62-D5FB-4F5D-8335-2FFB8CB2F225}"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subTitle" idx="4294967295"/>
          </p:nvPr>
        </p:nvSpPr>
        <p:spPr>
          <a:xfrm>
            <a:off x="0" y="4143375"/>
            <a:ext cx="12192000" cy="1643063"/>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             PRESENTED BY                                                                                     SUPERVISOR</a:t>
            </a:r>
            <a:endParaRPr lang="en-US" altLang="en-US" sz="2400" b="1" dirty="0">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      </a:t>
            </a:r>
            <a:r>
              <a:rPr lang="en-US" altLang="en-US" sz="2400" b="1" dirty="0" smtClean="0">
                <a:solidFill>
                  <a:schemeClr val="tx1"/>
                </a:solidFill>
                <a:latin typeface="Arial Narrow" panose="020B0606020202030204" pitchFamily="34" charset="0"/>
                <a:cs typeface="Arial" panose="020B0604020202020204" pitchFamily="34" charset="0"/>
              </a:rPr>
              <a:t>      NESHANTH M                                                                      </a:t>
            </a:r>
            <a:r>
              <a:rPr lang="en-US" altLang="en-US" sz="2400" b="1" dirty="0" err="1">
                <a:solidFill>
                  <a:schemeClr val="tx1"/>
                </a:solidFill>
                <a:latin typeface="Arial Narrow" panose="020B0606020202030204" pitchFamily="34" charset="0"/>
                <a:cs typeface="Arial" panose="020B0604020202020204" pitchFamily="34" charset="0"/>
              </a:rPr>
              <a:t>Mrs.K.Valli</a:t>
            </a:r>
            <a:r>
              <a:rPr lang="en-US" altLang="en-US" sz="2400" b="1" dirty="0">
                <a:solidFill>
                  <a:schemeClr val="tx1"/>
                </a:solidFill>
                <a:latin typeface="Arial Narrow" panose="020B0606020202030204" pitchFamily="34" charset="0"/>
                <a:cs typeface="Arial" panose="020B0604020202020204" pitchFamily="34" charset="0"/>
              </a:rPr>
              <a:t> </a:t>
            </a:r>
            <a:r>
              <a:rPr lang="en-US" altLang="en-US" sz="2400" b="1" dirty="0" err="1">
                <a:solidFill>
                  <a:schemeClr val="tx1"/>
                </a:solidFill>
                <a:latin typeface="Arial Narrow" panose="020B0606020202030204" pitchFamily="34" charset="0"/>
                <a:cs typeface="Arial" panose="020B0604020202020204" pitchFamily="34" charset="0"/>
              </a:rPr>
              <a:t>Priyadharshini</a:t>
            </a:r>
            <a:r>
              <a:rPr lang="en-US" altLang="en-US" sz="2400" b="1" dirty="0">
                <a:solidFill>
                  <a:schemeClr val="tx1"/>
                </a:solidFill>
                <a:latin typeface="Arial Narrow" panose="020B0606020202030204" pitchFamily="34" charset="0"/>
                <a:cs typeface="Arial" panose="020B0604020202020204" pitchFamily="34" charset="0"/>
              </a:rPr>
              <a:t> M.E., (PhD),</a:t>
            </a:r>
            <a:endParaRPr lang="en-US" altLang="en-US" sz="2400" b="1" dirty="0">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           </a:t>
            </a:r>
            <a:r>
              <a:rPr lang="en-US" altLang="en-US" sz="2400" b="1" dirty="0" smtClean="0">
                <a:solidFill>
                  <a:schemeClr val="tx1"/>
                </a:solidFill>
                <a:latin typeface="Arial Narrow" panose="020B0606020202030204" pitchFamily="34" charset="0"/>
                <a:cs typeface="Arial" panose="020B0604020202020204" pitchFamily="34" charset="0"/>
              </a:rPr>
              <a:t>2303811710421105                                                                                          </a:t>
            </a:r>
            <a:r>
              <a:rPr lang="en-US" altLang="en-US" sz="2400" b="1" dirty="0">
                <a:solidFill>
                  <a:schemeClr val="tx1"/>
                </a:solidFill>
                <a:latin typeface="Arial Narrow" panose="020B0606020202030204" pitchFamily="34" charset="0"/>
                <a:cs typeface="Arial" panose="020B0604020202020204" pitchFamily="34" charset="0"/>
              </a:rPr>
              <a:t>AP/CSE.</a:t>
            </a:r>
            <a:endParaRPr lang="en-US" altLang="en-US" sz="2400" b="1" dirty="0">
              <a:solidFill>
                <a:schemeClr val="tx1"/>
              </a:solidFill>
              <a:latin typeface="Arial Narrow" panose="020B0606020202030204" pitchFamily="34" charset="0"/>
              <a:cs typeface="Arial" panose="020B0604020202020204" pitchFamily="34" charset="0"/>
            </a:endParaRPr>
          </a:p>
          <a:p>
            <a:pPr marL="0" indent="0" algn="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604020202020204" pitchFamily="34" charset="0"/>
                <a:cs typeface="Arial" panose="020B0604020202020204" pitchFamily="34" charset="0"/>
              </a:rPr>
              <a:t>						</a:t>
            </a: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3075" name="Rectangle 2"/>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pic>
        <p:nvPicPr>
          <p:cNvPr id="307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3000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3077" name="Rectangle 4"/>
          <p:cNvSpPr>
            <a:spLocks noChangeArrowheads="1"/>
          </p:cNvSpPr>
          <p:nvPr/>
        </p:nvSpPr>
        <p:spPr bwMode="auto">
          <a:xfrm>
            <a:off x="1898650" y="214313"/>
            <a:ext cx="8437563"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6" charset="0"/>
              <a:buNone/>
            </a:pPr>
            <a:r>
              <a:rPr lang="en-US" altLang="en-US" sz="2000" b="1">
                <a:solidFill>
                  <a:srgbClr val="FF0066"/>
                </a:solidFill>
                <a:cs typeface="Arial" panose="020B0604020202020204" pitchFamily="34" charset="0"/>
              </a:rPr>
              <a:t>K.RAMAKRISHNAN COLLEGE OF TECHNOLOGY</a:t>
            </a:r>
            <a:endParaRPr lang="en-US" altLang="en-US" sz="20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r>
              <a:rPr lang="en-US" altLang="en-US" sz="2000" b="1">
                <a:solidFill>
                  <a:srgbClr val="FF0066"/>
                </a:solidFill>
                <a:cs typeface="Arial" panose="020B0604020202020204" pitchFamily="34" charset="0"/>
              </a:rPr>
              <a:t>(AUTONOMOUS), TRICHY</a:t>
            </a:r>
            <a:br>
              <a:rPr lang="en-US" altLang="en-US" sz="2000" b="1">
                <a:solidFill>
                  <a:srgbClr val="FF0066"/>
                </a:solidFill>
                <a:cs typeface="Arial" panose="020B0604020202020204" pitchFamily="34" charset="0"/>
              </a:rPr>
            </a:br>
            <a:endParaRPr lang="en-US" altLang="en-US" sz="20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endParaRPr lang="en-US" altLang="en-US" sz="3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r>
              <a:rPr lang="en-US" altLang="en-US" sz="2000" b="1">
                <a:solidFill>
                  <a:srgbClr val="0000FF"/>
                </a:solidFill>
                <a:cs typeface="Arial" panose="020B0604020202020204" pitchFamily="34" charset="0"/>
              </a:rPr>
              <a:t> </a:t>
            </a:r>
            <a:endParaRPr lang="en-US" altLang="en-US" sz="2000" b="1">
              <a:solidFill>
                <a:srgbClr val="0000FF"/>
              </a:solidFill>
              <a:cs typeface="Arial" panose="020B0604020202020204" pitchFamily="34" charset="0"/>
            </a:endParaRPr>
          </a:p>
        </p:txBody>
      </p:sp>
      <p:pic>
        <p:nvPicPr>
          <p:cNvPr id="30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3079" name="TextBox 6"/>
          <p:cNvSpPr txBox="1">
            <a:spLocks noChangeArrowheads="1"/>
          </p:cNvSpPr>
          <p:nvPr/>
        </p:nvSpPr>
        <p:spPr bwMode="auto">
          <a:xfrm>
            <a:off x="1381125" y="1857375"/>
            <a:ext cx="9644063" cy="79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6240"/>
              </a:lnSpc>
            </a:pPr>
            <a:r>
              <a:rPr lang="en-US" sz="3600" b="1"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ATTENDANCE MANAGEMENT SYSTEM</a:t>
            </a:r>
            <a:endParaRPr lang="en-US" sz="3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738151" y="1428737"/>
            <a:ext cx="10572824" cy="4214842"/>
          </a:xfrm>
        </p:spPr>
        <p:txBody>
          <a:bodyPr/>
          <a:lstStyle/>
          <a:p>
            <a:r>
              <a:rPr lang="en-US" altLang="en-US" sz="3000" dirty="0" smtClean="0">
                <a:latin typeface="Times New Roman" panose="02020603050405020304" pitchFamily="16" charset="0"/>
                <a:cs typeface="Times New Roman" panose="02020603050405020304" pitchFamily="16" charset="0"/>
              </a:rPr>
              <a:t>Platform </a:t>
            </a:r>
            <a:r>
              <a:rPr lang="en-US" altLang="en-US" sz="3000" dirty="0" smtClean="0">
                <a:latin typeface="Times New Roman" panose="02020603050405020304" pitchFamily="16" charset="0"/>
                <a:cs typeface="Times New Roman" panose="02020603050405020304" pitchFamily="16" charset="0"/>
              </a:rPr>
              <a:t>Independence </a:t>
            </a:r>
            <a:r>
              <a:rPr lang="en-US" altLang="en-US" sz="3000" dirty="0" smtClean="0">
                <a:latin typeface="Times New Roman" panose="02020603050405020304" pitchFamily="16" charset="0"/>
                <a:cs typeface="Times New Roman" panose="02020603050405020304" pitchFamily="16" charset="0"/>
              </a:rPr>
              <a:t>Runs on any operating system with a JVM, ensuring compatibility</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Lightweight </a:t>
            </a:r>
            <a:r>
              <a:rPr lang="en-US" altLang="en-US" sz="3000" dirty="0" smtClean="0">
                <a:latin typeface="Times New Roman" panose="02020603050405020304" pitchFamily="16" charset="0"/>
                <a:cs typeface="Times New Roman" panose="02020603050405020304" pitchFamily="16" charset="0"/>
              </a:rPr>
              <a:t>Framework Uses </a:t>
            </a:r>
            <a:r>
              <a:rPr lang="en-US" altLang="en-US" sz="3000" dirty="0" smtClean="0">
                <a:latin typeface="Times New Roman" panose="02020603050405020304" pitchFamily="16" charset="0"/>
                <a:cs typeface="Times New Roman" panose="02020603050405020304" pitchFamily="16" charset="0"/>
              </a:rPr>
              <a:t>native OS components for faster rendering and better performance</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Simple </a:t>
            </a:r>
            <a:r>
              <a:rPr lang="en-US" altLang="en-US" sz="3000" dirty="0" smtClean="0">
                <a:latin typeface="Times New Roman" panose="02020603050405020304" pitchFamily="16" charset="0"/>
                <a:cs typeface="Times New Roman" panose="02020603050405020304" pitchFamily="16" charset="0"/>
              </a:rPr>
              <a:t>API </a:t>
            </a:r>
            <a:r>
              <a:rPr lang="en-US" altLang="en-US" sz="3000" dirty="0" smtClean="0">
                <a:latin typeface="Times New Roman" panose="02020603050405020304" pitchFamily="16" charset="0"/>
                <a:cs typeface="Times New Roman" panose="02020603050405020304" pitchFamily="16" charset="0"/>
              </a:rPr>
              <a:t>Easy to use for creating basic GUIs, ideal for small-scale applications</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Quick </a:t>
            </a:r>
            <a:r>
              <a:rPr lang="en-US" altLang="en-US" sz="3000" dirty="0" smtClean="0">
                <a:latin typeface="Times New Roman" panose="02020603050405020304" pitchFamily="16" charset="0"/>
                <a:cs typeface="Times New Roman" panose="02020603050405020304" pitchFamily="16" charset="0"/>
              </a:rPr>
              <a:t>Development </a:t>
            </a:r>
            <a:r>
              <a:rPr lang="en-US" altLang="en-US" sz="3000" dirty="0" smtClean="0">
                <a:latin typeface="Times New Roman" panose="02020603050405020304" pitchFamily="16" charset="0"/>
                <a:cs typeface="Times New Roman" panose="02020603050405020304" pitchFamily="16" charset="0"/>
              </a:rPr>
              <a:t>Rapid prototyping and implementation of user interfaces</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Event </a:t>
            </a:r>
            <a:r>
              <a:rPr lang="en-US" altLang="en-US" sz="3000" dirty="0" smtClean="0">
                <a:latin typeface="Times New Roman" panose="02020603050405020304" pitchFamily="16" charset="0"/>
                <a:cs typeface="Times New Roman" panose="02020603050405020304" pitchFamily="16" charset="0"/>
              </a:rPr>
              <a:t>Handling </a:t>
            </a:r>
            <a:r>
              <a:rPr lang="en-US" altLang="en-US" sz="3000" dirty="0" smtClean="0">
                <a:latin typeface="Times New Roman" panose="02020603050405020304" pitchFamily="16" charset="0"/>
                <a:cs typeface="Times New Roman" panose="02020603050405020304" pitchFamily="16" charset="0"/>
              </a:rPr>
              <a:t>Built-in event-handling mechanism </a:t>
            </a:r>
            <a:r>
              <a:rPr lang="en-US" altLang="en-US" sz="3000" dirty="0" smtClean="0">
                <a:latin typeface="Times New Roman" panose="02020603050405020304" pitchFamily="16" charset="0"/>
                <a:cs typeface="Times New Roman" panose="02020603050405020304" pitchFamily="16" charset="0"/>
              </a:rPr>
              <a:t>for managing </a:t>
            </a:r>
            <a:r>
              <a:rPr lang="en-US" altLang="en-US" sz="3000" dirty="0" smtClean="0">
                <a:latin typeface="Times New Roman" panose="02020603050405020304" pitchFamily="16" charset="0"/>
                <a:cs typeface="Times New Roman" panose="02020603050405020304" pitchFamily="16" charset="0"/>
              </a:rPr>
              <a:t>user interactions (e.g., button clicks).</a:t>
            </a:r>
            <a:endParaRPr lang="en-US" altLang="en-US" sz="3000" dirty="0">
              <a:latin typeface="Times New Roman" panose="02020603050405020304" pitchFamily="16" charset="0"/>
              <a:cs typeface="Times New Roman" panose="02020603050405020304" pitchFamily="16" charset="0"/>
            </a:endParaRPr>
          </a:p>
          <a:p>
            <a:pPr>
              <a:buFont typeface="Times New Roman" panose="02020603050405020304" pitchFamily="16" charset="0"/>
              <a:buNone/>
            </a:pPr>
            <a:endParaRPr lang="en-US" altLang="en-US" sz="3000" dirty="0"/>
          </a:p>
          <a:p>
            <a:pPr>
              <a:buFont typeface="Times New Roman" panose="02020603050405020304" pitchFamily="16" charset="0"/>
              <a:buNone/>
            </a:pPr>
            <a:endParaRPr lang="en-US" altLang="en-US" sz="3000" dirty="0"/>
          </a:p>
        </p:txBody>
      </p:sp>
      <p:sp>
        <p:nvSpPr>
          <p:cNvPr id="4" name="Date Placeholder 3"/>
          <p:cNvSpPr>
            <a:spLocks noGrp="1"/>
          </p:cNvSpPr>
          <p:nvPr>
            <p:ph type="dt" sz="quarter" idx="10"/>
          </p:nvPr>
        </p:nvSpPr>
        <p:spPr/>
        <p:txBody>
          <a:bodyPr/>
          <a:lstStyle/>
          <a:p>
            <a:pPr>
              <a:defRPr/>
            </a:pPr>
            <a:r>
              <a:rPr lang="en-US"/>
              <a:t>2/7/20</a:t>
            </a:r>
            <a:endParaRPr lang="en-US"/>
          </a:p>
        </p:txBody>
      </p:sp>
      <p:pic>
        <p:nvPicPr>
          <p:cNvPr id="1229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2294" name="TextBox 6"/>
          <p:cNvSpPr txBox="1">
            <a:spLocks noChangeArrowheads="1"/>
          </p:cNvSpPr>
          <p:nvPr/>
        </p:nvSpPr>
        <p:spPr bwMode="auto">
          <a:xfrm>
            <a:off x="2667000" y="500063"/>
            <a:ext cx="6715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t> MERITS </a:t>
            </a:r>
            <a:endParaRPr lang="en-US" alt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2/7/20</a:t>
            </a:r>
            <a:endParaRPr lang="en-US"/>
          </a:p>
        </p:txBody>
      </p:sp>
      <p:pic>
        <p:nvPicPr>
          <p:cNvPr id="133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3317" name="TextBox 6"/>
          <p:cNvSpPr txBox="1">
            <a:spLocks noChangeArrowheads="1"/>
          </p:cNvSpPr>
          <p:nvPr/>
        </p:nvSpPr>
        <p:spPr bwMode="auto">
          <a:xfrm>
            <a:off x="2667000" y="357188"/>
            <a:ext cx="72151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t>RESULTS AND DISCUSSION</a:t>
            </a:r>
            <a:endParaRPr lang="en-US" altLang="en-US" sz="4000" b="1"/>
          </a:p>
          <a:p>
            <a:pPr algn="ctr"/>
            <a:endParaRPr lang="en-US" altLang="en-US" sz="4000"/>
          </a:p>
        </p:txBody>
      </p:sp>
      <p:sp>
        <p:nvSpPr>
          <p:cNvPr id="13319" name="TextBox 7"/>
          <p:cNvSpPr txBox="1">
            <a:spLocks noChangeArrowheads="1"/>
          </p:cNvSpPr>
          <p:nvPr/>
        </p:nvSpPr>
        <p:spPr bwMode="auto">
          <a:xfrm>
            <a:off x="1595438" y="1500188"/>
            <a:ext cx="5286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dirty="0"/>
          </a:p>
        </p:txBody>
      </p:sp>
      <p:sp>
        <p:nvSpPr>
          <p:cNvPr id="11" name="Freeform 11"/>
          <p:cNvSpPr/>
          <p:nvPr/>
        </p:nvSpPr>
        <p:spPr>
          <a:xfrm>
            <a:off x="666712" y="1571612"/>
            <a:ext cx="4572032" cy="4357718"/>
          </a:xfrm>
          <a:custGeom>
            <a:avLst/>
            <a:gdLst/>
            <a:ahLst/>
            <a:cxnLst/>
            <a:rect l="l" t="t" r="r" b="b"/>
            <a:pathLst>
              <a:path w="6658464" h="6727826">
                <a:moveTo>
                  <a:pt x="0" y="0"/>
                </a:moveTo>
                <a:lnTo>
                  <a:pt x="6658464" y="0"/>
                </a:lnTo>
                <a:lnTo>
                  <a:pt x="6658464" y="6727826"/>
                </a:lnTo>
                <a:lnTo>
                  <a:pt x="0" y="6727826"/>
                </a:lnTo>
                <a:lnTo>
                  <a:pt x="0" y="0"/>
                </a:lnTo>
                <a:close/>
              </a:path>
            </a:pathLst>
          </a:custGeom>
          <a:blipFill>
            <a:blip r:embed="rId3"/>
            <a:stretch>
              <a:fillRect r="-411"/>
            </a:stretch>
          </a:blipFill>
        </p:spPr>
      </p:sp>
      <p:sp>
        <p:nvSpPr>
          <p:cNvPr id="12" name="Freeform 13"/>
          <p:cNvSpPr/>
          <p:nvPr/>
        </p:nvSpPr>
        <p:spPr>
          <a:xfrm>
            <a:off x="6238876" y="1714488"/>
            <a:ext cx="4286280" cy="1857388"/>
          </a:xfrm>
          <a:custGeom>
            <a:avLst/>
            <a:gdLst/>
            <a:ahLst/>
            <a:cxnLst/>
            <a:rect l="l" t="t" r="r" b="b"/>
            <a:pathLst>
              <a:path w="5909998" h="2613026">
                <a:moveTo>
                  <a:pt x="0" y="0"/>
                </a:moveTo>
                <a:lnTo>
                  <a:pt x="5909998" y="0"/>
                </a:lnTo>
                <a:lnTo>
                  <a:pt x="5909998" y="2613026"/>
                </a:lnTo>
                <a:lnTo>
                  <a:pt x="0" y="2613026"/>
                </a:lnTo>
                <a:lnTo>
                  <a:pt x="0" y="0"/>
                </a:lnTo>
                <a:close/>
              </a:path>
            </a:pathLst>
          </a:custGeom>
          <a:blipFill>
            <a:blip r:embed="rId4"/>
            <a:stretch>
              <a:fillRect/>
            </a:stretch>
          </a:blipFill>
        </p:spPr>
      </p:sp>
      <p:sp>
        <p:nvSpPr>
          <p:cNvPr id="13" name="Freeform 14"/>
          <p:cNvSpPr/>
          <p:nvPr/>
        </p:nvSpPr>
        <p:spPr>
          <a:xfrm>
            <a:off x="6238876" y="3929066"/>
            <a:ext cx="4429156" cy="1928826"/>
          </a:xfrm>
          <a:custGeom>
            <a:avLst/>
            <a:gdLst/>
            <a:ahLst/>
            <a:cxnLst/>
            <a:rect l="l" t="t" r="r" b="b"/>
            <a:pathLst>
              <a:path w="5840174" h="2536826">
                <a:moveTo>
                  <a:pt x="0" y="0"/>
                </a:moveTo>
                <a:lnTo>
                  <a:pt x="5840174" y="0"/>
                </a:lnTo>
                <a:lnTo>
                  <a:pt x="5840174" y="2536826"/>
                </a:lnTo>
                <a:lnTo>
                  <a:pt x="0" y="2536826"/>
                </a:lnTo>
                <a:lnTo>
                  <a:pt x="0" y="0"/>
                </a:lnTo>
                <a:close/>
              </a:path>
            </a:pathLst>
          </a:custGeom>
          <a:blipFill>
            <a:blip r:embed="rId5"/>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2/7/20</a:t>
            </a:r>
            <a:endParaRPr lang="en-US"/>
          </a:p>
        </p:txBody>
      </p:sp>
      <p:pic>
        <p:nvPicPr>
          <p:cNvPr id="143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4341" name="TextBox 5"/>
          <p:cNvSpPr txBox="1">
            <a:spLocks noChangeArrowheads="1"/>
          </p:cNvSpPr>
          <p:nvPr/>
        </p:nvSpPr>
        <p:spPr bwMode="auto">
          <a:xfrm>
            <a:off x="2166938" y="357188"/>
            <a:ext cx="79295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t>RESULTS AND DISCUSSION</a:t>
            </a:r>
            <a:endParaRPr lang="en-US" altLang="en-US" sz="4000" b="1"/>
          </a:p>
          <a:p>
            <a:endParaRPr lang="en-US" altLang="en-US"/>
          </a:p>
        </p:txBody>
      </p:sp>
      <p:sp>
        <p:nvSpPr>
          <p:cNvPr id="9" name="Content Placeholder 8"/>
          <p:cNvSpPr>
            <a:spLocks noGrp="1"/>
          </p:cNvSpPr>
          <p:nvPr>
            <p:ph idx="1"/>
          </p:nvPr>
        </p:nvSpPr>
        <p:spPr>
          <a:xfrm flipV="1">
            <a:off x="609600" y="5072073"/>
            <a:ext cx="10971213" cy="71437"/>
          </a:xfrm>
        </p:spPr>
        <p:txBody>
          <a:bodyPr/>
          <a:lstStyle/>
          <a:p>
            <a:pPr>
              <a:buNone/>
            </a:pPr>
            <a:endParaRPr lang="en-US" dirty="0"/>
          </a:p>
        </p:txBody>
      </p:sp>
      <p:sp>
        <p:nvSpPr>
          <p:cNvPr id="10" name="Freeform 12"/>
          <p:cNvSpPr/>
          <p:nvPr/>
        </p:nvSpPr>
        <p:spPr>
          <a:xfrm>
            <a:off x="738150" y="1500174"/>
            <a:ext cx="4583174" cy="1428760"/>
          </a:xfrm>
          <a:custGeom>
            <a:avLst/>
            <a:gdLst/>
            <a:ahLst/>
            <a:cxnLst/>
            <a:rect l="l" t="t" r="r" b="b"/>
            <a:pathLst>
              <a:path w="5183216" h="2131560">
                <a:moveTo>
                  <a:pt x="0" y="0"/>
                </a:moveTo>
                <a:lnTo>
                  <a:pt x="5183216" y="0"/>
                </a:lnTo>
                <a:lnTo>
                  <a:pt x="5183216" y="2131560"/>
                </a:lnTo>
                <a:lnTo>
                  <a:pt x="0" y="2131560"/>
                </a:lnTo>
                <a:lnTo>
                  <a:pt x="0" y="0"/>
                </a:lnTo>
                <a:close/>
              </a:path>
            </a:pathLst>
          </a:custGeom>
          <a:blipFill>
            <a:blip r:embed="rId3"/>
            <a:stretch>
              <a:fillRect/>
            </a:stretch>
          </a:blipFill>
        </p:spPr>
      </p:sp>
      <p:sp>
        <p:nvSpPr>
          <p:cNvPr id="11" name="Freeform 13"/>
          <p:cNvSpPr/>
          <p:nvPr/>
        </p:nvSpPr>
        <p:spPr>
          <a:xfrm>
            <a:off x="738150" y="3071810"/>
            <a:ext cx="4572032" cy="1428760"/>
          </a:xfrm>
          <a:custGeom>
            <a:avLst/>
            <a:gdLst/>
            <a:ahLst/>
            <a:cxnLst/>
            <a:rect l="l" t="t" r="r" b="b"/>
            <a:pathLst>
              <a:path w="4870024" h="2131560">
                <a:moveTo>
                  <a:pt x="0" y="0"/>
                </a:moveTo>
                <a:lnTo>
                  <a:pt x="4870024" y="0"/>
                </a:lnTo>
                <a:lnTo>
                  <a:pt x="4870024" y="2131560"/>
                </a:lnTo>
                <a:lnTo>
                  <a:pt x="0" y="2131560"/>
                </a:lnTo>
                <a:lnTo>
                  <a:pt x="0" y="0"/>
                </a:lnTo>
                <a:close/>
              </a:path>
            </a:pathLst>
          </a:custGeom>
          <a:blipFill>
            <a:blip r:embed="rId4"/>
            <a:stretch>
              <a:fillRect/>
            </a:stretch>
          </a:blipFill>
        </p:spPr>
      </p:sp>
      <p:sp>
        <p:nvSpPr>
          <p:cNvPr id="12" name="Freeform 14"/>
          <p:cNvSpPr/>
          <p:nvPr/>
        </p:nvSpPr>
        <p:spPr>
          <a:xfrm>
            <a:off x="809588" y="4714884"/>
            <a:ext cx="4357718" cy="1500198"/>
          </a:xfrm>
          <a:custGeom>
            <a:avLst/>
            <a:gdLst/>
            <a:ahLst/>
            <a:cxnLst/>
            <a:rect l="l" t="t" r="r" b="b"/>
            <a:pathLst>
              <a:path w="5048588" h="2264786">
                <a:moveTo>
                  <a:pt x="0" y="0"/>
                </a:moveTo>
                <a:lnTo>
                  <a:pt x="5048588" y="0"/>
                </a:lnTo>
                <a:lnTo>
                  <a:pt x="5048588" y="2264786"/>
                </a:lnTo>
                <a:lnTo>
                  <a:pt x="0" y="2264786"/>
                </a:lnTo>
                <a:lnTo>
                  <a:pt x="0" y="0"/>
                </a:lnTo>
                <a:close/>
              </a:path>
            </a:pathLst>
          </a:custGeom>
          <a:blipFill>
            <a:blip r:embed="rId5"/>
            <a:stretch>
              <a:fillRect/>
            </a:stretch>
          </a:blipFill>
        </p:spPr>
      </p:sp>
      <p:sp>
        <p:nvSpPr>
          <p:cNvPr id="13" name="Freeform 15"/>
          <p:cNvSpPr/>
          <p:nvPr/>
        </p:nvSpPr>
        <p:spPr>
          <a:xfrm>
            <a:off x="5524496" y="1428736"/>
            <a:ext cx="3071834" cy="3071834"/>
          </a:xfrm>
          <a:custGeom>
            <a:avLst/>
            <a:gdLst/>
            <a:ahLst/>
            <a:cxnLst/>
            <a:rect l="l" t="t" r="r" b="b"/>
            <a:pathLst>
              <a:path w="4985518" h="4249704">
                <a:moveTo>
                  <a:pt x="0" y="0"/>
                </a:moveTo>
                <a:lnTo>
                  <a:pt x="4985518" y="0"/>
                </a:lnTo>
                <a:lnTo>
                  <a:pt x="4985518" y="4249704"/>
                </a:lnTo>
                <a:lnTo>
                  <a:pt x="0" y="4249704"/>
                </a:lnTo>
                <a:lnTo>
                  <a:pt x="0" y="0"/>
                </a:lnTo>
                <a:close/>
              </a:path>
            </a:pathLst>
          </a:custGeom>
          <a:blipFill>
            <a:blip r:embed="rId6"/>
            <a:stretch>
              <a:fillRect/>
            </a:stretch>
          </a:blipFill>
        </p:spPr>
      </p:sp>
      <p:sp>
        <p:nvSpPr>
          <p:cNvPr id="14" name="Freeform 17"/>
          <p:cNvSpPr/>
          <p:nvPr/>
        </p:nvSpPr>
        <p:spPr>
          <a:xfrm>
            <a:off x="8667768" y="1500174"/>
            <a:ext cx="3071834" cy="3071834"/>
          </a:xfrm>
          <a:custGeom>
            <a:avLst/>
            <a:gdLst/>
            <a:ahLst/>
            <a:cxnLst/>
            <a:rect l="l" t="t" r="r" b="b"/>
            <a:pathLst>
              <a:path w="4291920" h="4973814">
                <a:moveTo>
                  <a:pt x="0" y="0"/>
                </a:moveTo>
                <a:lnTo>
                  <a:pt x="4291920" y="0"/>
                </a:lnTo>
                <a:lnTo>
                  <a:pt x="4291920" y="4973814"/>
                </a:lnTo>
                <a:lnTo>
                  <a:pt x="0" y="4973814"/>
                </a:lnTo>
                <a:lnTo>
                  <a:pt x="0" y="0"/>
                </a:lnTo>
                <a:close/>
              </a:path>
            </a:pathLst>
          </a:custGeom>
          <a:blipFill>
            <a:blip r:embed="rId7"/>
            <a:stretch>
              <a:fillRect/>
            </a:stretch>
          </a:blipFill>
        </p:spPr>
      </p:sp>
      <p:sp>
        <p:nvSpPr>
          <p:cNvPr id="15" name="Freeform 16"/>
          <p:cNvSpPr/>
          <p:nvPr/>
        </p:nvSpPr>
        <p:spPr>
          <a:xfrm>
            <a:off x="5881686" y="4714884"/>
            <a:ext cx="5786478" cy="1571636"/>
          </a:xfrm>
          <a:custGeom>
            <a:avLst/>
            <a:gdLst/>
            <a:ahLst/>
            <a:cxnLst/>
            <a:rect l="l" t="t" r="r" b="b"/>
            <a:pathLst>
              <a:path w="5943600" h="1915088">
                <a:moveTo>
                  <a:pt x="0" y="0"/>
                </a:moveTo>
                <a:lnTo>
                  <a:pt x="5943600" y="0"/>
                </a:lnTo>
                <a:lnTo>
                  <a:pt x="5943600" y="1915088"/>
                </a:lnTo>
                <a:lnTo>
                  <a:pt x="0" y="1915088"/>
                </a:lnTo>
                <a:lnTo>
                  <a:pt x="0" y="0"/>
                </a:lnTo>
                <a:close/>
              </a:path>
            </a:pathLst>
          </a:custGeom>
          <a:blipFill>
            <a:blip r:embed="rId8"/>
            <a:stretch>
              <a:fillRect b="-4755"/>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2/7/20</a:t>
            </a:r>
            <a:endParaRPr lang="en-US"/>
          </a:p>
        </p:txBody>
      </p:sp>
      <p:pic>
        <p:nvPicPr>
          <p:cNvPr id="163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6389" name="Content Placeholder 7"/>
          <p:cNvSpPr>
            <a:spLocks noGrp="1"/>
          </p:cNvSpPr>
          <p:nvPr>
            <p:ph idx="1"/>
          </p:nvPr>
        </p:nvSpPr>
        <p:spPr>
          <a:xfrm>
            <a:off x="595313" y="3357563"/>
            <a:ext cx="10971212" cy="928687"/>
          </a:xfrm>
        </p:spPr>
        <p:txBody>
          <a:bodyPr/>
          <a:lstStyle/>
          <a:p>
            <a:pPr algn="ctr">
              <a:buFont typeface="Times New Roman" panose="02020603050405020304" pitchFamily="16" charset="0"/>
              <a:buNone/>
            </a:pPr>
            <a:r>
              <a:rPr lang="en-US" altLang="en-US" sz="4000" b="1">
                <a:latin typeface="Arial" panose="020B0604020202020204" pitchFamily="34" charset="0"/>
                <a:cs typeface="Arial" panose="020B0604020202020204" pitchFamily="34" charset="0"/>
              </a:rPr>
              <a:t>QUERIES ?</a:t>
            </a:r>
            <a:endParaRPr lang="en-US" altLang="en-US" sz="4000" b="1">
              <a:latin typeface="Arial" panose="020B0604020202020204" pitchFamily="34" charset="0"/>
              <a:cs typeface="Arial" panose="020B0604020202020204" pitchFamily="34" charset="0"/>
            </a:endParaRPr>
          </a:p>
          <a:p>
            <a:pPr algn="ctr">
              <a:buFont typeface="Times New Roman" panose="02020603050405020304" pitchFamily="16" charset="0"/>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1981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endParaRPr lang="en-US" altLang="en-US" sz="3000" b="1">
              <a:latin typeface="Arial" panose="020B0604020202020204" pitchFamily="34" charset="0"/>
              <a:cs typeface="Arial" panose="020B0604020202020204" pitchFamily="34" charset="0"/>
            </a:endParaRPr>
          </a:p>
        </p:txBody>
      </p:sp>
      <p:sp>
        <p:nvSpPr>
          <p:cNvPr id="5123" name="Text Box 2"/>
          <p:cNvSpPr txBox="1">
            <a:spLocks noChangeArrowheads="1"/>
          </p:cNvSpPr>
          <p:nvPr/>
        </p:nvSpPr>
        <p:spPr bwMode="auto">
          <a:xfrm>
            <a:off x="822325" y="1362075"/>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470"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Objective</a:t>
            </a:r>
            <a:endParaRPr lang="en-US" altLang="en-US" b="1" dirty="0">
              <a:solidFill>
                <a:srgbClr val="000000"/>
              </a:solidFill>
              <a:cs typeface="Arial" panose="020B0604020202020204" pitchFamily="34" charset="0"/>
            </a:endParaRPr>
          </a:p>
          <a:p>
            <a:pPr marL="458470"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Project Introduction</a:t>
            </a:r>
            <a:endParaRPr lang="en-US" altLang="en-US" b="1" dirty="0">
              <a:solidFill>
                <a:srgbClr val="000000"/>
              </a:solidFill>
              <a:cs typeface="Arial" panose="020B0604020202020204" pitchFamily="34" charset="0"/>
            </a:endParaRPr>
          </a:p>
          <a:p>
            <a:pPr marL="458470"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Problem Statement</a:t>
            </a:r>
            <a:endParaRPr lang="en-US" altLang="en-US" b="1" dirty="0">
              <a:solidFill>
                <a:srgbClr val="000000"/>
              </a:solidFill>
              <a:cs typeface="Arial" panose="020B0604020202020204" pitchFamily="34" charset="0"/>
            </a:endParaRPr>
          </a:p>
          <a:p>
            <a:pPr marL="458470" indent="-4572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Methodologies (Programming concepts relevant to problem statement)</a:t>
            </a:r>
            <a:endParaRPr lang="en-US" altLang="en-US" b="1" dirty="0">
              <a:solidFill>
                <a:srgbClr val="000000"/>
              </a:solidFill>
              <a:cs typeface="Arial" panose="020B0604020202020204" pitchFamily="34" charset="0"/>
            </a:endParaRPr>
          </a:p>
          <a:p>
            <a:pPr marL="344170" indent="-342900" eaLnBrk="1" hangingPunct="1">
              <a:lnSpc>
                <a:spcPct val="150000"/>
              </a:lnSpc>
              <a:spcBef>
                <a:spcPts val="325"/>
              </a:spcBef>
              <a:buClr>
                <a:srgbClr val="000000"/>
              </a:buClr>
              <a:buSzPct val="100000"/>
              <a:buFont typeface="+mj-lt"/>
              <a:buAutoNum type="arabicPeriod"/>
              <a:defRPr/>
            </a:pPr>
            <a:r>
              <a:rPr lang="en-US" b="1" dirty="0"/>
              <a:t>  Architecture of the proposed system </a:t>
            </a:r>
            <a:endParaRPr lang="en-US" b="1" dirty="0"/>
          </a:p>
          <a:p>
            <a:pPr marL="344170" indent="-342900"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  List of Modules</a:t>
            </a:r>
            <a:endParaRPr lang="en-US" b="1" dirty="0"/>
          </a:p>
          <a:p>
            <a:pPr marL="344170" indent="-342900" eaLnBrk="1" hangingPunct="1">
              <a:lnSpc>
                <a:spcPct val="150000"/>
              </a:lnSpc>
              <a:spcBef>
                <a:spcPts val="325"/>
              </a:spcBef>
              <a:buClr>
                <a:srgbClr val="000000"/>
              </a:buClr>
              <a:buSzPct val="100000"/>
              <a:buFont typeface="+mj-lt"/>
              <a:buAutoNum type="arabicPeriod"/>
              <a:defRPr/>
            </a:pPr>
            <a:r>
              <a:rPr lang="en-US" b="1" dirty="0"/>
              <a:t>  Merits </a:t>
            </a:r>
            <a:endParaRPr lang="en-US" b="1" dirty="0"/>
          </a:p>
          <a:p>
            <a:pPr marL="458470" indent="-457200" eaLnBrk="1" hangingPunct="1">
              <a:lnSpc>
                <a:spcPct val="150000"/>
              </a:lnSpc>
              <a:spcBef>
                <a:spcPts val="325"/>
              </a:spcBef>
              <a:buClr>
                <a:srgbClr val="000000"/>
              </a:buClr>
              <a:buSzPct val="100000"/>
              <a:buFont typeface="+mj-lt"/>
              <a:buAutoNum type="arabicPeriod"/>
              <a:defRPr/>
            </a:pPr>
            <a:r>
              <a:rPr lang="en-US" b="1" dirty="0"/>
              <a:t>Results and Discussion</a:t>
            </a:r>
            <a:endParaRPr lang="en-US" b="1" dirty="0"/>
          </a:p>
          <a:p>
            <a:pPr marL="458470" indent="-457200" eaLnBrk="1" hangingPunct="1">
              <a:lnSpc>
                <a:spcPct val="150000"/>
              </a:lnSpc>
              <a:spcBef>
                <a:spcPts val="325"/>
              </a:spcBef>
              <a:buClr>
                <a:srgbClr val="000000"/>
              </a:buClr>
              <a:buSzPct val="100000"/>
              <a:buFont typeface="+mj-lt"/>
              <a:buAutoNum type="arabicPeriod"/>
              <a:defRPr/>
            </a:pPr>
            <a:r>
              <a:rPr lang="en-US" b="1" dirty="0"/>
              <a:t>Queries</a:t>
            </a:r>
            <a:endParaRPr lang="en-US" b="1" dirty="0"/>
          </a:p>
          <a:p>
            <a:pPr marL="1270" indent="0" eaLnBrk="1" hangingPunct="1">
              <a:lnSpc>
                <a:spcPct val="150000"/>
              </a:lnSpc>
              <a:spcBef>
                <a:spcPts val="325"/>
              </a:spcBef>
              <a:buClr>
                <a:srgbClr val="000000"/>
              </a:buClr>
              <a:buSzPct val="100000"/>
              <a:defRPr/>
            </a:pPr>
            <a:endParaRPr lang="en-US" sz="2000" b="1" dirty="0"/>
          </a:p>
        </p:txBody>
      </p:sp>
      <p:pic>
        <p:nvPicPr>
          <p:cNvPr id="410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p:txBody>
          <a:bodyPr/>
          <a:lstStyle/>
          <a:p>
            <a:pPr algn="just">
              <a:lnSpc>
                <a:spcPct val="100000"/>
              </a:lnSpc>
              <a:buNone/>
            </a:pPr>
            <a:r>
              <a:rPr lang="en-US" altLang="en-US" dirty="0">
                <a:latin typeface="Arial" panose="020B0604020202020204" pitchFamily="34" charset="0"/>
                <a:cs typeface="Arial" panose="020B0604020202020204" pitchFamily="34" charset="0"/>
              </a:rPr>
              <a:t>	</a:t>
            </a:r>
            <a:r>
              <a:rPr lang="en-US" spc="121" dirty="0" smtClean="0">
                <a:latin typeface="TT Smalls"/>
                <a:ea typeface="TT Smalls"/>
                <a:cs typeface="TT Smalls"/>
                <a:sym typeface="TT Smalls"/>
              </a:rPr>
              <a:t> </a:t>
            </a:r>
            <a:r>
              <a:rPr lang="en-US" spc="121" dirty="0" smtClean="0">
                <a:latin typeface="Times New Roman" panose="02020603050405020304" pitchFamily="16" charset="0"/>
                <a:ea typeface="TT Smalls"/>
                <a:cs typeface="Times New Roman" panose="02020603050405020304" pitchFamily="16" charset="0"/>
                <a:sym typeface="TT Smalls"/>
              </a:rPr>
              <a:t>In educational institutions, tracking student attendance is a critical task that ensures accountability and enhances the learning environment. A Student Attendance Management System (SAMS) offers an automated and efficient solution to manage and monitor </a:t>
            </a:r>
            <a:r>
              <a:rPr lang="en-US" spc="121" dirty="0" smtClean="0">
                <a:latin typeface="Times New Roman" panose="02020603050405020304" pitchFamily="16" charset="0"/>
                <a:ea typeface="TT Smalls"/>
                <a:cs typeface="Times New Roman" panose="02020603050405020304" pitchFamily="16" charset="0"/>
                <a:sym typeface="TT Smalls"/>
              </a:rPr>
              <a:t>attendance</a:t>
            </a:r>
            <a:r>
              <a:rPr lang="en-US" altLang="en-US" dirty="0" smtClean="0">
                <a:latin typeface="Times New Roman" panose="02020603050405020304" pitchFamily="16" charset="0"/>
                <a:cs typeface="Times New Roman" panose="02020603050405020304" pitchFamily="16" charset="0"/>
              </a:rPr>
              <a:t>.</a:t>
            </a:r>
            <a:endParaRPr lang="en-US" altLang="en-US" dirty="0">
              <a:latin typeface="Times New Roman" panose="02020603050405020304" pitchFamily="16" charset="0"/>
              <a:cs typeface="Times New Roman" panose="02020603050405020304" pitchFamily="16" charset="0"/>
            </a:endParaRPr>
          </a:p>
        </p:txBody>
      </p:sp>
      <p:sp>
        <p:nvSpPr>
          <p:cNvPr id="4" name="Date Placeholder 3"/>
          <p:cNvSpPr>
            <a:spLocks noGrp="1"/>
          </p:cNvSpPr>
          <p:nvPr>
            <p:ph type="dt" sz="quarter" idx="10"/>
          </p:nvPr>
        </p:nvSpPr>
        <p:spPr/>
        <p:txBody>
          <a:bodyPr/>
          <a:lstStyle/>
          <a:p>
            <a:pPr>
              <a:defRPr/>
            </a:pPr>
            <a:r>
              <a:rPr lang="en-US" dirty="0"/>
              <a:t>2/7/20</a:t>
            </a:r>
            <a:endParaRPr lang="en-US" dirty="0"/>
          </a:p>
        </p:txBody>
      </p:sp>
      <p:pic>
        <p:nvPicPr>
          <p:cNvPr id="512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5126" name="TextBox 6"/>
          <p:cNvSpPr txBox="1">
            <a:spLocks noChangeArrowheads="1"/>
          </p:cNvSpPr>
          <p:nvPr/>
        </p:nvSpPr>
        <p:spPr bwMode="auto">
          <a:xfrm>
            <a:off x="2595563" y="357188"/>
            <a:ext cx="60721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OBJECTIVE</a:t>
            </a:r>
            <a:endParaRPr lang="en-US" altLang="en-US" sz="4000" b="1">
              <a:solidFill>
                <a:srgbClr val="000000"/>
              </a:solidFill>
              <a:cs typeface="Arial" panose="020B0604020202020204" pitchFamily="34" charset="0"/>
            </a:endParaRPr>
          </a:p>
          <a:p>
            <a:pPr algn="ctr"/>
            <a:endParaRPr lang="en-US"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lgn="just">
              <a:lnSpc>
                <a:spcPct val="100000"/>
              </a:lnSpc>
              <a:buNone/>
            </a:pPr>
            <a:r>
              <a:rPr lang="en-US" altLang="en-US" dirty="0"/>
              <a:t>	</a:t>
            </a:r>
            <a:r>
              <a:rPr lang="en-US" altLang="en-US" dirty="0" smtClean="0">
                <a:latin typeface="Times New Roman" panose="02020603050405020304" pitchFamily="16" charset="0"/>
                <a:cs typeface="Times New Roman" panose="02020603050405020304" pitchFamily="16" charset="0"/>
              </a:rPr>
              <a:t>In organizations, educational institutions, and businesses, tracking attendance manually is time-consuming, prone to errors, and lacks real-time accessibility. Traditional methods such as paper-based registers or spreadsheets often lead to inefficiencies, such as lost records, inaccuracies, and difficulty in generating reports. There is a need for an automated, reliable, and user-friendly system to manage attendance seamlessly..</a:t>
            </a:r>
            <a:endParaRPr lang="en-US" altLang="en-US" dirty="0">
              <a:latin typeface="Times New Roman" panose="02020603050405020304" pitchFamily="16" charset="0"/>
              <a:cs typeface="Times New Roman" panose="02020603050405020304" pitchFamily="16" charset="0"/>
            </a:endParaRPr>
          </a:p>
        </p:txBody>
      </p:sp>
      <p:sp>
        <p:nvSpPr>
          <p:cNvPr id="4" name="Date Placeholder 3"/>
          <p:cNvSpPr>
            <a:spLocks noGrp="1"/>
          </p:cNvSpPr>
          <p:nvPr>
            <p:ph type="dt" sz="quarter" idx="10"/>
          </p:nvPr>
        </p:nvSpPr>
        <p:spPr/>
        <p:txBody>
          <a:bodyPr/>
          <a:lstStyle/>
          <a:p>
            <a:pPr>
              <a:defRPr/>
            </a:pPr>
            <a:r>
              <a:rPr lang="en-US"/>
              <a:t>2/7/20</a:t>
            </a:r>
            <a:endParaRPr lang="en-US"/>
          </a:p>
        </p:txBody>
      </p:sp>
      <p:pic>
        <p:nvPicPr>
          <p:cNvPr id="717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7174" name="TextBox 6"/>
          <p:cNvSpPr txBox="1">
            <a:spLocks noChangeArrowheads="1"/>
          </p:cNvSpPr>
          <p:nvPr/>
        </p:nvSpPr>
        <p:spPr bwMode="auto">
          <a:xfrm>
            <a:off x="2452688" y="428625"/>
            <a:ext cx="67151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PROBLEM STATEMENT</a:t>
            </a:r>
            <a:endParaRPr lang="en-US" altLang="en-US" sz="4000" b="1">
              <a:solidFill>
                <a:srgbClr val="000000"/>
              </a:solidFill>
              <a:cs typeface="Arial" panose="020B0604020202020204" pitchFamily="34" charset="0"/>
            </a:endParaRP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lstStyle/>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In today's rapidly evolving educational landscape, the effective management of student attendance has become increasingly crucial. Traditional methods of tracking attendance, which often rely on manual entry and paper records, are not only time-consuming but also prone to errors. To address these challenges, the implementation of a Student Attendance Management System (SAMS) offers a modern and efficient solution.</a:t>
            </a:r>
            <a:endParaRPr lang="en-US" sz="3200" spc="121" dirty="0">
              <a:latin typeface="Times New Roman" panose="02020603050405020304" pitchFamily="16" charset="0"/>
              <a:ea typeface="TT Smalls"/>
              <a:cs typeface="Times New Roman" panose="02020603050405020304" pitchFamily="16" charset="0"/>
              <a:sym typeface="TT Smalls"/>
            </a:endParaRPr>
          </a:p>
        </p:txBody>
      </p:sp>
      <p:sp>
        <p:nvSpPr>
          <p:cNvPr id="4" name="Date Placeholder 3"/>
          <p:cNvSpPr>
            <a:spLocks noGrp="1"/>
          </p:cNvSpPr>
          <p:nvPr>
            <p:ph type="dt" sz="quarter" idx="10"/>
          </p:nvPr>
        </p:nvSpPr>
        <p:spPr/>
        <p:txBody>
          <a:bodyPr/>
          <a:lstStyle/>
          <a:p>
            <a:pPr>
              <a:defRPr/>
            </a:pPr>
            <a:r>
              <a:rPr lang="en-US" dirty="0"/>
              <a:t>2/7/20</a:t>
            </a:r>
            <a:endParaRPr lang="en-US" dirty="0"/>
          </a:p>
        </p:txBody>
      </p:sp>
      <p:pic>
        <p:nvPicPr>
          <p:cNvPr id="614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6150" name="TextBox 6"/>
          <p:cNvSpPr txBox="1">
            <a:spLocks noChangeArrowheads="1"/>
          </p:cNvSpPr>
          <p:nvPr/>
        </p:nvSpPr>
        <p:spPr bwMode="auto">
          <a:xfrm>
            <a:off x="2309813" y="500063"/>
            <a:ext cx="73580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PROJECT INTRODUCTION</a:t>
            </a:r>
            <a:endParaRPr lang="en-US" altLang="en-US" sz="4000" b="1">
              <a:solidFill>
                <a:srgbClr val="000000"/>
              </a:solidFill>
              <a:cs typeface="Arial" panose="020B0604020202020204" pitchFamily="34" charset="0"/>
            </a:endParaRPr>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609600" y="1428736"/>
            <a:ext cx="10971213" cy="4695839"/>
          </a:xfrm>
        </p:spPr>
        <p:txBody>
          <a:bodyPr/>
          <a:lstStyle/>
          <a:p>
            <a:pPr marL="1254760" lvl="1" indent="-627380">
              <a:lnSpc>
                <a:spcPct val="100000"/>
              </a:lnSpc>
              <a:buFont typeface="Arial" panose="020B0604020202020204"/>
              <a:buChar char="•"/>
            </a:pPr>
            <a:r>
              <a:rPr lang="en-US" sz="3200" b="1" spc="121" dirty="0" smtClean="0">
                <a:latin typeface="Times New Roman" panose="02020603050405020304" pitchFamily="16" charset="0"/>
                <a:ea typeface="TT Smalls"/>
                <a:cs typeface="Times New Roman" panose="02020603050405020304" pitchFamily="16" charset="0"/>
                <a:sym typeface="TT Smalls"/>
              </a:rPr>
              <a:t>Classes and </a:t>
            </a:r>
            <a:r>
              <a:rPr lang="en-US" sz="3200" b="1" spc="121" dirty="0" smtClean="0">
                <a:latin typeface="Times New Roman" panose="02020603050405020304" pitchFamily="16" charset="0"/>
                <a:ea typeface="TT Smalls"/>
                <a:cs typeface="Times New Roman" panose="02020603050405020304" pitchFamily="16" charset="0"/>
                <a:sym typeface="TT Smalls"/>
              </a:rPr>
              <a:t>Objects</a:t>
            </a:r>
            <a:endParaRPr lang="en-US" sz="3200" b="1"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None/>
            </a:pPr>
            <a:r>
              <a:rPr lang="en-US" sz="3200" spc="121" dirty="0" smtClean="0">
                <a:latin typeface="Times New Roman" panose="02020603050405020304" pitchFamily="16" charset="0"/>
                <a:ea typeface="TT Smalls"/>
                <a:cs typeface="Times New Roman" panose="02020603050405020304" pitchFamily="16" charset="0"/>
                <a:sym typeface="TT Smalls"/>
              </a:rPr>
              <a:t>      A </a:t>
            </a:r>
            <a:r>
              <a:rPr lang="en-US" sz="3200" spc="121" dirty="0" smtClean="0">
                <a:latin typeface="Times New Roman" panose="02020603050405020304" pitchFamily="16" charset="0"/>
                <a:ea typeface="TT Smalls"/>
                <a:cs typeface="Times New Roman" panose="02020603050405020304" pitchFamily="16" charset="0"/>
                <a:sym typeface="TT Smalls"/>
              </a:rPr>
              <a:t>class is a blueprint or template for creating </a:t>
            </a:r>
            <a:r>
              <a:rPr lang="en-US" sz="3200" spc="121" dirty="0" smtClean="0">
                <a:latin typeface="Times New Roman" panose="02020603050405020304" pitchFamily="16" charset="0"/>
                <a:ea typeface="TT Smalls"/>
                <a:cs typeface="Times New Roman" panose="02020603050405020304" pitchFamily="16" charset="0"/>
                <a:sym typeface="TT Smalls"/>
              </a:rPr>
              <a:t>          objects</a:t>
            </a:r>
            <a:r>
              <a:rPr lang="en-US" sz="3200" spc="121" dirty="0" smtClean="0">
                <a:latin typeface="Times New Roman" panose="02020603050405020304" pitchFamily="16" charset="0"/>
                <a:ea typeface="TT Smalls"/>
                <a:cs typeface="Times New Roman" panose="02020603050405020304" pitchFamily="16" charset="0"/>
                <a:sym typeface="TT Smalls"/>
              </a:rPr>
              <a:t>, defining the attributes </a:t>
            </a:r>
            <a:r>
              <a:rPr lang="en-US" sz="3200" spc="121" dirty="0" smtClean="0">
                <a:latin typeface="Times New Roman" panose="02020603050405020304" pitchFamily="16" charset="0"/>
                <a:ea typeface="TT Smalls"/>
                <a:cs typeface="Times New Roman" panose="02020603050405020304" pitchFamily="16" charset="0"/>
                <a:sym typeface="TT Smalls"/>
              </a:rPr>
              <a:t>and An </a:t>
            </a:r>
            <a:r>
              <a:rPr lang="en-US" sz="3200" spc="121" dirty="0" smtClean="0">
                <a:latin typeface="Times New Roman" panose="02020603050405020304" pitchFamily="16" charset="0"/>
                <a:ea typeface="TT Smalls"/>
                <a:cs typeface="Times New Roman" panose="02020603050405020304" pitchFamily="16" charset="0"/>
                <a:sym typeface="TT Smalls"/>
              </a:rPr>
              <a:t>object is </a:t>
            </a:r>
            <a:r>
              <a:rPr lang="en-US" sz="3200" spc="121" dirty="0" smtClean="0">
                <a:latin typeface="Times New Roman" panose="02020603050405020304" pitchFamily="16" charset="0"/>
                <a:ea typeface="TT Smalls"/>
                <a:cs typeface="Times New Roman" panose="02020603050405020304" pitchFamily="16" charset="0"/>
                <a:sym typeface="TT Smalls"/>
              </a:rPr>
              <a:t> </a:t>
            </a:r>
            <a:r>
              <a:rPr lang="en-US" sz="3200" spc="121" dirty="0" smtClean="0">
                <a:latin typeface="Times New Roman" panose="02020603050405020304" pitchFamily="16" charset="0"/>
                <a:ea typeface="TT Smalls"/>
                <a:cs typeface="Times New Roman" panose="02020603050405020304" pitchFamily="16" charset="0"/>
                <a:sym typeface="TT Smalls"/>
              </a:rPr>
              <a:t>instance of a class, representing a specific implementation of the defined blueprint.</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b="1" spc="121" dirty="0" smtClean="0">
                <a:solidFill>
                  <a:schemeClr val="tx1"/>
                </a:solidFill>
                <a:latin typeface="Times New Roman" panose="02020603050405020304" pitchFamily="16" charset="0"/>
                <a:ea typeface="TT Smalls"/>
                <a:cs typeface="Times New Roman" panose="02020603050405020304" pitchFamily="16" charset="0"/>
                <a:sym typeface="TT Smalls"/>
              </a:rPr>
              <a:t>Date and Time </a:t>
            </a:r>
            <a:r>
              <a:rPr lang="en-US" sz="3200" b="1" spc="121" dirty="0" smtClean="0">
                <a:solidFill>
                  <a:schemeClr val="tx1"/>
                </a:solidFill>
                <a:latin typeface="Times New Roman" panose="02020603050405020304" pitchFamily="16" charset="0"/>
                <a:ea typeface="TT Smalls"/>
                <a:cs typeface="Times New Roman" panose="02020603050405020304" pitchFamily="16" charset="0"/>
                <a:sym typeface="TT Smalls"/>
              </a:rPr>
              <a:t>Handling</a:t>
            </a:r>
            <a:endParaRPr lang="en-US" sz="3200" b="1" spc="121" dirty="0" smtClean="0">
              <a:solidFill>
                <a:schemeClr val="tx1"/>
              </a:solidFill>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None/>
            </a:pPr>
            <a:r>
              <a:rPr lang="en-US" sz="3200" spc="121" dirty="0" smtClean="0">
                <a:latin typeface="Times New Roman" panose="02020603050405020304" pitchFamily="16" charset="0"/>
                <a:ea typeface="TT Smalls"/>
                <a:cs typeface="Times New Roman" panose="02020603050405020304" pitchFamily="16" charset="0"/>
                <a:sym typeface="TT Smalls"/>
              </a:rPr>
              <a:t>      Data </a:t>
            </a:r>
            <a:r>
              <a:rPr lang="en-US" sz="3200" spc="121" dirty="0" smtClean="0">
                <a:latin typeface="Times New Roman" panose="02020603050405020304" pitchFamily="16" charset="0"/>
                <a:ea typeface="TT Smalls"/>
                <a:cs typeface="Times New Roman" panose="02020603050405020304" pitchFamily="16" charset="0"/>
                <a:sym typeface="TT Smalls"/>
              </a:rPr>
              <a:t>handling refers to the process of storing, retrieving, and managing data efficiently in an application</a:t>
            </a:r>
            <a:r>
              <a:rPr lang="en-US" sz="3200" spc="121" dirty="0" smtClean="0">
                <a:latin typeface="Times New Roman" panose="02020603050405020304" pitchFamily="16" charset="0"/>
                <a:ea typeface="TT Smalls"/>
                <a:cs typeface="Times New Roman" panose="02020603050405020304" pitchFamily="16" charset="0"/>
                <a:sym typeface="TT Smalls"/>
              </a:rPr>
              <a:t>..</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lvl="8">
              <a:lnSpc>
                <a:spcPct val="100000"/>
              </a:lnSpc>
            </a:pPr>
            <a:endParaRPr lang="en-US" altLang="en-US" sz="1100" dirty="0">
              <a:latin typeface="Times New Roman" panose="02020603050405020304" pitchFamily="16" charset="0"/>
              <a:cs typeface="Times New Roman" panose="02020603050405020304" pitchFamily="16" charset="0"/>
            </a:endParaRPr>
          </a:p>
        </p:txBody>
      </p:sp>
      <p:sp>
        <p:nvSpPr>
          <p:cNvPr id="4" name="Date Placeholder 3"/>
          <p:cNvSpPr>
            <a:spLocks noGrp="1"/>
          </p:cNvSpPr>
          <p:nvPr>
            <p:ph type="dt" sz="quarter" idx="10"/>
          </p:nvPr>
        </p:nvSpPr>
        <p:spPr/>
        <p:txBody>
          <a:bodyPr/>
          <a:lstStyle/>
          <a:p>
            <a:pPr>
              <a:defRPr/>
            </a:pPr>
            <a:r>
              <a:rPr lang="en-US"/>
              <a:t>2/7/20</a:t>
            </a:r>
            <a:endParaRPr lang="en-US"/>
          </a:p>
        </p:txBody>
      </p:sp>
      <p:pic>
        <p:nvPicPr>
          <p:cNvPr id="819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8198" name="TextBox 6"/>
          <p:cNvSpPr txBox="1">
            <a:spLocks noChangeArrowheads="1"/>
          </p:cNvSpPr>
          <p:nvPr/>
        </p:nvSpPr>
        <p:spPr bwMode="auto">
          <a:xfrm>
            <a:off x="2667000" y="571500"/>
            <a:ext cx="6929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METHODOLOGIES</a:t>
            </a:r>
            <a:endParaRPr lang="en-US"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81026" y="4571984"/>
            <a:ext cx="10971213" cy="4572032"/>
          </a:xfrm>
        </p:spPr>
        <p:txBody>
          <a:bodyPr/>
          <a:lstStyle/>
          <a:p>
            <a:pPr>
              <a:lnSpc>
                <a:spcPct val="100000"/>
              </a:lnSpc>
              <a:buNone/>
            </a:pPr>
            <a:r>
              <a:rPr lang="en-US" altLang="en-US" dirty="0"/>
              <a:t>	</a:t>
            </a:r>
            <a:r>
              <a:rPr lang="en-US" altLang="en-US" dirty="0" smtClean="0"/>
              <a:t> </a:t>
            </a:r>
            <a:r>
              <a:rPr lang="en-US" altLang="en-US" dirty="0" smtClean="0">
                <a:latin typeface="Times New Roman" panose="02020603050405020304" pitchFamily="16" charset="0"/>
                <a:cs typeface="Times New Roman" panose="02020603050405020304" pitchFamily="16" charset="0"/>
              </a:rPr>
              <a:t>A GUI is a visual interface for interacting with a software application using graphical elements like buttons, text fields, and menus, instead of text-based commands</a:t>
            </a:r>
            <a:r>
              <a:rPr lang="en-US" altLang="en-US" dirty="0" smtClean="0"/>
              <a:t>.</a:t>
            </a:r>
            <a:endParaRPr lang="en-US" altLang="en-US" dirty="0">
              <a:latin typeface="Arial" panose="020B0604020202020204" pitchFamily="34" charset="0"/>
              <a:cs typeface="Arial" panose="020B0604020202020204" pitchFamily="34" charset="0"/>
            </a:endParaRPr>
          </a:p>
        </p:txBody>
      </p:sp>
      <p:sp>
        <p:nvSpPr>
          <p:cNvPr id="4" name="Date Placeholder 3"/>
          <p:cNvSpPr>
            <a:spLocks noGrp="1"/>
          </p:cNvSpPr>
          <p:nvPr>
            <p:ph type="dt" sz="quarter" idx="10"/>
          </p:nvPr>
        </p:nvSpPr>
        <p:spPr/>
        <p:txBody>
          <a:bodyPr/>
          <a:lstStyle/>
          <a:p>
            <a:pPr>
              <a:defRPr/>
            </a:pPr>
            <a:r>
              <a:rPr lang="en-US"/>
              <a:t>2/7/20</a:t>
            </a:r>
            <a:endParaRPr lang="en-US"/>
          </a:p>
        </p:txBody>
      </p:sp>
      <p:pic>
        <p:nvPicPr>
          <p:cNvPr id="922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9222" name="TextBox 8"/>
          <p:cNvSpPr txBox="1">
            <a:spLocks noChangeArrowheads="1"/>
          </p:cNvSpPr>
          <p:nvPr/>
        </p:nvSpPr>
        <p:spPr bwMode="auto">
          <a:xfrm>
            <a:off x="2524125" y="285750"/>
            <a:ext cx="72151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METHODOLOGIES</a:t>
            </a:r>
            <a:endParaRPr lang="en-US" altLang="en-US" sz="4000" b="1"/>
          </a:p>
          <a:p>
            <a:endParaRPr lang="en-US" altLang="en-US"/>
          </a:p>
        </p:txBody>
      </p:sp>
      <p:sp>
        <p:nvSpPr>
          <p:cNvPr id="11" name="Rectangle 10"/>
          <p:cNvSpPr/>
          <p:nvPr/>
        </p:nvSpPr>
        <p:spPr>
          <a:xfrm>
            <a:off x="809588" y="1428736"/>
            <a:ext cx="10001320" cy="2364750"/>
          </a:xfrm>
          <a:prstGeom prst="rect">
            <a:avLst/>
          </a:prstGeom>
        </p:spPr>
        <p:txBody>
          <a:bodyPr wrap="square">
            <a:spAutoFit/>
          </a:bodyPr>
          <a:lstStyle/>
          <a:p>
            <a:pPr marL="511810" indent="-627380">
              <a:lnSpc>
                <a:spcPts val="6240"/>
              </a:lnSpc>
              <a:buFont typeface="Arial" panose="020B0604020202020204" pitchFamily="34" charset="0"/>
              <a:buChar char="•"/>
            </a:pPr>
            <a:r>
              <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rPr>
              <a:t>Exception </a:t>
            </a:r>
            <a:r>
              <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rPr>
              <a:t>Handling</a:t>
            </a:r>
            <a:endPar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endParaRPr>
          </a:p>
          <a:p>
            <a:pPr marL="511810" indent="-627380"/>
            <a:r>
              <a:rPr lang="en-US" sz="3200" spc="121" dirty="0" smtClean="0">
                <a:solidFill>
                  <a:srgbClr val="000000"/>
                </a:solidFill>
                <a:latin typeface="Times New Roman" panose="02020603050405020304" pitchFamily="16" charset="0"/>
                <a:ea typeface="TT Smalls"/>
                <a:cs typeface="Times New Roman" panose="02020603050405020304" pitchFamily="16" charset="0"/>
                <a:sym typeface="TT Smalls"/>
              </a:rPr>
              <a:t>     Exception </a:t>
            </a:r>
            <a:r>
              <a:rPr lang="en-US" sz="3200" spc="121" dirty="0" smtClean="0">
                <a:solidFill>
                  <a:srgbClr val="000000"/>
                </a:solidFill>
                <a:latin typeface="Times New Roman" panose="02020603050405020304" pitchFamily="16" charset="0"/>
                <a:ea typeface="TT Smalls"/>
                <a:cs typeface="Times New Roman" panose="02020603050405020304" pitchFamily="16" charset="0"/>
                <a:sym typeface="TT Smalls"/>
              </a:rPr>
              <a:t>handling is a mechanism for handling runtime errors in a program to ensure it runs smoothly and avoids unexpected </a:t>
            </a:r>
            <a:r>
              <a:rPr lang="en-US" sz="3200" spc="121" dirty="0" err="1" smtClean="0">
                <a:solidFill>
                  <a:srgbClr val="000000"/>
                </a:solidFill>
                <a:latin typeface="Times New Roman" panose="02020603050405020304" pitchFamily="16" charset="0"/>
                <a:ea typeface="TT Smalls"/>
                <a:cs typeface="Times New Roman" panose="02020603050405020304" pitchFamily="16" charset="0"/>
                <a:sym typeface="TT Smalls"/>
              </a:rPr>
              <a:t>crashes.Graphical</a:t>
            </a:r>
            <a:endParaRPr lang="en-US" sz="3200" spc="121" dirty="0">
              <a:solidFill>
                <a:srgbClr val="000000"/>
              </a:solidFill>
              <a:latin typeface="Times New Roman" panose="02020603050405020304" pitchFamily="16" charset="0"/>
              <a:ea typeface="TT Smalls"/>
              <a:cs typeface="Times New Roman" panose="02020603050405020304" pitchFamily="16" charset="0"/>
              <a:sym typeface="TT Smalls"/>
            </a:endParaRPr>
          </a:p>
        </p:txBody>
      </p:sp>
      <p:sp>
        <p:nvSpPr>
          <p:cNvPr id="12" name="Rectangle 11"/>
          <p:cNvSpPr/>
          <p:nvPr/>
        </p:nvSpPr>
        <p:spPr>
          <a:xfrm>
            <a:off x="809588" y="3929066"/>
            <a:ext cx="3500462" cy="584775"/>
          </a:xfrm>
          <a:prstGeom prst="rect">
            <a:avLst/>
          </a:prstGeom>
        </p:spPr>
        <p:txBody>
          <a:bodyPr wrap="square">
            <a:spAutoFit/>
          </a:bodyPr>
          <a:lstStyle/>
          <a:p>
            <a:pPr>
              <a:buFont typeface="Arial" panose="020B0604020202020204" pitchFamily="34" charset="0"/>
              <a:buChar char="•"/>
            </a:pPr>
            <a:r>
              <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rPr>
              <a:t>User Interface </a:t>
            </a:r>
            <a:endParaRPr lang="en-US"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2/7/20</a:t>
            </a:r>
            <a:endParaRPr lang="en-US"/>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0245" name="TextBox 6"/>
          <p:cNvSpPr txBox="1">
            <a:spLocks noChangeArrowheads="1"/>
          </p:cNvSpPr>
          <p:nvPr/>
        </p:nvSpPr>
        <p:spPr bwMode="auto">
          <a:xfrm>
            <a:off x="2452662" y="0"/>
            <a:ext cx="78581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2800" b="1" dirty="0"/>
              <a:t> ARCHITECTURE OF THE PROPOSED SYSTEM </a:t>
            </a:r>
            <a:endParaRPr lang="en-US" altLang="en-US" sz="2800" dirty="0"/>
          </a:p>
        </p:txBody>
      </p:sp>
      <p:sp>
        <p:nvSpPr>
          <p:cNvPr id="36" name="Freeform 14"/>
          <p:cNvSpPr/>
          <p:nvPr/>
        </p:nvSpPr>
        <p:spPr>
          <a:xfrm>
            <a:off x="2095472" y="857232"/>
            <a:ext cx="8572560" cy="5715040"/>
          </a:xfrm>
          <a:custGeom>
            <a:avLst/>
            <a:gdLst/>
            <a:ahLst/>
            <a:cxnLst/>
            <a:rect l="l" t="t" r="r" b="b"/>
            <a:pathLst>
              <a:path w="8807199" h="7467600">
                <a:moveTo>
                  <a:pt x="0" y="0"/>
                </a:moveTo>
                <a:lnTo>
                  <a:pt x="8807199" y="0"/>
                </a:lnTo>
                <a:lnTo>
                  <a:pt x="8807199" y="7467600"/>
                </a:lnTo>
                <a:lnTo>
                  <a:pt x="0" y="7467600"/>
                </a:lnTo>
                <a:lnTo>
                  <a:pt x="0" y="0"/>
                </a:lnTo>
                <a:close/>
              </a:path>
            </a:pathLst>
          </a:custGeom>
          <a:blipFill>
            <a:blip r:embed="rId3"/>
            <a:stretch>
              <a:fillRect l="-2505" r="-34"/>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lstStyle/>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Main Program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Student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Attendance Record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Attendance Management System (AMS)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GUI Module</a:t>
            </a:r>
            <a:endParaRPr lang="en-US" sz="3200" spc="121" dirty="0">
              <a:latin typeface="Times New Roman" panose="02020603050405020304" pitchFamily="16" charset="0"/>
              <a:ea typeface="TT Smalls"/>
              <a:cs typeface="Times New Roman" panose="02020603050405020304" pitchFamily="16" charset="0"/>
              <a:sym typeface="TT Smalls"/>
            </a:endParaRPr>
          </a:p>
        </p:txBody>
      </p:sp>
      <p:sp>
        <p:nvSpPr>
          <p:cNvPr id="4" name="Date Placeholder 3"/>
          <p:cNvSpPr>
            <a:spLocks noGrp="1"/>
          </p:cNvSpPr>
          <p:nvPr>
            <p:ph type="dt" sz="quarter" idx="10"/>
          </p:nvPr>
        </p:nvSpPr>
        <p:spPr/>
        <p:txBody>
          <a:bodyPr/>
          <a:lstStyle/>
          <a:p>
            <a:pPr>
              <a:defRPr/>
            </a:pPr>
            <a:r>
              <a:rPr lang="en-US" dirty="0"/>
              <a:t>2/7/20</a:t>
            </a:r>
            <a:endParaRPr lang="en-US" dirty="0"/>
          </a:p>
        </p:txBody>
      </p:sp>
      <p:pic>
        <p:nvPicPr>
          <p:cNvPr id="1126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1270" name="TextBox 6"/>
          <p:cNvSpPr txBox="1">
            <a:spLocks noChangeArrowheads="1"/>
          </p:cNvSpPr>
          <p:nvPr/>
        </p:nvSpPr>
        <p:spPr bwMode="auto">
          <a:xfrm>
            <a:off x="2452688" y="357188"/>
            <a:ext cx="6929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000" b="1">
                <a:solidFill>
                  <a:srgbClr val="000000"/>
                </a:solidFill>
                <a:cs typeface="Arial" panose="020B0604020202020204" pitchFamily="34" charset="0"/>
              </a:rPr>
              <a:t> LIST OF MODULES</a:t>
            </a:r>
            <a:endParaRPr lang="en-US" altLang="en-US" sz="400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3314</Words>
  <Application>WPS Presentation</Application>
  <PresentationFormat>Custom</PresentationFormat>
  <Paragraphs>120</Paragraphs>
  <Slides>13</Slides>
  <Notes>3</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13</vt:i4>
      </vt:variant>
    </vt:vector>
  </HeadingPairs>
  <TitlesOfParts>
    <vt:vector size="32" baseType="lpstr">
      <vt:lpstr>Arial</vt:lpstr>
      <vt:lpstr>SimSun</vt:lpstr>
      <vt:lpstr>Wingdings</vt:lpstr>
      <vt:lpstr>WenQuanYi Micro Hei</vt:lpstr>
      <vt:lpstr>Segoe Print</vt:lpstr>
      <vt:lpstr>Times New Roman</vt:lpstr>
      <vt:lpstr>DejaVu Sans</vt:lpstr>
      <vt:lpstr>Calibri</vt:lpstr>
      <vt:lpstr>DejaVu Sans</vt:lpstr>
      <vt:lpstr>WenQuanYi Micro Hei</vt:lpstr>
      <vt:lpstr>Arial Narrow</vt:lpstr>
      <vt:lpstr>Times New Roman</vt:lpstr>
      <vt:lpstr>TT Smalls</vt:lpstr>
      <vt:lpstr>Arial</vt:lpstr>
      <vt:lpstr>Microsoft YaHei</vt:lpstr>
      <vt:lpstr>Arial Unicode MS</vt:lpstr>
      <vt:lpstr>Arial Black</vt:lpstr>
      <vt:lpstr>Office Theme</vt:lpstr>
      <vt:lpstr>1_Office Theme</vt:lpstr>
      <vt:lpstr>PowerPoint 演示文稿</vt:lpstr>
      <vt:lpstr>PRESENTATION OVERVIEW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Lokesh waran</cp:lastModifiedBy>
  <cp:revision>199</cp:revision>
  <cp:lastPrinted>2113-01-01T00:00:00Z</cp:lastPrinted>
  <dcterms:created xsi:type="dcterms:W3CDTF">2018-05-03T08:24:00Z</dcterms:created>
  <dcterms:modified xsi:type="dcterms:W3CDTF">2024-12-03T04:10:44Z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2D66068CE4024A189DEFBA6588F36A34_12</vt:lpwstr>
  </property>
  <property fmtid="{D5CDD505-2E9C-101B-9397-08002B2CF9AE}" pid="13" name="KSOProductBuildVer">
    <vt:lpwstr>1033-12.2.0.19307</vt:lpwstr>
  </property>
</Properties>
</file>