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3" r:id="rId8"/>
    <p:sldId id="283" r:id="rId9"/>
    <p:sldId id="284" r:id="rId10"/>
    <p:sldId id="265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866"/>
    <a:srgbClr val="857AAB"/>
    <a:srgbClr val="B55D60"/>
    <a:srgbClr val="5F9E6E"/>
    <a:srgbClr val="CC8963"/>
    <a:srgbClr val="5975A4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8" autoAdjust="0"/>
    <p:restoredTop sz="94717" autoAdjust="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insider.com/nyc-food-trucks-work-from-home-economy-vendor-carts-postpandemic-2021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3" y="3830815"/>
            <a:ext cx="5394021" cy="1948548"/>
          </a:xfrm>
        </p:spPr>
        <p:txBody>
          <a:bodyPr/>
          <a:lstStyle/>
          <a:p>
            <a:r>
              <a:rPr lang="en-GB" sz="4400" b="1" dirty="0">
                <a:latin typeface="Calibri" panose="020F0502020204030204" pitchFamily="34" charset="0"/>
                <a:cs typeface="Calibri" panose="020F0502020204030204" pitchFamily="34" charset="0"/>
              </a:rPr>
              <a:t>MTA Data Analysis</a:t>
            </a:r>
            <a:br>
              <a:rPr lang="en-GB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400" b="1" dirty="0">
                <a:latin typeface="Calibri" panose="020F0502020204030204" pitchFamily="34" charset="0"/>
                <a:cs typeface="Calibri" panose="020F0502020204030204" pitchFamily="34" charset="0"/>
              </a:rPr>
              <a:t> of NYC Subway:</a:t>
            </a:r>
            <a:br>
              <a:rPr lang="en-GB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Coffee Hours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/>
          <a:lstStyle/>
          <a:p>
            <a:r>
              <a:rPr lang="en-US" b="1" dirty="0"/>
              <a:t>Neshat Jalali </a:t>
            </a:r>
            <a:r>
              <a:rPr lang="en-US" b="1" dirty="0" err="1"/>
              <a:t>Heravi</a:t>
            </a:r>
            <a:r>
              <a:rPr lang="en-US" dirty="0"/>
              <a:t>​​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/>
          <a:lstStyle/>
          <a:p>
            <a:r>
              <a:rPr lang="en-US" b="1" dirty="0"/>
              <a:t>09/15/2921</a:t>
            </a:r>
          </a:p>
        </p:txBody>
      </p:sp>
      <p:pic>
        <p:nvPicPr>
          <p:cNvPr id="9" name="Picture Placeholder 8" descr="Food cart in NYC. Noam Galai/Getty Images">
            <a:extLst>
              <a:ext uri="{FF2B5EF4-FFF2-40B4-BE49-F238E27FC236}">
                <a16:creationId xmlns:a16="http://schemas.microsoft.com/office/drawing/2014/main" id="{C3A0F9AF-8291-4D3D-B95F-C3927CADFF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551275" y="393207"/>
            <a:ext cx="6207502" cy="4655627"/>
          </a:xfrm>
        </p:spPr>
      </p:pic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274642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Abstract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9CE023A-E1D6-4F1B-B822-21F55F78C65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71230" y="1906859"/>
            <a:ext cx="7649537" cy="3857090"/>
          </a:xfrm>
        </p:spPr>
      </p:pic>
    </p:spTree>
    <p:extLst>
      <p:ext uri="{BB962C8B-B14F-4D97-AF65-F5344CB8AC3E}">
        <p14:creationId xmlns:p14="http://schemas.microsoft.com/office/powerpoint/2010/main" val="224705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274642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Abstract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FA2F857-C85C-4628-A432-75621CDF973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602177" y="2785515"/>
            <a:ext cx="3804408" cy="2085814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C7945AB-7DF6-4A68-843B-95F398D2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5" y="1906859"/>
            <a:ext cx="6963999" cy="4092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763180-0BCB-4FF9-9D5B-9864EF80E98E}"/>
              </a:ext>
            </a:extLst>
          </p:cNvPr>
          <p:cNvSpPr txBox="1"/>
          <p:nvPr/>
        </p:nvSpPr>
        <p:spPr>
          <a:xfrm>
            <a:off x="8109424" y="1906859"/>
            <a:ext cx="308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6 most crowded stations in July :</a:t>
            </a:r>
          </a:p>
        </p:txBody>
      </p:sp>
    </p:spTree>
    <p:extLst>
      <p:ext uri="{BB962C8B-B14F-4D97-AF65-F5344CB8AC3E}">
        <p14:creationId xmlns:p14="http://schemas.microsoft.com/office/powerpoint/2010/main" val="20005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274642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800" noProof="0" dirty="0"/>
              <a:t>Introduction</a:t>
            </a:r>
            <a:endParaRPr lang="en-US" noProof="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5242" y="1906859"/>
            <a:ext cx="9401730" cy="353218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EDA is to give insights on commuter traffic at New York City’s subway stations to coffee vendors!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“Before the pandemic, stopping at a food truck on the way to and from work was a New York City staple. But the work-from-home economy changed that, and vendors are suffering.” [1]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Businesses can use this information as part of their decision making to invest and manage their coffee trucks as NYC is going back to its new normal!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0189" y="2756830"/>
            <a:ext cx="5113862" cy="238419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Libraries 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Pandas,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Matplotlib, seaborn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9F4F51-9BB4-40DA-AF00-6B30E2B03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BDCDF-2C60-4878-A5BE-E7909A3616A9}"/>
              </a:ext>
            </a:extLst>
          </p:cNvPr>
          <p:cNvSpPr txBox="1"/>
          <p:nvPr/>
        </p:nvSpPr>
        <p:spPr>
          <a:xfrm>
            <a:off x="1099556" y="1280022"/>
            <a:ext cx="515077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the New York City subway data to analyse transit patterns of commuters in order to find the most crowded stations during coffee hours! (8AM – 5PM)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analysis on the data provided by the Metropolitan Transportation Authority (MTA) is going to help us understand the commuter traffic at each station based on data logs from turnstiles.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Five month worth of turnstile data is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(February - July of 2021).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analysis includes the entries and exits factors at each station per day and for each 4-hour periods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FD2870D-DA72-4B89-B33F-64573DE8B24D}"/>
              </a:ext>
            </a:extLst>
          </p:cNvPr>
          <p:cNvSpPr txBox="1">
            <a:spLocks/>
          </p:cNvSpPr>
          <p:nvPr/>
        </p:nvSpPr>
        <p:spPr>
          <a:xfrm>
            <a:off x="1099556" y="724761"/>
            <a:ext cx="2454282" cy="49569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56" y="982614"/>
            <a:ext cx="4079564" cy="599161"/>
          </a:xfrm>
        </p:spPr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48CC941-7974-4E89-9125-7894B65CF1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7553" y="2367292"/>
            <a:ext cx="1786759" cy="430923"/>
          </a:xfrm>
        </p:spPr>
        <p:txBody>
          <a:bodyPr/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Penn Station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50202FC6-8464-4C3A-A97B-059318AA7B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54536" y="2707729"/>
            <a:ext cx="2457405" cy="430923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Herald Square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E54D197-DB5B-4916-8290-50781985C9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47552" y="3059473"/>
            <a:ext cx="1786759" cy="430923"/>
          </a:xfrm>
        </p:spPr>
        <p:txBody>
          <a:bodyPr/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86 St. </a:t>
            </a:r>
          </a:p>
          <a:p>
            <a:endParaRPr lang="en-US" sz="1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9835A6A0-CE7A-4139-A925-E2FAB1B4AC0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33916" y="3398904"/>
            <a:ext cx="1786759" cy="430923"/>
          </a:xfrm>
        </p:spPr>
        <p:txBody>
          <a:bodyPr/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125 St. </a:t>
            </a:r>
          </a:p>
          <a:p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813B6D-1DAF-48CA-9640-03182B160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50" y="3218539"/>
            <a:ext cx="182880" cy="182880"/>
          </a:xfrm>
          <a:prstGeom prst="rect">
            <a:avLst/>
          </a:prstGeom>
          <a:solidFill>
            <a:srgbClr val="5F9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6DA090-00E3-489F-AF35-0FE8B534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1475" y="3568774"/>
            <a:ext cx="182880" cy="182880"/>
          </a:xfrm>
          <a:prstGeom prst="rect">
            <a:avLst/>
          </a:prstGeom>
          <a:solidFill>
            <a:srgbClr val="B55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07073-DD87-42B0-9773-ACC5457E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50" y="3908205"/>
            <a:ext cx="182880" cy="182880"/>
          </a:xfrm>
          <a:prstGeom prst="rect">
            <a:avLst/>
          </a:prstGeom>
          <a:solidFill>
            <a:srgbClr val="85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5374CD30-A517-4CD2-83FB-EBCF2CB8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77324"/>
            <a:ext cx="7722794" cy="426606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2CDFB8-DDEE-4CDD-B5C2-1F8E7D481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50" y="2526452"/>
            <a:ext cx="182880" cy="182880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7B3B0-912A-43E6-B274-839F1267B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656" y="2871426"/>
            <a:ext cx="182880" cy="182880"/>
          </a:xfrm>
          <a:prstGeom prst="rect">
            <a:avLst/>
          </a:prstGeom>
          <a:solidFill>
            <a:srgbClr val="CC8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304FE-3832-4FC1-AADF-F2C0AA613FBC}"/>
              </a:ext>
            </a:extLst>
          </p:cNvPr>
          <p:cNvSpPr txBox="1"/>
          <p:nvPr/>
        </p:nvSpPr>
        <p:spPr>
          <a:xfrm>
            <a:off x="824762" y="1654380"/>
            <a:ext cx="3767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most crowded stations during coffee hours: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46B25A-E321-4B3B-AD1A-3F846E7F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085" y="4249444"/>
            <a:ext cx="182880" cy="182880"/>
          </a:xfrm>
          <a:prstGeom prst="rect">
            <a:avLst/>
          </a:prstGeom>
          <a:solidFill>
            <a:srgbClr val="8D7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731DFA-4B2E-4928-AC9E-6170734AF758}"/>
              </a:ext>
            </a:extLst>
          </p:cNvPr>
          <p:cNvSpPr txBox="1"/>
          <p:nvPr/>
        </p:nvSpPr>
        <p:spPr>
          <a:xfrm>
            <a:off x="1133916" y="3841068"/>
            <a:ext cx="6094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 Central 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F8C154-17B7-42B7-BA13-0BDE7226EA7C}"/>
              </a:ext>
            </a:extLst>
          </p:cNvPr>
          <p:cNvSpPr txBox="1"/>
          <p:nvPr/>
        </p:nvSpPr>
        <p:spPr>
          <a:xfrm>
            <a:off x="1133916" y="4192914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 NEW WTC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(World Trade Center)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8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56" y="982614"/>
            <a:ext cx="4079564" cy="599161"/>
          </a:xfrm>
        </p:spPr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56B34-7534-496C-9379-B30560F2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6" y="1025806"/>
            <a:ext cx="7660179" cy="4806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44DD26-7D64-4BBE-894F-D07523C2F3D7}"/>
              </a:ext>
            </a:extLst>
          </p:cNvPr>
          <p:cNvSpPr txBox="1"/>
          <p:nvPr/>
        </p:nvSpPr>
        <p:spPr>
          <a:xfrm>
            <a:off x="966756" y="1721825"/>
            <a:ext cx="2651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NYC is going back to (new) normal as pandemic restrictions are lifting!</a:t>
            </a:r>
          </a:p>
        </p:txBody>
      </p:sp>
    </p:spTree>
    <p:extLst>
      <p:ext uri="{BB962C8B-B14F-4D97-AF65-F5344CB8AC3E}">
        <p14:creationId xmlns:p14="http://schemas.microsoft.com/office/powerpoint/2010/main" val="9998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56" y="982614"/>
            <a:ext cx="4079564" cy="599161"/>
          </a:xfrm>
        </p:spPr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7D7B1A5-76A8-4FAF-8D8A-596ACBBC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95" y="1282194"/>
            <a:ext cx="7026249" cy="4305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C24B9-CD23-4257-8A5D-CF96E533478A}"/>
              </a:ext>
            </a:extLst>
          </p:cNvPr>
          <p:cNvSpPr txBox="1"/>
          <p:nvPr/>
        </p:nvSpPr>
        <p:spPr>
          <a:xfrm>
            <a:off x="981233" y="1581775"/>
            <a:ext cx="3217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July’s data: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Commuter traffic is lower during weekends.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Wednesdays and Fridays are the most crowded.</a:t>
            </a:r>
          </a:p>
        </p:txBody>
      </p:sp>
    </p:spTree>
    <p:extLst>
      <p:ext uri="{BB962C8B-B14F-4D97-AF65-F5344CB8AC3E}">
        <p14:creationId xmlns:p14="http://schemas.microsoft.com/office/powerpoint/2010/main" val="17208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898"/>
            <a:ext cx="3980182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800" noProof="0" dirty="0"/>
              <a:t>Conclusion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8686" y="2921932"/>
            <a:ext cx="4114800" cy="1268810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DBD5CC10-FEFA-4566-B352-7ABA79D05B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8685" y="1979278"/>
            <a:ext cx="10174601" cy="3761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commuter traffic data at NYC’s subways can give valuable insights for coffee vendors and investors who are looking into maximizing their revenue by picking the best locations!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shows an increase in commuter traffic from February to July!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Subway stations might not be the best option for coffee carts on the weekends!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seems that subway peak traffic is no longer on Mondays!! [1]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338E1-92A6-4B9D-9D17-A0A5634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6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0189" y="2756830"/>
            <a:ext cx="5113862" cy="23841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Libraries 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Folium and </a:t>
            </a:r>
            <a:r>
              <a:rPr lang="en-US" sz="28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Geocoder libraries to extract the geographical coordination and make visualization maps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Visualization Tools: Tableau is a great tool for interactive analysis and storytelling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9F4F51-9BB4-40DA-AF00-6B30E2B03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0190" y="2396358"/>
            <a:ext cx="1942398" cy="265819"/>
          </a:xfrm>
        </p:spPr>
        <p:txBody>
          <a:bodyPr/>
          <a:lstStyle/>
          <a:p>
            <a:r>
              <a:rPr lang="en-US" dirty="0"/>
              <a:t>Recommended 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BDCDF-2C60-4878-A5BE-E7909A3616A9}"/>
              </a:ext>
            </a:extLst>
          </p:cNvPr>
          <p:cNvSpPr txBox="1"/>
          <p:nvPr/>
        </p:nvSpPr>
        <p:spPr>
          <a:xfrm>
            <a:off x="1099556" y="1280022"/>
            <a:ext cx="515077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should be more analysis on other factors involved in the decision making; such as labour cost for different hours, cost of parking the coffee cart at different locations etc.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interactive analysis of the MTA data is recommended since the circumstances are constantly changing in NYC! 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analysis on pre-pandemic data is also recommended in order to grasp a sense of how the commuter traffic is changed during and post-pandemic!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FD2870D-DA72-4B89-B33F-64573DE8B24D}"/>
              </a:ext>
            </a:extLst>
          </p:cNvPr>
          <p:cNvSpPr txBox="1">
            <a:spLocks/>
          </p:cNvSpPr>
          <p:nvPr/>
        </p:nvSpPr>
        <p:spPr>
          <a:xfrm>
            <a:off x="1099556" y="724761"/>
            <a:ext cx="2454282" cy="49569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274642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Citation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5242" y="1906859"/>
            <a:ext cx="9401730" cy="3532188"/>
          </a:xfrm>
        </p:spPr>
        <p:txBody>
          <a:bodyPr/>
          <a:lstStyle/>
          <a:p>
            <a:r>
              <a:rPr lang="en-US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NYC food trucks are a microcosm of the changed economy. Mondays and Fridays are their slowest days, and many have changed locations.” by Ayelet </a:t>
            </a:r>
            <a:r>
              <a:rPr lang="en-US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Sheffy</a:t>
            </a:r>
            <a:r>
              <a:rPr lang="en-US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https://www.businessinsider.com/nyc-food-trucks-work-from-home-economy-vendor-carts-postpandemic-2021-7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n-US" sz="2800" b="1" i="0" dirty="0">
              <a:solidFill>
                <a:srgbClr val="111111"/>
              </a:solidFill>
              <a:effectLst/>
              <a:latin typeface="LabGrotesque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09/15/2021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3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1328</TotalTime>
  <Words>540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LabGrotesque</vt:lpstr>
      <vt:lpstr>Tisa Offc Serif Pro</vt:lpstr>
      <vt:lpstr>Univers Light</vt:lpstr>
      <vt:lpstr>Univers LT Std 45 Light</vt:lpstr>
      <vt:lpstr>Office Theme</vt:lpstr>
      <vt:lpstr>MTA Data Analysis  of NYC Subway: Coffee Hours</vt:lpstr>
      <vt:lpstr>Introduction</vt:lpstr>
      <vt:lpstr>PowerPoint Presentation</vt:lpstr>
      <vt:lpstr>Results</vt:lpstr>
      <vt:lpstr>Results</vt:lpstr>
      <vt:lpstr>Results</vt:lpstr>
      <vt:lpstr>Conclusion</vt:lpstr>
      <vt:lpstr>PowerPoint Presentation</vt:lpstr>
      <vt:lpstr>Citation</vt:lpstr>
      <vt:lpstr>Abstract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Data Analysis  of NYC Subway: Coffee Hours</dc:title>
  <dc:creator>Neshat Jalali</dc:creator>
  <cp:lastModifiedBy>Neshat Jalali</cp:lastModifiedBy>
  <cp:revision>11</cp:revision>
  <dcterms:created xsi:type="dcterms:W3CDTF">2021-09-14T00:34:05Z</dcterms:created>
  <dcterms:modified xsi:type="dcterms:W3CDTF">2021-09-15T00:51:57Z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