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ree Serif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reeSerif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med.ncbi.nlm.nih.gov/29152902/" TargetMode="External"/><Relationship Id="rId3" Type="http://schemas.openxmlformats.org/officeDocument/2006/relationships/hyperlink" Target="https://www.wired.com/story/with-this-dna-dating-app-you-swab-then-swipe-for-lov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מכירים?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אז החברה שאני מתאר או “מקים” קצת נשמעת כמו פרק מהסדרה הזו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0aef27b11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0aef27b11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כולנו שמענו על קריספר, הטכנולוגיה החדשה שיכולה לשמש, בין היתר, להנדסה גנטית של עוברים בשביל למנוע מחלות, להשפיע על צבע העיניים והשיער, גובה ומשקל וגם החלפת גנים פגומים בגנים </a:t>
            </a:r>
            <a:r>
              <a:rPr b="1" lang="en"/>
              <a:t>משובחים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יש עם זה כמה בעיות: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0aef27b11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0aef27b11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aef27b1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aef27b1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aef27b11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0aef27b11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אז קריספר יכול ליצור מעמדות של בני אדם מסוג איכותי יותר, יפה </a:t>
            </a:r>
            <a:r>
              <a:rPr lang="en"/>
              <a:t>יותר</a:t>
            </a:r>
            <a:r>
              <a:rPr lang="en"/>
              <a:t>, בריא יותר ובעצם ליצור </a:t>
            </a:r>
            <a:r>
              <a:rPr b="1" lang="en"/>
              <a:t>מעמדות </a:t>
            </a:r>
            <a:r>
              <a:rPr lang="en"/>
              <a:t>בין בני אדם בהם עשירים שיוכלו לממן תינוק כזה ויחיו חיים טובים יותר לבין שאר (או רוב) האוכלוסייה ככה שהמדרון חלקלק מאוד.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הקהילה המדעית והקהילה הפילוסופית דנות היום בהשלכות האתיות והמוסריות של תינוקות מהונדסים גנטית וחוקר סיני שהנדס תינוקות כאלו נשלח לכלא.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אנ</a:t>
            </a:r>
            <a:r>
              <a:rPr lang="en"/>
              <a:t>י מציע להמנע מהבעיות האתיות הללו ע”י התאמה מראש בין אנשים ולספק תובנות על הצאצאים האפשריים </a:t>
            </a:r>
            <a:r>
              <a:rPr lang="en"/>
              <a:t>שיוולדו</a:t>
            </a:r>
            <a:r>
              <a:rPr lang="en"/>
              <a:t> להם (מבחינת מחלות גנטיות שיועברו מההורים, סבירות לגובה, משקל ואולי אפילו תכונות אופי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/>
              <a:t> ובנוסף להמנע מטרגדיות של עוברים עם מחלות נדירות כמו ששמענו בקורס הזה: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Yad Yeshorim למשל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0aef27b1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0aef27b1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אז...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כן...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תמונה שווה אלף מילים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החברה תמצא לכם את המאצ’ הטוב ביותר בשביל תינוקות עם גנטיקה טובה יותר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0aef27b1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0aef27b1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השירות מציע בדיקה גנטית אותה עושים בעת הרישום לאפליקציה ובשילוב כמה שאלות על האדם עצמו והעדפותיו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מקבלים אופציות למאטצ’ ע”פי ההסתברות שלתינוק לא יהיו מחלות ומה יהיו התכונות הפיזיות הבסיסיות שלו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0aef27b1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0aef27b1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0aef27b11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0aef27b11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genetics of human personality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 competing company: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https://www.wired.com/story/with-this-dna-dating-app-you-swab-then-swipe-for-love/</a:t>
            </a:r>
            <a:r>
              <a:rPr lang="en"/>
              <a:t> (still exists?)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0933" y="0"/>
            <a:ext cx="9414934" cy="529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8178">
            <a:off x="2277488" y="590550"/>
            <a:ext cx="6391276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8178">
            <a:off x="2277488" y="590550"/>
            <a:ext cx="6391276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16318">
            <a:off x="2132175" y="1624063"/>
            <a:ext cx="64389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8178">
            <a:off x="2277488" y="590550"/>
            <a:ext cx="6391276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16318">
            <a:off x="2132175" y="1624063"/>
            <a:ext cx="64389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8651">
            <a:off x="2263200" y="2769300"/>
            <a:ext cx="64198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00" cy="381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8"/>
          <p:cNvCxnSpPr/>
          <p:nvPr/>
        </p:nvCxnSpPr>
        <p:spPr>
          <a:xfrm>
            <a:off x="587250" y="445500"/>
            <a:ext cx="3027300" cy="3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8"/>
          <p:cNvCxnSpPr/>
          <p:nvPr/>
        </p:nvCxnSpPr>
        <p:spPr>
          <a:xfrm flipH="1" rot="10800000">
            <a:off x="516375" y="506175"/>
            <a:ext cx="3057900" cy="3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8"/>
          <p:cNvSpPr/>
          <p:nvPr/>
        </p:nvSpPr>
        <p:spPr>
          <a:xfrm>
            <a:off x="4086000" y="2085750"/>
            <a:ext cx="972000" cy="4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04" y="1620638"/>
            <a:ext cx="3027300" cy="114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00" cy="381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>
            <a:off x="587250" y="445500"/>
            <a:ext cx="3027300" cy="3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/>
          <p:nvPr/>
        </p:nvCxnSpPr>
        <p:spPr>
          <a:xfrm flipH="1" rot="10800000">
            <a:off x="516375" y="506175"/>
            <a:ext cx="3057900" cy="3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9"/>
          <p:cNvSpPr/>
          <p:nvPr/>
        </p:nvSpPr>
        <p:spPr>
          <a:xfrm>
            <a:off x="4086000" y="2085750"/>
            <a:ext cx="972000" cy="4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04" y="1620638"/>
            <a:ext cx="3027300" cy="114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650" y="874450"/>
            <a:ext cx="3781199" cy="339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6123900" y="4382550"/>
            <a:ext cx="21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Your DNA matchmaker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83743" r="0" t="3185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51048" r="18239" t="2353"/>
          <a:stretch/>
        </p:blipFill>
        <p:spPr>
          <a:xfrm rot="-622744">
            <a:off x="1196023" y="502761"/>
            <a:ext cx="2807800" cy="502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 rot="-621122">
            <a:off x="1743329" y="3699002"/>
            <a:ext cx="1270481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chemeClr val="lt1"/>
                </a:highlight>
              </a:rPr>
              <a:t>DNA match:  91%  </a:t>
            </a:r>
            <a:endParaRPr sz="800">
              <a:solidFill>
                <a:srgbClr val="999999"/>
              </a:solidFill>
              <a:highlight>
                <a:schemeClr val="lt1"/>
              </a:highlight>
            </a:endParaRPr>
          </a:p>
        </p:txBody>
      </p:sp>
      <p:sp>
        <p:nvSpPr>
          <p:cNvPr id="112" name="Google Shape;112;p20"/>
          <p:cNvSpPr txBox="1"/>
          <p:nvPr/>
        </p:nvSpPr>
        <p:spPr>
          <a:xfrm rot="-621285">
            <a:off x="1760441" y="3782969"/>
            <a:ext cx="1478784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chemeClr val="lt1"/>
                </a:highlight>
              </a:rPr>
              <a:t>Height</a:t>
            </a:r>
            <a:r>
              <a:rPr lang="en" sz="800">
                <a:solidFill>
                  <a:srgbClr val="999999"/>
                </a:solidFill>
                <a:highlight>
                  <a:schemeClr val="lt1"/>
                </a:highlight>
              </a:rPr>
              <a:t>:  5’9, weight: 110 lbs</a:t>
            </a:r>
            <a:endParaRPr sz="800">
              <a:solidFill>
                <a:srgbClr val="999999"/>
              </a:solidFill>
              <a:highlight>
                <a:schemeClr val="lt1"/>
              </a:highlight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5">
            <a:alphaModFix/>
          </a:blip>
          <a:srcRect b="1949" l="0" r="0" t="-413"/>
          <a:stretch/>
        </p:blipFill>
        <p:spPr>
          <a:xfrm rot="-622713">
            <a:off x="1364130" y="1248212"/>
            <a:ext cx="2202540" cy="2222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 rot="-528077">
            <a:off x="2642164" y="3693488"/>
            <a:ext cx="521541" cy="115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51048" r="18239" t="2353"/>
          <a:stretch/>
        </p:blipFill>
        <p:spPr>
          <a:xfrm rot="544304">
            <a:off x="4684673" y="502760"/>
            <a:ext cx="2807799" cy="502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 rot="520635">
            <a:off x="4932071" y="3569277"/>
            <a:ext cx="1270644" cy="307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chemeClr val="lt1"/>
                </a:highlight>
              </a:rPr>
              <a:t>DNA match:  91%  </a:t>
            </a:r>
            <a:endParaRPr sz="800">
              <a:solidFill>
                <a:srgbClr val="999999"/>
              </a:solidFill>
              <a:highlight>
                <a:schemeClr val="lt1"/>
              </a:highlight>
            </a:endParaRPr>
          </a:p>
        </p:txBody>
      </p:sp>
      <p:sp>
        <p:nvSpPr>
          <p:cNvPr id="117" name="Google Shape;117;p20"/>
          <p:cNvSpPr txBox="1"/>
          <p:nvPr/>
        </p:nvSpPr>
        <p:spPr>
          <a:xfrm rot="545824">
            <a:off x="4925411" y="3695219"/>
            <a:ext cx="1500878" cy="307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chemeClr val="lt1"/>
                </a:highlight>
              </a:rPr>
              <a:t>Height:  6’1, weight: 150 lbs</a:t>
            </a:r>
            <a:endParaRPr sz="800">
              <a:solidFill>
                <a:srgbClr val="999999"/>
              </a:solidFill>
              <a:highlight>
                <a:schemeClr val="lt1"/>
              </a:highlight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4308">
            <a:off x="5071893" y="1242783"/>
            <a:ext cx="2228439" cy="2226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 rot="545200">
            <a:off x="4863300" y="3353732"/>
            <a:ext cx="940300" cy="338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highlight>
                  <a:schemeClr val="lt1"/>
                </a:highlight>
              </a:rPr>
              <a:t>Roberto,  99</a:t>
            </a:r>
            <a:endParaRPr b="1" sz="10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20" name="Google Shape;120;p20"/>
          <p:cNvSpPr/>
          <p:nvPr/>
        </p:nvSpPr>
        <p:spPr>
          <a:xfrm rot="542633">
            <a:off x="5822755" y="3757972"/>
            <a:ext cx="614540" cy="1157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 rot="517178">
            <a:off x="4827658" y="4172165"/>
            <a:ext cx="2065732" cy="5686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 rot="537689">
            <a:off x="4780806" y="4136728"/>
            <a:ext cx="2166648" cy="507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7B7B7"/>
                </a:solidFill>
                <a:highlight>
                  <a:schemeClr val="lt1"/>
                </a:highlight>
              </a:rPr>
              <a:t>Former US </a:t>
            </a:r>
            <a:r>
              <a:rPr lang="en" sz="700">
                <a:solidFill>
                  <a:srgbClr val="B7B7B7"/>
                </a:solidFill>
                <a:highlight>
                  <a:schemeClr val="lt1"/>
                </a:highlight>
              </a:rPr>
              <a:t>president</a:t>
            </a:r>
            <a:r>
              <a:rPr lang="en" sz="700">
                <a:solidFill>
                  <a:srgbClr val="B7B7B7"/>
                </a:solidFill>
                <a:highlight>
                  <a:schemeClr val="lt1"/>
                </a:highlight>
              </a:rPr>
              <a:t>. CEO of Illumina.</a:t>
            </a:r>
            <a:endParaRPr sz="700">
              <a:solidFill>
                <a:srgbClr val="B7B7B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7B7B7"/>
                </a:solidFill>
                <a:highlight>
                  <a:schemeClr val="lt1"/>
                </a:highlight>
              </a:rPr>
              <a:t>Nephew of </a:t>
            </a:r>
            <a:r>
              <a:rPr lang="en" sz="700">
                <a:solidFill>
                  <a:srgbClr val="B7B7B7"/>
                </a:solidFill>
                <a:highlight>
                  <a:schemeClr val="lt1"/>
                </a:highlight>
              </a:rPr>
              <a:t>Katalin Karikó.</a:t>
            </a:r>
            <a:endParaRPr sz="700">
              <a:solidFill>
                <a:srgbClr val="B7B7B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7B7B7"/>
                </a:solidFill>
                <a:highlight>
                  <a:schemeClr val="lt1"/>
                </a:highlight>
              </a:rPr>
              <a:t>Reptilian.</a:t>
            </a:r>
            <a:endParaRPr sz="700">
              <a:solidFill>
                <a:srgbClr val="B7B7B7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988" y="1072925"/>
            <a:ext cx="2518025" cy="2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