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04025C-EFA4-4946-AB5F-062C8B500782}">
  <a:tblStyle styleId="{C004025C-EFA4-4946-AB5F-062C8B5007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bold.fntdata"/><Relationship Id="rId14" Type="http://schemas.openxmlformats.org/officeDocument/2006/relationships/slide" Target="slides/slide8.xml"/><Relationship Id="rId36" Type="http://schemas.openxmlformats.org/officeDocument/2006/relationships/font" Target="fonts/Roboto-regular.fntdata"/><Relationship Id="rId17" Type="http://schemas.openxmlformats.org/officeDocument/2006/relationships/slide" Target="slides/slide11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afb0b225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afb0b225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37c70502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37c70502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afb0b225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afb0b225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afb0b225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afb0b225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afb0b225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afb0b225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afb0b225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afb0b225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afb0b225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afb0b225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afb0b225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afb0b225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e44690ff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e44690ff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e44690ff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e44690ff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37c70502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37c70502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afb0b225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afb0b225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e475150e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e475150e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Based on: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"rs386833395 ... is a variant in the BRCA1 gene considered pathogenic for breast cancer ... "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"About 13% of women in the general population will develop breast cancer sometime during their lives. By contrast, 55%–72% of women who inherit a harmful BRCA1 variant ... will develop breast cancer by 70–80 years of age ..."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"About 1.2% of women in the general population will develop ovarian cancer sometime during their lives. By contrast, 39%–44% of women who inherit a harmful BRCA1 variant ... will develop ovarian cancer by 70–80 years of age ..."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"The most common malignancy was prostatic adenocarcinoma identified in 7/93 patients with BRCA1 mutation (8%) ..."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https://www.snpedia.com/index.php/Rs386833395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 https://www.cancer.gov/about-cancer/causes-prevention/genetics/brca-fact-sheet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 https://www.auajournals.org/doi/full/10.1016/j.juro.2017.02.385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e475150e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e475150e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Based on: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"rs386833395 ... is a variant in the BRCA1 gene considered pathogenic for breast cancer ... "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"About 13% of women in the general population will develop breast cancer sometime during their lives. By contrast, 55%–72% of women who inherit a harmful BRCA1 variant ... will develop breast cancer by 70–80 years of age ..."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"About 1.2% of women in the general population will develop ovarian cancer sometime during their lives. By contrast, 39%–44% of women who inherit a harmful BRCA1 variant ... will develop ovarian cancer by 70–80 years of age ..."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"The most common malignancy was prostatic adenocarcinoma identified in 7/93 patients with BRCA1 mutation (8%) ..."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https://www.snpedia.com/index.php/Rs386833395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 https://www.cancer.gov/about-cancer/causes-prevention/genetics/brca-fact-sheet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 https://www.auajournals.org/doi/full/10.1016/j.juro.2017.02.385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afb0b2250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afb0b2250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e475150e4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e475150e4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e475150e4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e475150e4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e475150e4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e475150e4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e475150e4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e475150e4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37c70502d_1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37c70502d_1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7c70502d_1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7c70502d_1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37c70502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37c70502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afb0b225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afb0b225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afb0b225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afb0b225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there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over-represented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under-represented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chromosomes?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X and Y chromosomes are clearly under-represented.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Albeit depending on our definition (what deviation we consider to be significant), we could also say that chromosomes 6, 10 are over-represented, and to a lesser degree also 11, 12- in which case we would also consider chromosome 4 as under-represented.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e475150e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e475150e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afb0b225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afb0b225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37c70502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37c70502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37c7050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37c7050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nia.nih.gov/news/study-reveals-how-apoe4-gene-may-increase-risk-dementia#:~:text=APOE3%20is%20the%20most%20common,of%20fat%20in%20the%20bloodstream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opensnp.org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pp.gedmatch.com/v_compare_parents2.php" TargetMode="External"/><Relationship Id="rId4" Type="http://schemas.openxmlformats.org/officeDocument/2006/relationships/hyperlink" Target="mailto:avizov.boris@gmail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avizov.boris@gmail.com" TargetMode="External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10" Type="http://schemas.openxmlformats.org/officeDocument/2006/relationships/image" Target="../media/image15.png"/><Relationship Id="rId9" Type="http://schemas.openxmlformats.org/officeDocument/2006/relationships/image" Target="../media/image13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Relationship Id="rId7" Type="http://schemas.openxmlformats.org/officeDocument/2006/relationships/image" Target="../media/image28.png"/><Relationship Id="rId8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25.png"/><Relationship Id="rId7" Type="http://schemas.openxmlformats.org/officeDocument/2006/relationships/image" Target="../media/image22.png"/><Relationship Id="rId8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a human genome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0" y="4743300"/>
            <a:ext cx="33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Ady Stein, Ohad Edelstein, Ofir Nesher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5801400" y="4743300"/>
            <a:ext cx="33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93275"/>
            <a:ext cx="416289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6120" y="793275"/>
            <a:ext cx="407785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- ApoE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"The most common variant overall is the "standard" ApoE-ε3, and therefore more people inherited one ApoE-ε3 from each parent than any other of the possible pairs of variants".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APOE3 is the most common and not believed to affect Alzheimer’s risk*</a:t>
            </a:r>
            <a:endParaRPr/>
          </a:p>
        </p:txBody>
      </p:sp>
      <p:sp>
        <p:nvSpPr>
          <p:cNvPr id="128" name="Google Shape;128;p24"/>
          <p:cNvSpPr txBox="1"/>
          <p:nvPr/>
        </p:nvSpPr>
        <p:spPr>
          <a:xfrm>
            <a:off x="34925" y="4802925"/>
            <a:ext cx="91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</a:t>
            </a:r>
            <a:r>
              <a:rPr lang="en" sz="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https://www.nia.nih.gov/news/study-reveals-how-apoe4-gene-may-increase-risk-dementia#:~:text=APOE3%20is%20the%20most%20common,of%20fat%20in%20the%20bloodstream</a:t>
            </a:r>
            <a:endParaRPr sz="400"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2348" y="1017725"/>
            <a:ext cx="4774350" cy="264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- Delta F508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</a:t>
            </a:r>
            <a:r>
              <a:rPr lang="en" sz="1600"/>
              <a:t>he person has one mutation of the CF gene (D = deletion) and is therefore a </a:t>
            </a:r>
            <a:r>
              <a:rPr b="1" lang="en" sz="1600" u="sng"/>
              <a:t>CARRIER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91"/>
              <a:t>Note</a:t>
            </a:r>
            <a:r>
              <a:rPr lang="en" sz="1391"/>
              <a:t>: This mutation only accounts for 66%–70% of the CF cases worldwide. There are over 1500 other known mutations that can produce CF.</a:t>
            </a:r>
            <a:endParaRPr sz="1391"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612" y="1017725"/>
            <a:ext cx="4005975" cy="28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Up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Scale Up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625" y="1218200"/>
            <a:ext cx="85206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OpenSNP.org</a:t>
            </a:r>
            <a:r>
              <a:rPr lang="en"/>
              <a:t> - latest 100 genomes from 23andMe</a:t>
            </a:r>
            <a:endParaRPr/>
          </a:p>
        </p:txBody>
      </p:sp>
      <p:graphicFrame>
        <p:nvGraphicFramePr>
          <p:cNvPr id="148" name="Google Shape;148;p27"/>
          <p:cNvGraphicFramePr/>
          <p:nvPr/>
        </p:nvGraphicFramePr>
        <p:xfrm>
          <a:off x="228600" y="191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{C004025C-EFA4-4946-AB5F-062C8B500782}</a:tableStyleId>
              </a:tblPr>
              <a:tblGrid>
                <a:gridCol w="3809000"/>
                <a:gridCol w="4313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ApoE status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Apo-ε3/ε3 (the most common)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Apo-ε3/ε4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Apo-ε2/ε3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Unknown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Apo-ε4/ε4 (~11x increased Alzheimer's risk)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Apo-ε2/ε2 (good; lowest risk)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9" name="Google Shape;149;p27"/>
          <p:cNvGraphicFramePr/>
          <p:nvPr/>
        </p:nvGraphicFramePr>
        <p:xfrm>
          <a:off x="4740925" y="191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{C004025C-EFA4-4946-AB5F-062C8B500782}</a:tableStyleId>
              </a:tblPr>
              <a:tblGrid>
                <a:gridCol w="3809000"/>
                <a:gridCol w="4313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Delta F508 status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Unknown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0" name="Google Shape;150;p27"/>
          <p:cNvSpPr txBox="1"/>
          <p:nvPr/>
        </p:nvSpPr>
        <p:spPr>
          <a:xfrm>
            <a:off x="0" y="47742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--</a:t>
            </a:r>
            <a:r>
              <a:rPr lang="en" sz="600">
                <a:solidFill>
                  <a:schemeClr val="dk1"/>
                </a:solidFill>
              </a:rPr>
              <a:t> : </a:t>
            </a:r>
            <a:r>
              <a:rPr lang="en" sz="800">
                <a:solidFill>
                  <a:schemeClr val="dk1"/>
                </a:solidFill>
              </a:rPr>
              <a:t>no call loci</a:t>
            </a:r>
            <a:r>
              <a:rPr lang="en" sz="600">
                <a:solidFill>
                  <a:schemeClr val="dk1"/>
                </a:solidFill>
              </a:rPr>
              <a:t>             </a:t>
            </a:r>
            <a:r>
              <a:rPr b="1" lang="en" sz="1200">
                <a:solidFill>
                  <a:schemeClr val="dk1"/>
                </a:solidFill>
              </a:rPr>
              <a:t>Unknown</a:t>
            </a:r>
            <a:r>
              <a:rPr lang="en" sz="600">
                <a:solidFill>
                  <a:schemeClr val="dk1"/>
                </a:solidFill>
              </a:rPr>
              <a:t>: </a:t>
            </a:r>
            <a:r>
              <a:rPr lang="en" sz="800">
                <a:solidFill>
                  <a:schemeClr val="dk1"/>
                </a:solidFill>
              </a:rPr>
              <a:t>loci could not be retrieved from file</a:t>
            </a:r>
            <a:endParaRPr sz="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GEDmatch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GEDmatch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K</a:t>
            </a:r>
            <a:r>
              <a:rPr lang="en"/>
              <a:t>itID </a:t>
            </a:r>
            <a:r>
              <a:rPr b="1" lang="en"/>
              <a:t>SE1634478</a:t>
            </a:r>
            <a:r>
              <a:rPr lang="en"/>
              <a:t> </a:t>
            </a:r>
            <a:r>
              <a:rPr lang="en" sz="1412"/>
              <a:t>(the base of the “duplicate” genom file we uploaded)</a:t>
            </a:r>
            <a:r>
              <a:rPr lang="en"/>
              <a:t>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According to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gedmatch - compare parents</a:t>
            </a:r>
            <a:r>
              <a:rPr lang="en"/>
              <a:t>, the parents of this person are “probably not related in recent generations”.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closest match to this person is KitID </a:t>
            </a:r>
            <a:r>
              <a:rPr b="1" lang="en"/>
              <a:t>M916841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4"/>
              </a:rPr>
              <a:t>avizov.boris@gmail.com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share a total of 249.4 cM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SE1634478 and </a:t>
            </a:r>
            <a:r>
              <a:rPr lang="en" sz="2800">
                <a:solidFill>
                  <a:schemeClr val="accent5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avizov.boris@gmail.com</a:t>
            </a:r>
            <a:endParaRPr sz="3800"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275" y="1545675"/>
            <a:ext cx="2861374" cy="25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2533" y="1545675"/>
            <a:ext cx="4845068" cy="25018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30"/>
          <p:cNvCxnSpPr/>
          <p:nvPr/>
        </p:nvCxnSpPr>
        <p:spPr>
          <a:xfrm rot="10800000">
            <a:off x="2418910" y="3440875"/>
            <a:ext cx="0" cy="46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30"/>
          <p:cNvCxnSpPr/>
          <p:nvPr/>
        </p:nvCxnSpPr>
        <p:spPr>
          <a:xfrm flipH="1">
            <a:off x="6920075" y="2811875"/>
            <a:ext cx="380400" cy="22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30"/>
          <p:cNvCxnSpPr/>
          <p:nvPr/>
        </p:nvCxnSpPr>
        <p:spPr>
          <a:xfrm flipH="1">
            <a:off x="6539675" y="3304850"/>
            <a:ext cx="380400" cy="22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30"/>
          <p:cNvCxnSpPr/>
          <p:nvPr/>
        </p:nvCxnSpPr>
        <p:spPr>
          <a:xfrm flipH="1">
            <a:off x="4980575" y="3082250"/>
            <a:ext cx="380400" cy="22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30"/>
          <p:cNvSpPr txBox="1"/>
          <p:nvPr/>
        </p:nvSpPr>
        <p:spPr>
          <a:xfrm>
            <a:off x="0" y="4828625"/>
            <a:ext cx="914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*</a:t>
            </a:r>
            <a:r>
              <a:rPr lang="en" sz="900"/>
              <a:t> </a:t>
            </a:r>
            <a:r>
              <a:rPr lang="en" sz="900"/>
              <a:t>https://thegeneticgenealogist.com/wp-content/uploads/2017/08/Shared_cM_Project_2017.pdf</a:t>
            </a:r>
            <a:endParaRPr sz="900"/>
          </a:p>
        </p:txBody>
      </p:sp>
      <p:sp>
        <p:nvSpPr>
          <p:cNvPr id="175" name="Google Shape;175;p30"/>
          <p:cNvSpPr txBox="1"/>
          <p:nvPr/>
        </p:nvSpPr>
        <p:spPr>
          <a:xfrm>
            <a:off x="8605200" y="1431625"/>
            <a:ext cx="22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*</a:t>
            </a:r>
            <a:endParaRPr b="1"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SE1634478 and </a:t>
            </a:r>
            <a:r>
              <a:rPr lang="en" sz="2800"/>
              <a:t>other close (&gt;75 cM) matches</a:t>
            </a:r>
            <a:endParaRPr sz="3800"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</a:t>
            </a:r>
            <a:r>
              <a:rPr b="1" lang="en" sz="1200"/>
              <a:t>mashka</a:t>
            </a:r>
            <a:r>
              <a:rPr lang="en" sz="1200"/>
              <a:t>bova@yahoo.com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torgovec5@mail</a:t>
            </a:r>
            <a:r>
              <a:rPr b="1" lang="en" sz="1200"/>
              <a:t>.ru</a:t>
            </a:r>
            <a:r>
              <a:rPr lang="en" sz="1200"/>
              <a:t> (Alexander </a:t>
            </a:r>
            <a:r>
              <a:rPr b="1" lang="en" sz="1200"/>
              <a:t>Pinkhasov</a:t>
            </a:r>
            <a:r>
              <a:rPr lang="en" sz="1200"/>
              <a:t>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larisak7057@gmail.com (</a:t>
            </a:r>
            <a:r>
              <a:rPr b="1" lang="en" sz="1200"/>
              <a:t>Larisa</a:t>
            </a:r>
            <a:r>
              <a:rPr lang="en" sz="1200"/>
              <a:t> Gamburg)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mike.</a:t>
            </a:r>
            <a:r>
              <a:rPr b="1" lang="en" sz="1400"/>
              <a:t>zavurov</a:t>
            </a:r>
            <a:r>
              <a:rPr lang="en" sz="1200"/>
              <a:t>@gmail.com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yakov.rubinov@gmail.com (</a:t>
            </a:r>
            <a:r>
              <a:rPr b="1" lang="en" sz="1600"/>
              <a:t>Yakov Rubinov</a:t>
            </a:r>
            <a:r>
              <a:rPr lang="en" sz="1200"/>
              <a:t>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vortexmikey@gmail.com (</a:t>
            </a:r>
            <a:r>
              <a:rPr b="1" lang="en" sz="1600"/>
              <a:t>Michael Yakubov</a:t>
            </a:r>
            <a:r>
              <a:rPr lang="en" sz="1200"/>
              <a:t>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e</a:t>
            </a:r>
            <a:r>
              <a:rPr b="1" lang="en" sz="1600"/>
              <a:t>suleymanov</a:t>
            </a:r>
            <a:r>
              <a:rPr lang="en" sz="1200"/>
              <a:t>00@stuy.edu (</a:t>
            </a:r>
            <a:r>
              <a:rPr b="1" lang="en" sz="1600"/>
              <a:t>Ester</a:t>
            </a:r>
            <a:r>
              <a:rPr lang="en" sz="1200"/>
              <a:t> S)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vlad.m.shamalov@gmail.com (Vlad </a:t>
            </a:r>
            <a:r>
              <a:rPr b="1" lang="en" sz="1600"/>
              <a:t>Shamalov</a:t>
            </a:r>
            <a:r>
              <a:rPr lang="en" sz="1200"/>
              <a:t>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michael.</a:t>
            </a:r>
            <a:r>
              <a:rPr b="1" lang="en" sz="1600"/>
              <a:t>gavrilov</a:t>
            </a:r>
            <a:r>
              <a:rPr lang="en" sz="1200"/>
              <a:t>10@stjohns.edu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2" name="Google Shape;182;p31"/>
          <p:cNvSpPr txBox="1"/>
          <p:nvPr/>
        </p:nvSpPr>
        <p:spPr>
          <a:xfrm>
            <a:off x="0" y="4828625"/>
            <a:ext cx="914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https://www.name-doctor.com/name-mashka-meaning-of-mashka-14789.html</a:t>
            </a:r>
            <a:endParaRPr sz="900"/>
          </a:p>
        </p:txBody>
      </p:sp>
      <p:sp>
        <p:nvSpPr>
          <p:cNvPr id="183" name="Google Shape;183;p31"/>
          <p:cNvSpPr txBox="1"/>
          <p:nvPr/>
        </p:nvSpPr>
        <p:spPr>
          <a:xfrm>
            <a:off x="8605200" y="1431625"/>
            <a:ext cx="22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850" y="1152475"/>
            <a:ext cx="1579000" cy="12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9575" y="1664299"/>
            <a:ext cx="2218200" cy="108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0425" y="2164162"/>
            <a:ext cx="1800274" cy="13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3071" y="2007428"/>
            <a:ext cx="1800275" cy="1402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16850" y="2443216"/>
            <a:ext cx="1800275" cy="1430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83301" y="2881636"/>
            <a:ext cx="1968976" cy="150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38535" y="3089263"/>
            <a:ext cx="1854565" cy="140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51550" y="3181105"/>
            <a:ext cx="1968975" cy="159787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1"/>
          <p:cNvSpPr txBox="1"/>
          <p:nvPr/>
        </p:nvSpPr>
        <p:spPr>
          <a:xfrm>
            <a:off x="480300" y="4091275"/>
            <a:ext cx="32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Russian Jewish</a:t>
            </a:r>
            <a:r>
              <a:rPr lang="en"/>
              <a:t> ethnic background?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RS386833395</a:t>
            </a:r>
            <a:endParaRPr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.k.a. 17:41276044, a.k.a </a:t>
            </a:r>
            <a:r>
              <a:rPr b="1" lang="en"/>
              <a:t>BRCA1</a:t>
            </a:r>
            <a:r>
              <a:rPr lang="en"/>
              <a:t> 185delAG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Frameshift mutation: two NTs are deleted, moving the entire “reading mechanism” by 2 NTs, resulting in an “</a:t>
            </a:r>
            <a:r>
              <a:rPr lang="en"/>
              <a:t>inoperative”</a:t>
            </a:r>
            <a:r>
              <a:rPr lang="en"/>
              <a:t> gene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associated with higher risk for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Breast / ovarian cancers in women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Prostate / general higher risk for cancers in men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RS386833395</a:t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35"/>
              <a:t>Mutation frequency among Europeans</a:t>
            </a:r>
            <a:endParaRPr b="1" sz="203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(1) </a:t>
            </a:r>
            <a:r>
              <a:rPr b="1" lang="en"/>
              <a:t>Non-Ashkenazi Jews, non-Finnish Europeans</a:t>
            </a:r>
            <a:r>
              <a:rPr lang="en"/>
              <a:t>: 11/128780 ≈ </a:t>
            </a:r>
            <a:r>
              <a:rPr lang="en" u="sng"/>
              <a:t>85.42e-6</a:t>
            </a:r>
            <a:endParaRPr u="sng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Finns</a:t>
            </a:r>
            <a:r>
              <a:rPr lang="en"/>
              <a:t>: 0/25112 ≈ </a:t>
            </a:r>
            <a:r>
              <a:rPr lang="en" u="sng"/>
              <a:t>0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(We'd expect ≈ 85.42e−6 × 25,112 ≈ </a:t>
            </a:r>
            <a:r>
              <a:rPr lang="en" u="sng"/>
              <a:t>2</a:t>
            </a:r>
            <a:r>
              <a:rPr lang="en"/>
              <a:t> had they the same genetic properties as group (1)</a:t>
            </a:r>
            <a:r>
              <a:rPr lang="en"/>
              <a:t>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Ashkenazi Jews</a:t>
            </a:r>
            <a:r>
              <a:rPr lang="en"/>
              <a:t>: 42/10368 ≈ </a:t>
            </a:r>
            <a:r>
              <a:rPr lang="en" u="sng"/>
              <a:t>4050.93e−6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(We'd expect ≈ 85.42e−6 × 10,368 ≈ </a:t>
            </a:r>
            <a:r>
              <a:rPr lang="en" u="sng"/>
              <a:t>1</a:t>
            </a:r>
            <a:r>
              <a:rPr lang="en"/>
              <a:t> had they the same genetic properties as group (1))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Having</a:t>
            </a:r>
            <a:r>
              <a:rPr lang="en"/>
              <a:t> a mutation vs </a:t>
            </a:r>
            <a:r>
              <a:rPr lang="en" u="sng"/>
              <a:t>being identified</a:t>
            </a:r>
            <a:r>
              <a:rPr lang="en"/>
              <a:t> as having a mutation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216" name="Google Shape;216;p35"/>
          <p:cNvGrpSpPr/>
          <p:nvPr/>
        </p:nvGrpSpPr>
        <p:grpSpPr>
          <a:xfrm>
            <a:off x="378300" y="1307875"/>
            <a:ext cx="4729800" cy="3105600"/>
            <a:chOff x="378300" y="1307875"/>
            <a:chExt cx="4729800" cy="3105600"/>
          </a:xfrm>
        </p:grpSpPr>
        <p:cxnSp>
          <p:nvCxnSpPr>
            <p:cNvPr id="217" name="Google Shape;217;p35"/>
            <p:cNvCxnSpPr>
              <a:stCxn id="218" idx="6"/>
              <a:endCxn id="219" idx="2"/>
            </p:cNvCxnSpPr>
            <p:nvPr/>
          </p:nvCxnSpPr>
          <p:spPr>
            <a:xfrm flipH="1" rot="-5400000">
              <a:off x="261450" y="2977525"/>
              <a:ext cx="936000" cy="702300"/>
            </a:xfrm>
            <a:prstGeom prst="bentConnector2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0" name="Google Shape;220;p35"/>
            <p:cNvCxnSpPr>
              <a:stCxn id="218" idx="6"/>
              <a:endCxn id="221" idx="2"/>
            </p:cNvCxnSpPr>
            <p:nvPr/>
          </p:nvCxnSpPr>
          <p:spPr>
            <a:xfrm rot="-5400000">
              <a:off x="261450" y="2041525"/>
              <a:ext cx="936000" cy="702300"/>
            </a:xfrm>
            <a:prstGeom prst="bentConnector2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2" name="Google Shape;222;p35"/>
            <p:cNvCxnSpPr>
              <a:stCxn id="223" idx="3"/>
              <a:endCxn id="224" idx="2"/>
            </p:cNvCxnSpPr>
            <p:nvPr/>
          </p:nvCxnSpPr>
          <p:spPr>
            <a:xfrm flipH="1" rot="10800000">
              <a:off x="2436900" y="1467475"/>
              <a:ext cx="586200" cy="4572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5" name="Google Shape;225;p35"/>
            <p:cNvCxnSpPr>
              <a:stCxn id="223" idx="3"/>
              <a:endCxn id="226" idx="2"/>
            </p:cNvCxnSpPr>
            <p:nvPr/>
          </p:nvCxnSpPr>
          <p:spPr>
            <a:xfrm>
              <a:off x="2436900" y="1924675"/>
              <a:ext cx="586200" cy="4425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7" name="Google Shape;227;p35"/>
            <p:cNvCxnSpPr>
              <a:stCxn id="228" idx="3"/>
              <a:endCxn id="229" idx="2"/>
            </p:cNvCxnSpPr>
            <p:nvPr/>
          </p:nvCxnSpPr>
          <p:spPr>
            <a:xfrm flipH="1" rot="10800000">
              <a:off x="2436900" y="3339475"/>
              <a:ext cx="586200" cy="4572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0" name="Google Shape;230;p35"/>
            <p:cNvCxnSpPr>
              <a:stCxn id="228" idx="3"/>
              <a:endCxn id="231" idx="2"/>
            </p:cNvCxnSpPr>
            <p:nvPr/>
          </p:nvCxnSpPr>
          <p:spPr>
            <a:xfrm>
              <a:off x="2436900" y="3796675"/>
              <a:ext cx="586200" cy="4572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32" name="Google Shape;232;p35"/>
            <p:cNvGrpSpPr/>
            <p:nvPr/>
          </p:nvGrpSpPr>
          <p:grpSpPr>
            <a:xfrm>
              <a:off x="3023100" y="1307875"/>
              <a:ext cx="2085000" cy="319200"/>
              <a:chOff x="5592550" y="1018950"/>
              <a:chExt cx="2085000" cy="319200"/>
            </a:xfrm>
          </p:grpSpPr>
          <p:sp>
            <p:nvSpPr>
              <p:cNvPr id="233" name="Google Shape;233;p35"/>
              <p:cNvSpPr/>
              <p:nvPr/>
            </p:nvSpPr>
            <p:spPr>
              <a:xfrm>
                <a:off x="5766550" y="1018950"/>
                <a:ext cx="1911000" cy="319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3D3D3D"/>
                    </a:solidFill>
                    <a:latin typeface="Roboto"/>
                    <a:ea typeface="Roboto"/>
                    <a:cs typeface="Roboto"/>
                    <a:sym typeface="Roboto"/>
                  </a:rPr>
                  <a:t>Identified</a:t>
                </a:r>
                <a:r>
                  <a:rPr lang="en" sz="1100">
                    <a:solidFill>
                      <a:srgbClr val="3D3D3D"/>
                    </a:solidFill>
                    <a:latin typeface="Roboto"/>
                    <a:ea typeface="Roboto"/>
                    <a:cs typeface="Roboto"/>
                    <a:sym typeface="Roboto"/>
                  </a:rPr>
                  <a:t> as </a:t>
                </a:r>
                <a:r>
                  <a:rPr lang="en" sz="1100" u="sng">
                    <a:solidFill>
                      <a:srgbClr val="3D3D3D"/>
                    </a:solidFill>
                    <a:latin typeface="Roboto"/>
                    <a:ea typeface="Roboto"/>
                    <a:cs typeface="Roboto"/>
                    <a:sym typeface="Roboto"/>
                  </a:rPr>
                  <a:t>has</a:t>
                </a:r>
                <a:endParaRPr sz="1100" u="sng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4" name="Google Shape;224;p35"/>
              <p:cNvSpPr/>
              <p:nvPr/>
            </p:nvSpPr>
            <p:spPr>
              <a:xfrm>
                <a:off x="5592550" y="1091550"/>
                <a:ext cx="174000" cy="174000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35"/>
            <p:cNvGrpSpPr/>
            <p:nvPr/>
          </p:nvGrpSpPr>
          <p:grpSpPr>
            <a:xfrm>
              <a:off x="1080600" y="1765075"/>
              <a:ext cx="1356300" cy="319200"/>
              <a:chOff x="3650050" y="1476150"/>
              <a:chExt cx="1356300" cy="319200"/>
            </a:xfrm>
          </p:grpSpPr>
          <p:sp>
            <p:nvSpPr>
              <p:cNvPr id="223" name="Google Shape;223;p35"/>
              <p:cNvSpPr/>
              <p:nvPr/>
            </p:nvSpPr>
            <p:spPr>
              <a:xfrm>
                <a:off x="3824050" y="1476150"/>
                <a:ext cx="1182300" cy="319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3D3D3D"/>
                    </a:solidFill>
                    <a:latin typeface="Roboto"/>
                    <a:ea typeface="Roboto"/>
                    <a:cs typeface="Roboto"/>
                    <a:sym typeface="Roboto"/>
                  </a:rPr>
                  <a:t>Actually</a:t>
                </a:r>
                <a:r>
                  <a:rPr lang="en" sz="1100">
                    <a:solidFill>
                      <a:srgbClr val="3D3D3D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" sz="1100" u="sng">
                    <a:solidFill>
                      <a:srgbClr val="3D3D3D"/>
                    </a:solidFill>
                    <a:latin typeface="Roboto"/>
                    <a:ea typeface="Roboto"/>
                    <a:cs typeface="Roboto"/>
                    <a:sym typeface="Roboto"/>
                  </a:rPr>
                  <a:t>has</a:t>
                </a:r>
                <a:endParaRPr sz="1100" u="sng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1" name="Google Shape;221;p35"/>
              <p:cNvSpPr/>
              <p:nvPr/>
            </p:nvSpPr>
            <p:spPr>
              <a:xfrm>
                <a:off x="3650050" y="1548750"/>
                <a:ext cx="174000" cy="174000"/>
              </a:xfrm>
              <a:prstGeom prst="ellipse">
                <a:avLst/>
              </a:prstGeom>
              <a:solidFill>
                <a:srgbClr val="414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5" name="Google Shape;235;p35"/>
            <p:cNvGrpSpPr/>
            <p:nvPr/>
          </p:nvGrpSpPr>
          <p:grpSpPr>
            <a:xfrm>
              <a:off x="1080600" y="3637075"/>
              <a:ext cx="1356300" cy="319200"/>
              <a:chOff x="3650050" y="3348150"/>
              <a:chExt cx="1356300" cy="319200"/>
            </a:xfrm>
          </p:grpSpPr>
          <p:sp>
            <p:nvSpPr>
              <p:cNvPr id="228" name="Google Shape;228;p35"/>
              <p:cNvSpPr/>
              <p:nvPr/>
            </p:nvSpPr>
            <p:spPr>
              <a:xfrm>
                <a:off x="3824050" y="3348150"/>
                <a:ext cx="1182300" cy="319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3D3D3D"/>
                    </a:solidFill>
                    <a:latin typeface="Roboto"/>
                    <a:ea typeface="Roboto"/>
                    <a:cs typeface="Roboto"/>
                    <a:sym typeface="Roboto"/>
                  </a:rPr>
                  <a:t>Actually</a:t>
                </a:r>
                <a:r>
                  <a:rPr lang="en" sz="1100">
                    <a:solidFill>
                      <a:srgbClr val="3D3D3D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" sz="1100" u="sng">
                    <a:solidFill>
                      <a:srgbClr val="3D3D3D"/>
                    </a:solidFill>
                    <a:latin typeface="Roboto"/>
                    <a:ea typeface="Roboto"/>
                    <a:cs typeface="Roboto"/>
                    <a:sym typeface="Roboto"/>
                  </a:rPr>
                  <a:t>doesn’t have</a:t>
                </a:r>
                <a:endParaRPr sz="1100" u="sng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9" name="Google Shape;219;p35"/>
              <p:cNvSpPr/>
              <p:nvPr/>
            </p:nvSpPr>
            <p:spPr>
              <a:xfrm>
                <a:off x="3650050" y="3420750"/>
                <a:ext cx="174000" cy="174000"/>
              </a:xfrm>
              <a:prstGeom prst="ellipse">
                <a:avLst/>
              </a:prstGeom>
              <a:solidFill>
                <a:srgbClr val="414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" name="Google Shape;236;p35"/>
            <p:cNvGrpSpPr/>
            <p:nvPr/>
          </p:nvGrpSpPr>
          <p:grpSpPr>
            <a:xfrm>
              <a:off x="3023100" y="2222275"/>
              <a:ext cx="2085000" cy="319200"/>
              <a:chOff x="5592550" y="1933350"/>
              <a:chExt cx="2085000" cy="319200"/>
            </a:xfrm>
          </p:grpSpPr>
          <p:sp>
            <p:nvSpPr>
              <p:cNvPr id="237" name="Google Shape;237;p35"/>
              <p:cNvSpPr/>
              <p:nvPr/>
            </p:nvSpPr>
            <p:spPr>
              <a:xfrm>
                <a:off x="5766550" y="1933350"/>
                <a:ext cx="1911000" cy="319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3D3D3D"/>
                    </a:solidFill>
                    <a:latin typeface="Roboto"/>
                    <a:ea typeface="Roboto"/>
                    <a:cs typeface="Roboto"/>
                    <a:sym typeface="Roboto"/>
                  </a:rPr>
                  <a:t>Identified</a:t>
                </a:r>
                <a:r>
                  <a:rPr lang="en" sz="1100">
                    <a:solidFill>
                      <a:srgbClr val="3D3D3D"/>
                    </a:solidFill>
                    <a:latin typeface="Roboto"/>
                    <a:ea typeface="Roboto"/>
                    <a:cs typeface="Roboto"/>
                    <a:sym typeface="Roboto"/>
                  </a:rPr>
                  <a:t> as </a:t>
                </a:r>
                <a:r>
                  <a:rPr lang="en" sz="1100" u="sng">
                    <a:solidFill>
                      <a:srgbClr val="3D3D3D"/>
                    </a:solidFill>
                    <a:latin typeface="Roboto"/>
                    <a:ea typeface="Roboto"/>
                    <a:cs typeface="Roboto"/>
                    <a:sym typeface="Roboto"/>
                  </a:rPr>
                  <a:t>doesn’t have</a:t>
                </a:r>
                <a:endParaRPr sz="1100" u="sng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6" name="Google Shape;226;p35"/>
              <p:cNvSpPr/>
              <p:nvPr/>
            </p:nvSpPr>
            <p:spPr>
              <a:xfrm>
                <a:off x="5592550" y="1991250"/>
                <a:ext cx="174000" cy="174000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" name="Google Shape;238;p35"/>
            <p:cNvGrpSpPr/>
            <p:nvPr/>
          </p:nvGrpSpPr>
          <p:grpSpPr>
            <a:xfrm>
              <a:off x="3023100" y="3179875"/>
              <a:ext cx="2085000" cy="319200"/>
              <a:chOff x="5592550" y="2890950"/>
              <a:chExt cx="2085000" cy="319200"/>
            </a:xfrm>
          </p:grpSpPr>
          <p:sp>
            <p:nvSpPr>
              <p:cNvPr id="239" name="Google Shape;239;p35"/>
              <p:cNvSpPr/>
              <p:nvPr/>
            </p:nvSpPr>
            <p:spPr>
              <a:xfrm>
                <a:off x="5766550" y="2890950"/>
                <a:ext cx="1911000" cy="319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3D3D3D"/>
                    </a:solidFill>
                    <a:latin typeface="Roboto"/>
                    <a:ea typeface="Roboto"/>
                    <a:cs typeface="Roboto"/>
                    <a:sym typeface="Roboto"/>
                  </a:rPr>
                  <a:t>Identified</a:t>
                </a:r>
                <a:r>
                  <a:rPr lang="en" sz="1100">
                    <a:solidFill>
                      <a:srgbClr val="3D3D3D"/>
                    </a:solidFill>
                    <a:latin typeface="Roboto"/>
                    <a:ea typeface="Roboto"/>
                    <a:cs typeface="Roboto"/>
                    <a:sym typeface="Roboto"/>
                  </a:rPr>
                  <a:t> as </a:t>
                </a:r>
                <a:r>
                  <a:rPr lang="en" sz="1100" u="sng">
                    <a:solidFill>
                      <a:srgbClr val="3D3D3D"/>
                    </a:solidFill>
                    <a:latin typeface="Roboto"/>
                    <a:ea typeface="Roboto"/>
                    <a:cs typeface="Roboto"/>
                    <a:sym typeface="Roboto"/>
                  </a:rPr>
                  <a:t>has</a:t>
                </a:r>
                <a:endParaRPr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9" name="Google Shape;229;p35"/>
              <p:cNvSpPr/>
              <p:nvPr/>
            </p:nvSpPr>
            <p:spPr>
              <a:xfrm>
                <a:off x="5592550" y="2963550"/>
                <a:ext cx="174000" cy="174000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0" name="Google Shape;240;p35"/>
            <p:cNvGrpSpPr/>
            <p:nvPr/>
          </p:nvGrpSpPr>
          <p:grpSpPr>
            <a:xfrm>
              <a:off x="3023100" y="4094275"/>
              <a:ext cx="2085000" cy="319200"/>
              <a:chOff x="5592550" y="3805350"/>
              <a:chExt cx="2085000" cy="319200"/>
            </a:xfrm>
          </p:grpSpPr>
          <p:sp>
            <p:nvSpPr>
              <p:cNvPr id="241" name="Google Shape;241;p35"/>
              <p:cNvSpPr/>
              <p:nvPr/>
            </p:nvSpPr>
            <p:spPr>
              <a:xfrm>
                <a:off x="5766550" y="3805350"/>
                <a:ext cx="1911000" cy="319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3D3D3D"/>
                    </a:solidFill>
                    <a:latin typeface="Roboto"/>
                    <a:ea typeface="Roboto"/>
                    <a:cs typeface="Roboto"/>
                    <a:sym typeface="Roboto"/>
                  </a:rPr>
                  <a:t>Identified</a:t>
                </a:r>
                <a:r>
                  <a:rPr lang="en" sz="1100">
                    <a:solidFill>
                      <a:srgbClr val="3D3D3D"/>
                    </a:solidFill>
                    <a:latin typeface="Roboto"/>
                    <a:ea typeface="Roboto"/>
                    <a:cs typeface="Roboto"/>
                    <a:sym typeface="Roboto"/>
                  </a:rPr>
                  <a:t> as </a:t>
                </a:r>
                <a:r>
                  <a:rPr lang="en" sz="1100" u="sng">
                    <a:solidFill>
                      <a:srgbClr val="3D3D3D"/>
                    </a:solidFill>
                    <a:latin typeface="Roboto"/>
                    <a:ea typeface="Roboto"/>
                    <a:cs typeface="Roboto"/>
                    <a:sym typeface="Roboto"/>
                  </a:rPr>
                  <a:t>doesn’t have</a:t>
                </a:r>
                <a:endParaRPr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31" name="Google Shape;231;p35"/>
              <p:cNvSpPr/>
              <p:nvPr/>
            </p:nvSpPr>
            <p:spPr>
              <a:xfrm>
                <a:off x="5592550" y="3877950"/>
                <a:ext cx="174000" cy="174000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42" name="Google Shape;2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950" y="2047075"/>
            <a:ext cx="30979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0575" y="3957375"/>
            <a:ext cx="1366100" cy="3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9909" y="1583409"/>
            <a:ext cx="201903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20702" y="3438975"/>
            <a:ext cx="2128614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23975" y="1307875"/>
            <a:ext cx="2781300" cy="552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35"/>
          <p:cNvCxnSpPr/>
          <p:nvPr/>
        </p:nvCxnSpPr>
        <p:spPr>
          <a:xfrm>
            <a:off x="5369950" y="1272400"/>
            <a:ext cx="0" cy="32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8" name="Google Shape;248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9150" y="2168987"/>
            <a:ext cx="3330950" cy="681838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5"/>
          <p:cNvSpPr txBox="1"/>
          <p:nvPr/>
        </p:nvSpPr>
        <p:spPr>
          <a:xfrm>
            <a:off x="6998175" y="2946375"/>
            <a:ext cx="43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… </a:t>
            </a:r>
            <a:endParaRPr b="1" sz="2000"/>
          </a:p>
        </p:txBody>
      </p:sp>
      <p:pic>
        <p:nvPicPr>
          <p:cNvPr id="250" name="Google Shape;250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55350" y="3590025"/>
            <a:ext cx="2894650" cy="6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Mutation = Sick?</a:t>
            </a:r>
            <a:endParaRPr/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other words: P(Sick/Mutation) = 100%?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No. Every sickness has its own </a:t>
            </a:r>
            <a:r>
              <a:rPr lang="en"/>
              <a:t>P(Sick/Mutation).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725" y="2540075"/>
            <a:ext cx="5826600" cy="75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3838" y="3798350"/>
            <a:ext cx="7139975" cy="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RS386833395 - Example</a:t>
            </a:r>
            <a:endParaRPr/>
          </a:p>
        </p:txBody>
      </p:sp>
      <p:sp>
        <p:nvSpPr>
          <p:cNvPr id="264" name="Google Shape;264;p37"/>
          <p:cNvSpPr txBox="1"/>
          <p:nvPr>
            <p:ph idx="1" type="body"/>
          </p:nvPr>
        </p:nvSpPr>
        <p:spPr>
          <a:xfrm>
            <a:off x="311700" y="1152475"/>
            <a:ext cx="8520600" cy="3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Assuming: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lphaLcPeriod"/>
            </a:pPr>
            <a:r>
              <a:rPr lang="en" sz="1900">
                <a:solidFill>
                  <a:schemeClr val="dk1"/>
                </a:solidFill>
              </a:rPr>
              <a:t>The person is Non Finnish, non AJ, European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lphaLcPeriod"/>
            </a:pPr>
            <a:r>
              <a:rPr lang="en" sz="1900">
                <a:solidFill>
                  <a:schemeClr val="dk1"/>
                </a:solidFill>
              </a:rPr>
              <a:t>The person is a woman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lphaLcPeriod"/>
            </a:pPr>
            <a:r>
              <a:rPr lang="en" sz="1900">
                <a:solidFill>
                  <a:schemeClr val="dk1"/>
                </a:solidFill>
              </a:rPr>
              <a:t>The mutation is as prevalent in men as it is in women</a:t>
            </a:r>
            <a:endParaRPr sz="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The probability having the mutation </a:t>
            </a:r>
            <a:r>
              <a:rPr b="1" lang="en" sz="1900">
                <a:solidFill>
                  <a:schemeClr val="dk1"/>
                </a:solidFill>
              </a:rPr>
              <a:t>identified</a:t>
            </a:r>
            <a:r>
              <a:rPr lang="en" sz="1900">
                <a:solidFill>
                  <a:schemeClr val="dk1"/>
                </a:solidFill>
              </a:rPr>
              <a:t> is: 85.42e−6</a:t>
            </a:r>
            <a:endParaRPr sz="10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So the probability of actually having the mutation given its identification is: </a:t>
            </a:r>
            <a:endParaRPr b="1" sz="1900">
              <a:solidFill>
                <a:schemeClr val="dk1"/>
              </a:solidFill>
            </a:endParaRPr>
          </a:p>
        </p:txBody>
      </p:sp>
      <p:pic>
        <p:nvPicPr>
          <p:cNvPr id="265" name="Google Shape;26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521" y="3805250"/>
            <a:ext cx="3580525" cy="6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RS386833395 - Example</a:t>
            </a:r>
            <a:endParaRPr/>
          </a:p>
        </p:txBody>
      </p:sp>
      <p:sp>
        <p:nvSpPr>
          <p:cNvPr id="271" name="Google Shape;271;p38"/>
          <p:cNvSpPr txBox="1"/>
          <p:nvPr>
            <p:ph idx="1" type="body"/>
          </p:nvPr>
        </p:nvSpPr>
        <p:spPr>
          <a:xfrm>
            <a:off x="311700" y="1152475"/>
            <a:ext cx="8520600" cy="3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Wait, what? </a:t>
            </a:r>
            <a:r>
              <a:rPr b="1" lang="en" sz="1600">
                <a:solidFill>
                  <a:schemeClr val="dk1"/>
                </a:solidFill>
              </a:rPr>
              <a:t>1.68%</a:t>
            </a:r>
            <a:r>
              <a:rPr lang="en" sz="1600">
                <a:solidFill>
                  <a:schemeClr val="dk1"/>
                </a:solidFill>
              </a:rPr>
              <a:t>? Yes (depends heavily on the probability </a:t>
            </a:r>
            <a:r>
              <a:rPr lang="en" sz="1600" u="sng">
                <a:solidFill>
                  <a:schemeClr val="dk1"/>
                </a:solidFill>
              </a:rPr>
              <a:t>to have</a:t>
            </a:r>
            <a:r>
              <a:rPr lang="en" sz="1600">
                <a:solidFill>
                  <a:schemeClr val="dk1"/>
                </a:solidFill>
              </a:rPr>
              <a:t> the mutation).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To be more certain, we could another test: FP 0.005 → 0.000025 ⇒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3 Tests would give us: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Back to our example - using the mean value for breast cancer in women with this mutation (63.5%), and doing only 1 test: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272" name="Google Shape;27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078" y="4363525"/>
            <a:ext cx="4618725" cy="47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0905" y="2223726"/>
            <a:ext cx="1900869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9125" y="1736048"/>
            <a:ext cx="1783175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8"/>
          <p:cNvSpPr/>
          <p:nvPr/>
        </p:nvSpPr>
        <p:spPr>
          <a:xfrm>
            <a:off x="345050" y="3439775"/>
            <a:ext cx="8637300" cy="131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RS386833395 - Example</a:t>
            </a:r>
            <a:endParaRPr/>
          </a:p>
        </p:txBody>
      </p:sp>
      <p:sp>
        <p:nvSpPr>
          <p:cNvPr id="281" name="Google Shape;281;p39"/>
          <p:cNvSpPr txBox="1"/>
          <p:nvPr>
            <p:ph idx="1" type="body"/>
          </p:nvPr>
        </p:nvSpPr>
        <p:spPr>
          <a:xfrm>
            <a:off x="311700" y="1152475"/>
            <a:ext cx="8520600" cy="3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Wait, what? </a:t>
            </a:r>
            <a:r>
              <a:rPr b="1" lang="en" sz="1600">
                <a:solidFill>
                  <a:schemeClr val="dk1"/>
                </a:solidFill>
              </a:rPr>
              <a:t>1.68%</a:t>
            </a:r>
            <a:r>
              <a:rPr lang="en" sz="1600">
                <a:solidFill>
                  <a:schemeClr val="dk1"/>
                </a:solidFill>
              </a:rPr>
              <a:t>? Yes (depends heavily on the probability </a:t>
            </a:r>
            <a:r>
              <a:rPr lang="en" sz="1600" u="sng">
                <a:solidFill>
                  <a:schemeClr val="dk1"/>
                </a:solidFill>
              </a:rPr>
              <a:t>to have</a:t>
            </a:r>
            <a:r>
              <a:rPr lang="en" sz="1600">
                <a:solidFill>
                  <a:schemeClr val="dk1"/>
                </a:solidFill>
              </a:rPr>
              <a:t> the mutation).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To be more certain, we could another test: FP 0.005 → 0.000025 ⇒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3 Tests would give us: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Back to our example - using the mean value for breast cancer in women with this mutation (63.5%), and doing only 1 test: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282" name="Google Shape;28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078" y="4363525"/>
            <a:ext cx="4618725" cy="47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0905" y="2223726"/>
            <a:ext cx="1900869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9125" y="1736048"/>
            <a:ext cx="1783175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6957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The technology used is </a:t>
            </a:r>
            <a:r>
              <a:rPr b="1" lang="en" sz="2400"/>
              <a:t>sequencing microarrays</a:t>
            </a:r>
            <a:endParaRPr b="1"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6957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Total</a:t>
            </a:r>
            <a:r>
              <a:rPr lang="en" sz="2400"/>
              <a:t> of </a:t>
            </a:r>
            <a:r>
              <a:rPr b="1" lang="en" sz="2400"/>
              <a:t>960587 loci </a:t>
            </a:r>
            <a:r>
              <a:rPr lang="en" sz="2400"/>
              <a:t>in file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6957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Report costs 39$ → 0.0041 </a:t>
            </a:r>
            <a:r>
              <a:rPr b="1" lang="en" sz="2400" u="sng"/>
              <a:t>cents</a:t>
            </a:r>
            <a:r>
              <a:rPr lang="en" sz="2400"/>
              <a:t> per SNP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338" y="152400"/>
            <a:ext cx="60293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475" y="366775"/>
            <a:ext cx="6154249" cy="411632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0" y="461080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 R</a:t>
            </a:r>
            <a:r>
              <a:rPr baseline="30000" lang="en" sz="1800">
                <a:solidFill>
                  <a:schemeClr val="dk2"/>
                </a:solidFill>
              </a:rPr>
              <a:t>2</a:t>
            </a:r>
            <a:r>
              <a:rPr lang="en" sz="1800">
                <a:solidFill>
                  <a:schemeClr val="dk2"/>
                </a:solidFill>
              </a:rPr>
              <a:t> between chromosome length and SNPs count for it is 0.894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 and under representation of the chromosomes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25" y="1907788"/>
            <a:ext cx="8410752" cy="22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55975"/>
            <a:ext cx="8323123" cy="38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0.3%</a:t>
            </a:r>
            <a:r>
              <a:rPr lang="en" sz="2200"/>
              <a:t> of the loci are no call (--)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</a:t>
            </a:r>
            <a:r>
              <a:rPr b="1" lang="en" sz="2200"/>
              <a:t>CC </a:t>
            </a:r>
            <a:r>
              <a:rPr lang="en" sz="2200"/>
              <a:t>genotype is the most prevalent, but </a:t>
            </a:r>
            <a:r>
              <a:rPr b="1" lang="en" sz="2200"/>
              <a:t>GG </a:t>
            </a:r>
            <a:r>
              <a:rPr lang="en" sz="2200"/>
              <a:t>is a close second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70.03% of the SNPs are homozygous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This person is a </a:t>
            </a:r>
            <a:r>
              <a:rPr b="1" lang="en" sz="2200"/>
              <a:t>male </a:t>
            </a:r>
            <a:r>
              <a:rPr lang="en" sz="2200"/>
              <a:t>(has the Y chromosome)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