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0661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D39B5-4671-FEBE-3A40-8F813F92B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E943A7-DB68-DFC1-7981-FB54CF2857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F71848-4A09-CFE1-C408-9B5338DD4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5BFD4-975F-B58C-708A-3F7B52596A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50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hyperlink" Target="https://www.javaassignmenthelp.com/blog/c-sharp-vs-javascrip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/>
        </p:spPr>
        <p:txBody>
          <a:bodyPr/>
          <a:lstStyle/>
          <a:p>
            <a:endParaRPr lang="de-CH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715594" y="1578472"/>
            <a:ext cx="533269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FFFF"/>
                </a:solidFill>
                <a:latin typeface="Barlow, sans-serif" pitchFamily="34" charset="0"/>
                <a:ea typeface="Barlow, sans-serif" pitchFamily="34" charset="-122"/>
                <a:cs typeface="Barlow, sans-serif" pitchFamily="34" charset="-120"/>
              </a:rPr>
              <a:t>Ski-Service </a:t>
            </a:r>
            <a:br>
              <a:rPr lang="en-US" sz="5249" b="1" dirty="0">
                <a:solidFill>
                  <a:srgbClr val="FFFFFF"/>
                </a:solidFill>
                <a:latin typeface="Barlow, sans-serif" pitchFamily="34" charset="0"/>
                <a:ea typeface="Barlow, sans-serif" pitchFamily="34" charset="-122"/>
                <a:cs typeface="Barlow, sans-serif" pitchFamily="34" charset="-120"/>
              </a:rPr>
            </a:br>
            <a:r>
              <a:rPr lang="en-US" sz="5249" b="1" dirty="0">
                <a:solidFill>
                  <a:srgbClr val="FFFFFF"/>
                </a:solidFill>
                <a:latin typeface="Barlow, sans-serif" pitchFamily="34" charset="0"/>
                <a:ea typeface="Barlow, sans-serif" pitchFamily="34" charset="-122"/>
                <a:cs typeface="Barlow, sans-serif" pitchFamily="34" charset="-120"/>
              </a:rPr>
              <a:t>Auftragsverwaltung</a:t>
            </a:r>
            <a:endParaRPr lang="en-US" sz="5249" b="1" dirty="0"/>
          </a:p>
        </p:txBody>
      </p:sp>
      <p:sp>
        <p:nvSpPr>
          <p:cNvPr id="6" name="Text 2"/>
          <p:cNvSpPr/>
          <p:nvPr/>
        </p:nvSpPr>
        <p:spPr>
          <a:xfrm>
            <a:off x="6319599" y="4520327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D43DF4B-41B4-7F25-CF63-410DA18CD63D}"/>
              </a:ext>
            </a:extLst>
          </p:cNvPr>
          <p:cNvSpPr txBox="1"/>
          <p:nvPr/>
        </p:nvSpPr>
        <p:spPr>
          <a:xfrm>
            <a:off x="6655631" y="3990142"/>
            <a:ext cx="7974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1"/>
                </a:solidFill>
                <a:latin typeface="Barlow, sans-serif"/>
              </a:rPr>
              <a:t>NoSQL-Datenbank</a:t>
            </a:r>
            <a:r>
              <a:rPr lang="de-DE" sz="4000" dirty="0">
                <a:solidFill>
                  <a:schemeClr val="bg1"/>
                </a:solidFill>
              </a:rPr>
              <a:t> einsetzen</a:t>
            </a:r>
            <a:endParaRPr lang="de-CH" sz="40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049C693-CA58-BB81-CC2B-E9B29A93D6FD}"/>
              </a:ext>
            </a:extLst>
          </p:cNvPr>
          <p:cNvSpPr txBox="1"/>
          <p:nvPr/>
        </p:nvSpPr>
        <p:spPr>
          <a:xfrm>
            <a:off x="11347554" y="7527773"/>
            <a:ext cx="3282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Nesim Abdelaziz          INF EFZ 22</a:t>
            </a:r>
            <a:endParaRPr lang="de-CH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/>
        </p:spPr>
        <p:txBody>
          <a:bodyPr/>
          <a:lstStyle/>
          <a:p>
            <a:endParaRPr lang="de-CH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3767614"/>
            <a:ext cx="473225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Danke fürs Zuhören</a:t>
            </a:r>
            <a:endParaRPr lang="en-US" sz="4374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5D286-C5C4-5CA8-B0AA-0076E5CA5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A0C747B1-3DBE-DC67-37B8-97AEEDF5E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>
            <a:extLst>
              <a:ext uri="{FF2B5EF4-FFF2-40B4-BE49-F238E27FC236}">
                <a16:creationId xmlns:a16="http://schemas.microsoft.com/office/drawing/2014/main" id="{18365E8A-F8C8-B26A-5762-CF6E6941F26E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/>
        </p:spPr>
        <p:txBody>
          <a:bodyPr/>
          <a:lstStyle/>
          <a:p>
            <a:pPr marL="0" indent="0">
              <a:lnSpc>
                <a:spcPts val="5171"/>
              </a:lnSpc>
              <a:buNone/>
            </a:pPr>
            <a:endParaRPr lang="en-US" sz="1800" dirty="0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28C5753C-AEF1-8739-44BE-9A3B2216EB4E}"/>
              </a:ext>
            </a:extLst>
          </p:cNvPr>
          <p:cNvSpPr/>
          <p:nvPr/>
        </p:nvSpPr>
        <p:spPr>
          <a:xfrm>
            <a:off x="3762379" y="310407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540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3126B61B-1933-DE22-514B-7B8871550B8F}"/>
              </a:ext>
            </a:extLst>
          </p:cNvPr>
          <p:cNvSpPr/>
          <p:nvPr/>
        </p:nvSpPr>
        <p:spPr>
          <a:xfrm>
            <a:off x="4681895" y="3590211"/>
            <a:ext cx="11775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61525BF6-A4E9-BB5F-F28B-0B9D55C1FAD4}"/>
              </a:ext>
            </a:extLst>
          </p:cNvPr>
          <p:cNvSpPr/>
          <p:nvPr/>
        </p:nvSpPr>
        <p:spPr>
          <a:xfrm>
            <a:off x="5212913" y="362485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11A08328-73A6-931D-C377-C814338811D2}"/>
              </a:ext>
            </a:extLst>
          </p:cNvPr>
          <p:cNvSpPr/>
          <p:nvPr/>
        </p:nvSpPr>
        <p:spPr>
          <a:xfrm>
            <a:off x="5212913" y="4105275"/>
            <a:ext cx="38200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05BDDB0F-5086-6E64-8790-159822F1A2B2}"/>
              </a:ext>
            </a:extLst>
          </p:cNvPr>
          <p:cNvSpPr/>
          <p:nvPr/>
        </p:nvSpPr>
        <p:spPr>
          <a:xfrm>
            <a:off x="9413200" y="3590211"/>
            <a:ext cx="18371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C693FBBF-6C5A-9B2F-FA48-06C4D2F053E1}"/>
              </a:ext>
            </a:extLst>
          </p:cNvPr>
          <p:cNvSpPr/>
          <p:nvPr/>
        </p:nvSpPr>
        <p:spPr>
          <a:xfrm>
            <a:off x="9977199" y="362485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94E23CE9-BF28-8B69-F249-15115E5C2803}"/>
              </a:ext>
            </a:extLst>
          </p:cNvPr>
          <p:cNvSpPr/>
          <p:nvPr/>
        </p:nvSpPr>
        <p:spPr>
          <a:xfrm>
            <a:off x="9977199" y="4105275"/>
            <a:ext cx="38200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F6482F2-5E82-668D-1232-262CB0B67760}"/>
              </a:ext>
            </a:extLst>
          </p:cNvPr>
          <p:cNvSpPr txBox="1"/>
          <p:nvPr/>
        </p:nvSpPr>
        <p:spPr>
          <a:xfrm>
            <a:off x="2431257" y="425739"/>
            <a:ext cx="8570562" cy="815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FFFF"/>
                </a:solidFill>
                <a:latin typeface="Barlow" pitchFamily="34" charset="0"/>
              </a:rPr>
              <a:t>Inhaltsverzeichnis</a:t>
            </a:r>
          </a:p>
          <a:p>
            <a:pPr algn="ctr"/>
            <a:endParaRPr lang="en-US" sz="2800" b="1" dirty="0">
              <a:solidFill>
                <a:srgbClr val="FFFFFF"/>
              </a:solidFill>
              <a:latin typeface="Barlow" pitchFamily="34" charset="0"/>
            </a:endParaRP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rgbClr val="FFFFFF"/>
                </a:solidFill>
                <a:latin typeface="Barlow" pitchFamily="34" charset="0"/>
              </a:rPr>
              <a:t>Ausgangssituation</a:t>
            </a:r>
            <a:endParaRPr lang="de-DE" sz="2800" dirty="0">
              <a:solidFill>
                <a:schemeClr val="bg1"/>
              </a:solidFill>
            </a:endParaRPr>
          </a:p>
          <a:p>
            <a:pPr marL="285750" indent="-285750" algn="ctr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FFFFFF"/>
              </a:solidFill>
              <a:latin typeface="Barlow" pitchFamily="34" charset="0"/>
              <a:ea typeface="Barlow" pitchFamily="34" charset="-122"/>
              <a:cs typeface="Barlow" pitchFamily="34" charset="-120"/>
            </a:endParaRP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Allgemeine Anforderungen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FFFFFF"/>
              </a:solidFill>
              <a:latin typeface="Barlow" pitchFamily="34" charset="0"/>
              <a:ea typeface="Barlow" pitchFamily="34" charset="-122"/>
              <a:cs typeface="Barlow" pitchFamily="34" charset="-120"/>
            </a:endParaRP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Software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FFFFFF"/>
              </a:solidFill>
              <a:latin typeface="Barlow" pitchFamily="34" charset="0"/>
            </a:endParaRP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rgbClr val="FFFFFF"/>
                </a:solidFill>
                <a:latin typeface="Barlow" pitchFamily="34" charset="0"/>
              </a:rPr>
              <a:t>SQL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FFFFFF"/>
              </a:solidFill>
              <a:latin typeface="Barlow" pitchFamily="34" charset="0"/>
            </a:endParaRP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rgbClr val="FFFFFF"/>
                </a:solidFill>
                <a:latin typeface="Barlow" pitchFamily="34" charset="0"/>
              </a:rPr>
              <a:t>NoSQL</a:t>
            </a:r>
          </a:p>
          <a:p>
            <a:pPr algn="ctr"/>
            <a:endParaRPr lang="en-US" sz="2800" b="1" dirty="0">
              <a:solidFill>
                <a:srgbClr val="FFFFFF"/>
              </a:solidFill>
              <a:latin typeface="Barlow" pitchFamily="34" charset="0"/>
            </a:endParaRP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rgbClr val="FFFFFF"/>
                </a:solidFill>
                <a:latin typeface="Barlow" pitchFamily="34" charset="0"/>
              </a:rPr>
              <a:t>Live Demo (Presentation der Resultate/Lösung</a:t>
            </a:r>
            <a:br>
              <a:rPr lang="en-US" sz="2800" b="1" dirty="0">
                <a:solidFill>
                  <a:srgbClr val="FFFFFF"/>
                </a:solidFill>
                <a:latin typeface="Barlow" pitchFamily="34" charset="0"/>
              </a:rPr>
            </a:br>
            <a:endParaRPr lang="en-US" sz="2800" b="1" dirty="0">
              <a:solidFill>
                <a:srgbClr val="FFFFFF"/>
              </a:solidFill>
              <a:latin typeface="Barlow" pitchFamily="34" charset="0"/>
            </a:endParaRP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rgbClr val="FFFFFF"/>
                </a:solidFill>
                <a:latin typeface="Barlow" pitchFamily="34" charset="0"/>
              </a:rPr>
              <a:t>Fazit</a:t>
            </a:r>
            <a:endParaRPr lang="en-US" sz="2800" dirty="0"/>
          </a:p>
          <a:p>
            <a:pPr algn="ctr"/>
            <a:endParaRPr lang="en-US" sz="1800" dirty="0"/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13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4" name="Text 1"/>
          <p:cNvSpPr/>
          <p:nvPr/>
        </p:nvSpPr>
        <p:spPr>
          <a:xfrm>
            <a:off x="2624376" y="1326356"/>
            <a:ext cx="457176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Ausgangssituation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376" y="2465070"/>
            <a:ext cx="7221379" cy="383286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624376" y="6547842"/>
            <a:ext cx="938164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/>
        </p:spPr>
        <p:txBody>
          <a:bodyPr/>
          <a:lstStyle/>
          <a:p>
            <a:endParaRPr lang="de-CH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149906"/>
            <a:ext cx="653569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Allgemeine Anforderungen</a:t>
            </a:r>
            <a:endParaRPr lang="en-US" sz="4374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2177534"/>
            <a:ext cx="7568565" cy="49021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2696"/>
          </a:xfrm>
          <a:prstGeom prst="rect">
            <a:avLst/>
          </a:prstGeom>
          <a:solidFill>
            <a:srgbClr val="0C0C0C">
              <a:alpha val="75000"/>
            </a:srgbClr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4" name="Text 1"/>
          <p:cNvSpPr/>
          <p:nvPr/>
        </p:nvSpPr>
        <p:spPr>
          <a:xfrm>
            <a:off x="2879050" y="577810"/>
            <a:ext cx="4202668" cy="6566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71"/>
              </a:lnSpc>
              <a:buNone/>
            </a:pPr>
            <a:r>
              <a:rPr lang="en-US" sz="4137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Software</a:t>
            </a:r>
            <a:endParaRPr lang="en-US" sz="4137" dirty="0"/>
          </a:p>
        </p:txBody>
      </p:sp>
      <p:sp>
        <p:nvSpPr>
          <p:cNvPr id="5" name="Text 2"/>
          <p:cNvSpPr/>
          <p:nvPr/>
        </p:nvSpPr>
        <p:spPr>
          <a:xfrm>
            <a:off x="2879050" y="1759625"/>
            <a:ext cx="1833563" cy="328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85"/>
              </a:lnSpc>
              <a:buNone/>
            </a:pPr>
            <a:r>
              <a:rPr lang="en-US" sz="2068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mongoDB</a:t>
            </a:r>
            <a:endParaRPr lang="en-US" sz="2068" dirty="0"/>
          </a:p>
        </p:txBody>
      </p:sp>
      <p:sp>
        <p:nvSpPr>
          <p:cNvPr id="6" name="Text 3"/>
          <p:cNvSpPr/>
          <p:nvPr/>
        </p:nvSpPr>
        <p:spPr>
          <a:xfrm>
            <a:off x="2879050" y="2297906"/>
            <a:ext cx="1833563" cy="26898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47"/>
              </a:lnSpc>
              <a:buNone/>
            </a:pPr>
            <a:r>
              <a:rPr lang="en-US" sz="1655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Eine leistungsstarke NoSQL-Datenbank, ideal für die Speicherung großer Mengen von Skiequipment-Daten.</a:t>
            </a:r>
            <a:endParaRPr lang="en-US" sz="1655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228" y="5741848"/>
            <a:ext cx="1833563" cy="183356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232916" y="1759625"/>
            <a:ext cx="1833563" cy="328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85"/>
              </a:lnSpc>
              <a:buNone/>
            </a:pPr>
            <a:r>
              <a:rPr lang="en-US" sz="2068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neo4j</a:t>
            </a:r>
            <a:endParaRPr lang="en-US" sz="2068" dirty="0"/>
          </a:p>
        </p:txBody>
      </p:sp>
      <p:sp>
        <p:nvSpPr>
          <p:cNvPr id="9" name="Text 5"/>
          <p:cNvSpPr/>
          <p:nvPr/>
        </p:nvSpPr>
        <p:spPr>
          <a:xfrm>
            <a:off x="5232916" y="2297906"/>
            <a:ext cx="1962363" cy="26898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47"/>
              </a:lnSpc>
              <a:buNone/>
            </a:pPr>
            <a:r>
              <a:rPr lang="en-US" sz="1655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Ein flexibles graphenbasiertes Datenbankmanagement-System zur Verwaltung von Kunden und inventarbezogenen Daten.</a:t>
            </a:r>
            <a:endParaRPr lang="en-US" sz="1655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2916" y="6051232"/>
            <a:ext cx="1833563" cy="961549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586782" y="1759625"/>
            <a:ext cx="1833563" cy="328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85"/>
              </a:lnSpc>
              <a:buNone/>
            </a:pPr>
            <a:r>
              <a:rPr lang="en-US" sz="2068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C# / JavaScript</a:t>
            </a:r>
            <a:endParaRPr lang="en-US" sz="2068" dirty="0"/>
          </a:p>
        </p:txBody>
      </p:sp>
      <p:sp>
        <p:nvSpPr>
          <p:cNvPr id="12" name="Text 7"/>
          <p:cNvSpPr/>
          <p:nvPr/>
        </p:nvSpPr>
        <p:spPr>
          <a:xfrm>
            <a:off x="7586782" y="2297906"/>
            <a:ext cx="1833563" cy="26898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47"/>
              </a:lnSpc>
              <a:buNone/>
            </a:pPr>
            <a:r>
              <a:rPr lang="en-US" sz="1655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Die Verwendung von C# und JavaScript zur Entwicklung von anwenderfreundlichen und effizienten Softwarelösungen für den Ski-Service.</a:t>
            </a:r>
            <a:endParaRPr lang="en-US" sz="1655" dirty="0"/>
          </a:p>
        </p:txBody>
      </p:sp>
      <p:pic>
        <p:nvPicPr>
          <p:cNvPr id="13" name="Image 3"/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7618981" y="6058414"/>
            <a:ext cx="2000126" cy="970853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9940647" y="1759625"/>
            <a:ext cx="1833563" cy="328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85"/>
              </a:lnSpc>
              <a:buNone/>
            </a:pPr>
            <a:r>
              <a:rPr lang="en-US" sz="2068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GitHub</a:t>
            </a:r>
            <a:endParaRPr lang="en-US" sz="2068" dirty="0"/>
          </a:p>
        </p:txBody>
      </p:sp>
      <p:sp>
        <p:nvSpPr>
          <p:cNvPr id="15" name="Text 9"/>
          <p:cNvSpPr/>
          <p:nvPr/>
        </p:nvSpPr>
        <p:spPr>
          <a:xfrm>
            <a:off x="9940647" y="2297906"/>
            <a:ext cx="1833563" cy="30260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47"/>
              </a:lnSpc>
              <a:buNone/>
            </a:pPr>
            <a:r>
              <a:rPr lang="en-US" sz="1655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Plattform für die Versionskontrolle und Zusammenarbeit beim Entwickeln branchenführender Anwendungen im Ski-Service-Bereich.</a:t>
            </a:r>
            <a:endParaRPr lang="en-US" sz="1655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40647" y="5738468"/>
            <a:ext cx="1833563" cy="18582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/>
        </p:spPr>
        <p:txBody>
          <a:bodyPr/>
          <a:lstStyle/>
          <a:p>
            <a:endParaRPr lang="de-CH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88403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SQL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1911668"/>
            <a:ext cx="9306401" cy="1663184"/>
          </a:xfrm>
          <a:prstGeom prst="roundRect">
            <a:avLst>
              <a:gd name="adj" fmla="val 6012"/>
            </a:avLst>
          </a:prstGeom>
          <a:solidFill>
            <a:srgbClr val="790709"/>
          </a:solidFill>
          <a:ln w="13811">
            <a:solidFill>
              <a:srgbClr val="922022"/>
            </a:solidFill>
            <a:prstDash val="solid"/>
          </a:ln>
        </p:spPr>
        <p:txBody>
          <a:bodyPr/>
          <a:lstStyle/>
          <a:p>
            <a:endParaRPr lang="de-CH"/>
          </a:p>
        </p:txBody>
      </p:sp>
      <p:sp>
        <p:nvSpPr>
          <p:cNvPr id="7" name="Text 3"/>
          <p:cNvSpPr/>
          <p:nvPr/>
        </p:nvSpPr>
        <p:spPr>
          <a:xfrm>
            <a:off x="1069181" y="214764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Datenabfragen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1069181" y="2628067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Verwendung von SQL-Abfragen zur schnellen und präzisen Extraktion von Kunden- und Bestandsdaten.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833199" y="3797022"/>
            <a:ext cx="9306401" cy="1663184"/>
          </a:xfrm>
          <a:prstGeom prst="roundRect">
            <a:avLst>
              <a:gd name="adj" fmla="val 6012"/>
            </a:avLst>
          </a:prstGeom>
          <a:solidFill>
            <a:srgbClr val="790709"/>
          </a:solidFill>
          <a:ln w="13811">
            <a:solidFill>
              <a:srgbClr val="922022"/>
            </a:solidFill>
            <a:prstDash val="solid"/>
          </a:ln>
        </p:spPr>
        <p:txBody>
          <a:bodyPr/>
          <a:lstStyle/>
          <a:p>
            <a:endParaRPr lang="de-CH"/>
          </a:p>
        </p:txBody>
      </p:sp>
      <p:sp>
        <p:nvSpPr>
          <p:cNvPr id="10" name="Text 6"/>
          <p:cNvSpPr/>
          <p:nvPr/>
        </p:nvSpPr>
        <p:spPr>
          <a:xfrm>
            <a:off x="1069181" y="4033004"/>
            <a:ext cx="256579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Leistungsverwaltung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1069181" y="4513421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Datenoptimierung und effiziente Leistungsverwaltung für reibungslose Geschäftsabläufe im Ski-Service-Bereich.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833199" y="5682377"/>
            <a:ext cx="9306401" cy="1663184"/>
          </a:xfrm>
          <a:prstGeom prst="roundRect">
            <a:avLst>
              <a:gd name="adj" fmla="val 6012"/>
            </a:avLst>
          </a:prstGeom>
          <a:solidFill>
            <a:srgbClr val="790709"/>
          </a:solidFill>
          <a:ln w="13811">
            <a:solidFill>
              <a:srgbClr val="922022"/>
            </a:solidFill>
            <a:prstDash val="solid"/>
          </a:ln>
        </p:spPr>
        <p:txBody>
          <a:bodyPr/>
          <a:lstStyle/>
          <a:p>
            <a:endParaRPr lang="de-CH"/>
          </a:p>
        </p:txBody>
      </p:sp>
      <p:sp>
        <p:nvSpPr>
          <p:cNvPr id="13" name="Text 9"/>
          <p:cNvSpPr/>
          <p:nvPr/>
        </p:nvSpPr>
        <p:spPr>
          <a:xfrm>
            <a:off x="1069181" y="591835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Datenintegrität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1069181" y="6398776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Sicherstellung der Integrität, Konsistenz und Sicherheit der kritischen Skiausrüstungsdaten durch SQL-Datenbanklösungen.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/>
        </p:spPr>
        <p:txBody>
          <a:bodyPr/>
          <a:lstStyle/>
          <a:p>
            <a:endParaRPr lang="de-CH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66318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234731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NoSQL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354853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13811">
            <a:solidFill>
              <a:srgbClr val="922022"/>
            </a:solidFill>
            <a:prstDash val="solid"/>
          </a:ln>
        </p:spPr>
        <p:txBody>
          <a:bodyPr/>
          <a:lstStyle/>
          <a:p>
            <a:endParaRPr lang="de-CH"/>
          </a:p>
        </p:txBody>
      </p:sp>
      <p:sp>
        <p:nvSpPr>
          <p:cNvPr id="7" name="Text 3"/>
          <p:cNvSpPr/>
          <p:nvPr/>
        </p:nvSpPr>
        <p:spPr>
          <a:xfrm>
            <a:off x="4681895" y="3590211"/>
            <a:ext cx="11775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5212913" y="362485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Skalierbarkeit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5212913" y="4105275"/>
            <a:ext cx="38200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NoSQL-Datenbanken sind hervorragend für die Skalierung von Datenmengen und die Bewältigung von Belastungsspitzen im Ski-Service geeignet.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9255085" y="354853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13811">
            <a:solidFill>
              <a:srgbClr val="922022"/>
            </a:solidFill>
            <a:prstDash val="solid"/>
          </a:ln>
        </p:spPr>
        <p:txBody>
          <a:bodyPr/>
          <a:lstStyle/>
          <a:p>
            <a:endParaRPr lang="de-CH"/>
          </a:p>
        </p:txBody>
      </p:sp>
      <p:sp>
        <p:nvSpPr>
          <p:cNvPr id="11" name="Text 7"/>
          <p:cNvSpPr/>
          <p:nvPr/>
        </p:nvSpPr>
        <p:spPr>
          <a:xfrm>
            <a:off x="9413200" y="3590211"/>
            <a:ext cx="18371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9977199" y="362485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Flexibilität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9977199" y="4105275"/>
            <a:ext cx="38200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Eine flexible Struktur, die die Anforderungen von sich ändernden Geschäftsprozessen in einem sich dynamisch entwickelnden Skiservice unterstützt.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4" name="Text 1"/>
          <p:cNvSpPr/>
          <p:nvPr/>
        </p:nvSpPr>
        <p:spPr>
          <a:xfrm>
            <a:off x="4188976" y="346203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9600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Live Demo</a:t>
            </a:r>
            <a:endParaRPr lang="en-US" sz="9600" dirty="0"/>
          </a:p>
        </p:txBody>
      </p:sp>
      <p:sp>
        <p:nvSpPr>
          <p:cNvPr id="5" name="Text 2"/>
          <p:cNvSpPr/>
          <p:nvPr/>
        </p:nvSpPr>
        <p:spPr>
          <a:xfrm>
            <a:off x="2624376" y="4211955"/>
            <a:ext cx="4524137" cy="9442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436"/>
              </a:lnSpc>
              <a:buNone/>
            </a:pPr>
            <a:endParaRPr lang="en-US" sz="7436" dirty="0"/>
          </a:p>
        </p:txBody>
      </p:sp>
      <p:sp>
        <p:nvSpPr>
          <p:cNvPr id="6" name="Text 3"/>
          <p:cNvSpPr/>
          <p:nvPr/>
        </p:nvSpPr>
        <p:spPr>
          <a:xfrm>
            <a:off x="3775472" y="526732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7481768" y="4211955"/>
            <a:ext cx="4524256" cy="9442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436"/>
              </a:lnSpc>
              <a:buNone/>
            </a:pPr>
            <a:endParaRPr lang="en-US" sz="7436" dirty="0"/>
          </a:p>
        </p:txBody>
      </p:sp>
      <p:sp>
        <p:nvSpPr>
          <p:cNvPr id="8" name="Text 5"/>
          <p:cNvSpPr/>
          <p:nvPr/>
        </p:nvSpPr>
        <p:spPr>
          <a:xfrm>
            <a:off x="8632865" y="526732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4" name="Text 1"/>
          <p:cNvSpPr/>
          <p:nvPr/>
        </p:nvSpPr>
        <p:spPr>
          <a:xfrm>
            <a:off x="2624376" y="223182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Fazit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376" y="3370540"/>
            <a:ext cx="3127177" cy="88868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846546" y="4592479"/>
            <a:ext cx="268283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Effektives Datenmanagement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846546" y="5420082"/>
            <a:ext cx="268283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1552" y="3370540"/>
            <a:ext cx="3127177" cy="88868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973723" y="4592479"/>
            <a:ext cx="268283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Kundenorientierte Lösungen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973723" y="5420082"/>
            <a:ext cx="268283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8729" y="3370540"/>
            <a:ext cx="3127296" cy="888682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100899" y="4592479"/>
            <a:ext cx="268295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Konstante Verbesserungen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100899" y="5420082"/>
            <a:ext cx="268295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Benutzerdefiniert</PresentationFormat>
  <Paragraphs>60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Barlow</vt:lpstr>
      <vt:lpstr>Barlow, sans-serif</vt:lpstr>
      <vt:lpstr>Courier New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nesim abdelaziz</cp:lastModifiedBy>
  <cp:revision>3</cp:revision>
  <dcterms:created xsi:type="dcterms:W3CDTF">2024-02-03T00:23:13Z</dcterms:created>
  <dcterms:modified xsi:type="dcterms:W3CDTF">2024-02-03T00:55:09Z</dcterms:modified>
</cp:coreProperties>
</file>