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62" r:id="rId5"/>
    <p:sldId id="263" r:id="rId6"/>
    <p:sldId id="264" r:id="rId7"/>
    <p:sldId id="265" r:id="rId8"/>
    <p:sldId id="266" r:id="rId9"/>
    <p:sldId id="267" r:id="rId10"/>
    <p:sldId id="268" r:id="rId11"/>
    <p:sldId id="269" r:id="rId12"/>
    <p:sldId id="270" r:id="rId13"/>
    <p:sldId id="271" r:id="rId14"/>
    <p:sldId id="272" r:id="rId15"/>
    <p:sldId id="273"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1206" y="1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8B22DEF-F23B-4FDC-9129-29556E841515}" type="datetimeFigureOut">
              <a:rPr lang="en-US" smtClean="0"/>
              <a:t>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4E13CA-D99F-4544-9D74-EC9D0BEBA88D}" type="slidenum">
              <a:rPr lang="en-US" smtClean="0"/>
              <a:t>‹#›</a:t>
            </a:fld>
            <a:endParaRPr lang="en-US"/>
          </a:p>
        </p:txBody>
      </p:sp>
    </p:spTree>
    <p:extLst>
      <p:ext uri="{BB962C8B-B14F-4D97-AF65-F5344CB8AC3E}">
        <p14:creationId xmlns:p14="http://schemas.microsoft.com/office/powerpoint/2010/main" val="17680911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8B22DEF-F23B-4FDC-9129-29556E841515}" type="datetimeFigureOut">
              <a:rPr lang="en-US" smtClean="0"/>
              <a:t>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4E13CA-D99F-4544-9D74-EC9D0BEBA88D}" type="slidenum">
              <a:rPr lang="en-US" smtClean="0"/>
              <a:t>‹#›</a:t>
            </a:fld>
            <a:endParaRPr lang="en-US"/>
          </a:p>
        </p:txBody>
      </p:sp>
    </p:spTree>
    <p:extLst>
      <p:ext uri="{BB962C8B-B14F-4D97-AF65-F5344CB8AC3E}">
        <p14:creationId xmlns:p14="http://schemas.microsoft.com/office/powerpoint/2010/main" val="20146184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8B22DEF-F23B-4FDC-9129-29556E841515}" type="datetimeFigureOut">
              <a:rPr lang="en-US" smtClean="0"/>
              <a:t>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4E13CA-D99F-4544-9D74-EC9D0BEBA88D}" type="slidenum">
              <a:rPr lang="en-US" smtClean="0"/>
              <a:t>‹#›</a:t>
            </a:fld>
            <a:endParaRPr lang="en-US"/>
          </a:p>
        </p:txBody>
      </p:sp>
    </p:spTree>
    <p:extLst>
      <p:ext uri="{BB962C8B-B14F-4D97-AF65-F5344CB8AC3E}">
        <p14:creationId xmlns:p14="http://schemas.microsoft.com/office/powerpoint/2010/main" val="17600944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8B22DEF-F23B-4FDC-9129-29556E841515}" type="datetimeFigureOut">
              <a:rPr lang="en-US" smtClean="0"/>
              <a:t>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4E13CA-D99F-4544-9D74-EC9D0BEBA88D}" type="slidenum">
              <a:rPr lang="en-US" smtClean="0"/>
              <a:t>‹#›</a:t>
            </a:fld>
            <a:endParaRPr lang="en-US"/>
          </a:p>
        </p:txBody>
      </p:sp>
    </p:spTree>
    <p:extLst>
      <p:ext uri="{BB962C8B-B14F-4D97-AF65-F5344CB8AC3E}">
        <p14:creationId xmlns:p14="http://schemas.microsoft.com/office/powerpoint/2010/main" val="9257693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8B22DEF-F23B-4FDC-9129-29556E841515}" type="datetimeFigureOut">
              <a:rPr lang="en-US" smtClean="0"/>
              <a:t>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4E13CA-D99F-4544-9D74-EC9D0BEBA88D}" type="slidenum">
              <a:rPr lang="en-US" smtClean="0"/>
              <a:t>‹#›</a:t>
            </a:fld>
            <a:endParaRPr lang="en-US"/>
          </a:p>
        </p:txBody>
      </p:sp>
    </p:spTree>
    <p:extLst>
      <p:ext uri="{BB962C8B-B14F-4D97-AF65-F5344CB8AC3E}">
        <p14:creationId xmlns:p14="http://schemas.microsoft.com/office/powerpoint/2010/main" val="16327049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8B22DEF-F23B-4FDC-9129-29556E841515}" type="datetimeFigureOut">
              <a:rPr lang="en-US" smtClean="0"/>
              <a:t>12/1/2024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4E13CA-D99F-4544-9D74-EC9D0BEBA88D}" type="slidenum">
              <a:rPr lang="en-US" smtClean="0"/>
              <a:t>‹#›</a:t>
            </a:fld>
            <a:endParaRPr lang="en-US"/>
          </a:p>
        </p:txBody>
      </p:sp>
    </p:spTree>
    <p:extLst>
      <p:ext uri="{BB962C8B-B14F-4D97-AF65-F5344CB8AC3E}">
        <p14:creationId xmlns:p14="http://schemas.microsoft.com/office/powerpoint/2010/main" val="30713720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8B22DEF-F23B-4FDC-9129-29556E841515}" type="datetimeFigureOut">
              <a:rPr lang="en-US" smtClean="0"/>
              <a:t>12/1/2024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A4E13CA-D99F-4544-9D74-EC9D0BEBA88D}" type="slidenum">
              <a:rPr lang="en-US" smtClean="0"/>
              <a:t>‹#›</a:t>
            </a:fld>
            <a:endParaRPr lang="en-US"/>
          </a:p>
        </p:txBody>
      </p:sp>
    </p:spTree>
    <p:extLst>
      <p:ext uri="{BB962C8B-B14F-4D97-AF65-F5344CB8AC3E}">
        <p14:creationId xmlns:p14="http://schemas.microsoft.com/office/powerpoint/2010/main" val="3078543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8B22DEF-F23B-4FDC-9129-29556E841515}" type="datetimeFigureOut">
              <a:rPr lang="en-US" smtClean="0"/>
              <a:t>12/1/2024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A4E13CA-D99F-4544-9D74-EC9D0BEBA88D}" type="slidenum">
              <a:rPr lang="en-US" smtClean="0"/>
              <a:t>‹#›</a:t>
            </a:fld>
            <a:endParaRPr lang="en-US"/>
          </a:p>
        </p:txBody>
      </p:sp>
    </p:spTree>
    <p:extLst>
      <p:ext uri="{BB962C8B-B14F-4D97-AF65-F5344CB8AC3E}">
        <p14:creationId xmlns:p14="http://schemas.microsoft.com/office/powerpoint/2010/main" val="29643939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B22DEF-F23B-4FDC-9129-29556E841515}" type="datetimeFigureOut">
              <a:rPr lang="en-US" smtClean="0"/>
              <a:t>12/1/2024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A4E13CA-D99F-4544-9D74-EC9D0BEBA88D}" type="slidenum">
              <a:rPr lang="en-US" smtClean="0"/>
              <a:t>‹#›</a:t>
            </a:fld>
            <a:endParaRPr lang="en-US"/>
          </a:p>
        </p:txBody>
      </p:sp>
    </p:spTree>
    <p:extLst>
      <p:ext uri="{BB962C8B-B14F-4D97-AF65-F5344CB8AC3E}">
        <p14:creationId xmlns:p14="http://schemas.microsoft.com/office/powerpoint/2010/main" val="10288327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8B22DEF-F23B-4FDC-9129-29556E841515}" type="datetimeFigureOut">
              <a:rPr lang="en-US" smtClean="0"/>
              <a:t>12/1/2024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4E13CA-D99F-4544-9D74-EC9D0BEBA88D}" type="slidenum">
              <a:rPr lang="en-US" smtClean="0"/>
              <a:t>‹#›</a:t>
            </a:fld>
            <a:endParaRPr lang="en-US"/>
          </a:p>
        </p:txBody>
      </p:sp>
    </p:spTree>
    <p:extLst>
      <p:ext uri="{BB962C8B-B14F-4D97-AF65-F5344CB8AC3E}">
        <p14:creationId xmlns:p14="http://schemas.microsoft.com/office/powerpoint/2010/main" val="3915012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8B22DEF-F23B-4FDC-9129-29556E841515}" type="datetimeFigureOut">
              <a:rPr lang="en-US" smtClean="0"/>
              <a:t>12/1/2024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4E13CA-D99F-4544-9D74-EC9D0BEBA88D}" type="slidenum">
              <a:rPr lang="en-US" smtClean="0"/>
              <a:t>‹#›</a:t>
            </a:fld>
            <a:endParaRPr lang="en-US"/>
          </a:p>
        </p:txBody>
      </p:sp>
    </p:spTree>
    <p:extLst>
      <p:ext uri="{BB962C8B-B14F-4D97-AF65-F5344CB8AC3E}">
        <p14:creationId xmlns:p14="http://schemas.microsoft.com/office/powerpoint/2010/main" val="721658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B22DEF-F23B-4FDC-9129-29556E841515}" type="datetimeFigureOut">
              <a:rPr lang="en-US" smtClean="0"/>
              <a:t>12/1/2024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4E13CA-D99F-4544-9D74-EC9D0BEBA88D}" type="slidenum">
              <a:rPr lang="en-US" smtClean="0"/>
              <a:t>‹#›</a:t>
            </a:fld>
            <a:endParaRPr lang="en-US"/>
          </a:p>
        </p:txBody>
      </p:sp>
    </p:spTree>
    <p:extLst>
      <p:ext uri="{BB962C8B-B14F-4D97-AF65-F5344CB8AC3E}">
        <p14:creationId xmlns:p14="http://schemas.microsoft.com/office/powerpoint/2010/main" val="40806369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1005610"/>
            <a:ext cx="8534400" cy="2194789"/>
          </a:xfrm>
        </p:spPr>
        <p:txBody>
          <a:bodyPr>
            <a:normAutofit/>
          </a:bodyPr>
          <a:lstStyle/>
          <a:p>
            <a:r>
              <a:rPr lang="en-US" sz="2400" b="1" dirty="0" smtClean="0"/>
              <a:t>DEPARMENT OF ELECTRONICS AND COMMUNICATION ENGINEERING</a:t>
            </a:r>
            <a:br>
              <a:rPr lang="en-US" sz="2400" b="1" dirty="0" smtClean="0"/>
            </a:br>
            <a:r>
              <a:rPr lang="en-US" sz="2400" b="1" dirty="0" smtClean="0"/>
              <a:t>18ECP105L-MINOR PROJECT III</a:t>
            </a:r>
            <a:br>
              <a:rPr lang="en-US" sz="2400" b="1" dirty="0" smtClean="0"/>
            </a:br>
            <a:r>
              <a:rPr lang="en-US" sz="2400" b="1" dirty="0" smtClean="0"/>
              <a:t>SECOND </a:t>
            </a:r>
            <a:r>
              <a:rPr lang="en-US" sz="2400" b="1" dirty="0" smtClean="0"/>
              <a:t>REVIEW</a:t>
            </a:r>
            <a:br>
              <a:rPr lang="en-US" sz="2400" b="1" dirty="0" smtClean="0"/>
            </a:br>
            <a:r>
              <a:rPr lang="en-US" sz="2400" b="1" dirty="0" smtClean="0"/>
              <a:t>AUTOMATED GAS REFILL BOOKING USING GSM TECHNOLOGY</a:t>
            </a:r>
            <a:endParaRPr lang="en-US" sz="2400" b="1" dirty="0"/>
          </a:p>
        </p:txBody>
      </p:sp>
      <p:sp>
        <p:nvSpPr>
          <p:cNvPr id="3" name="Subtitle 2"/>
          <p:cNvSpPr>
            <a:spLocks noGrp="1"/>
          </p:cNvSpPr>
          <p:nvPr>
            <p:ph type="subTitle" idx="1"/>
          </p:nvPr>
        </p:nvSpPr>
        <p:spPr>
          <a:xfrm>
            <a:off x="228600" y="3886200"/>
            <a:ext cx="4191000" cy="1752600"/>
          </a:xfrm>
        </p:spPr>
        <p:txBody>
          <a:bodyPr>
            <a:normAutofit fontScale="77500" lnSpcReduction="20000"/>
          </a:bodyPr>
          <a:lstStyle/>
          <a:p>
            <a:r>
              <a:rPr lang="en-US" dirty="0" smtClean="0">
                <a:solidFill>
                  <a:schemeClr val="tx1"/>
                </a:solidFill>
                <a:effectLst>
                  <a:outerShdw blurRad="38100" dist="38100" dir="2700000" algn="tl">
                    <a:srgbClr val="000000">
                      <a:alpha val="43137"/>
                    </a:srgbClr>
                  </a:outerShdw>
                </a:effectLst>
              </a:rPr>
              <a:t>PRESENTED BY</a:t>
            </a:r>
          </a:p>
          <a:p>
            <a:r>
              <a:rPr lang="en-US" dirty="0" smtClean="0">
                <a:solidFill>
                  <a:schemeClr val="tx1"/>
                </a:solidFill>
                <a:effectLst>
                  <a:outerShdw blurRad="38100" dist="38100" dir="2700000" algn="tl">
                    <a:srgbClr val="000000">
                      <a:alpha val="43137"/>
                    </a:srgbClr>
                  </a:outerShdw>
                </a:effectLst>
              </a:rPr>
              <a:t>                NANTHA HARINI G A</a:t>
            </a:r>
          </a:p>
          <a:p>
            <a:r>
              <a:rPr lang="en-US" dirty="0" smtClean="0">
                <a:solidFill>
                  <a:schemeClr val="tx1"/>
                </a:solidFill>
                <a:effectLst>
                  <a:outerShdw blurRad="38100" dist="38100" dir="2700000" algn="tl">
                    <a:srgbClr val="000000">
                      <a:alpha val="43137"/>
                    </a:srgbClr>
                  </a:outerShdw>
                </a:effectLst>
              </a:rPr>
              <a:t>NESIHAA S</a:t>
            </a:r>
          </a:p>
          <a:p>
            <a:r>
              <a:rPr lang="en-US" dirty="0" smtClean="0">
                <a:solidFill>
                  <a:schemeClr val="tx1"/>
                </a:solidFill>
                <a:effectLst>
                  <a:outerShdw blurRad="38100" dist="38100" dir="2700000" algn="tl">
                    <a:srgbClr val="000000">
                      <a:alpha val="43137"/>
                    </a:srgbClr>
                  </a:outerShdw>
                </a:effectLst>
              </a:rPr>
              <a:t>SHAFRIN S</a:t>
            </a:r>
          </a:p>
          <a:p>
            <a:endParaRPr lang="en-US" dirty="0" smtClean="0">
              <a:solidFill>
                <a:schemeClr val="tx1"/>
              </a:solidFill>
              <a:effectLst>
                <a:outerShdw blurRad="38100" dist="38100" dir="2700000" algn="tl">
                  <a:srgbClr val="000000">
                    <a:alpha val="43137"/>
                  </a:srgbClr>
                </a:outerShdw>
              </a:effectLst>
            </a:endParaRPr>
          </a:p>
        </p:txBody>
      </p:sp>
      <p:pic>
        <p:nvPicPr>
          <p:cNvPr id="512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600" y="228601"/>
            <a:ext cx="3505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1400" y="0"/>
            <a:ext cx="1663844"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5638800" y="3733800"/>
            <a:ext cx="3416444" cy="1477328"/>
          </a:xfrm>
          <a:prstGeom prst="rect">
            <a:avLst/>
          </a:prstGeom>
        </p:spPr>
        <p:txBody>
          <a:bodyPr wrap="square">
            <a:spAutoFit/>
          </a:bodyPr>
          <a:lstStyle/>
          <a:p>
            <a:r>
              <a:rPr lang="it-IT" b="1" dirty="0" smtClean="0"/>
              <a:t>GUIDED  BY</a:t>
            </a:r>
          </a:p>
          <a:p>
            <a:r>
              <a:rPr lang="it-IT" b="1" dirty="0" smtClean="0"/>
              <a:t>MR.P.ARUNKUMAR</a:t>
            </a:r>
          </a:p>
          <a:p>
            <a:r>
              <a:rPr lang="it-IT" b="1" dirty="0" smtClean="0"/>
              <a:t>AP/ECE</a:t>
            </a:r>
          </a:p>
          <a:p>
            <a:r>
              <a:rPr lang="it-IT" b="1" dirty="0" smtClean="0"/>
              <a:t>VENUE</a:t>
            </a:r>
          </a:p>
          <a:p>
            <a:r>
              <a:rPr lang="it-IT" b="1" dirty="0" smtClean="0"/>
              <a:t>APJ-311</a:t>
            </a:r>
            <a:endParaRPr lang="en-US" b="1" dirty="0"/>
          </a:p>
        </p:txBody>
      </p:sp>
    </p:spTree>
    <p:extLst>
      <p:ext uri="{BB962C8B-B14F-4D97-AF65-F5344CB8AC3E}">
        <p14:creationId xmlns:p14="http://schemas.microsoft.com/office/powerpoint/2010/main" val="5361391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CONCLUSION &amp;FUTURE WORK</a:t>
            </a:r>
            <a:endParaRPr lang="en-US" b="1" dirty="0"/>
          </a:p>
        </p:txBody>
      </p:sp>
      <p:sp>
        <p:nvSpPr>
          <p:cNvPr id="3" name="Content Placeholder 2"/>
          <p:cNvSpPr>
            <a:spLocks noGrp="1"/>
          </p:cNvSpPr>
          <p:nvPr>
            <p:ph idx="1"/>
          </p:nvPr>
        </p:nvSpPr>
        <p:spPr/>
        <p:txBody>
          <a:bodyPr>
            <a:normAutofit fontScale="85000" lnSpcReduction="10000"/>
          </a:bodyPr>
          <a:lstStyle/>
          <a:p>
            <a:r>
              <a:rPr lang="en-IN" dirty="0"/>
              <a:t>In </a:t>
            </a:r>
            <a:r>
              <a:rPr lang="en-IN" dirty="0" err="1"/>
              <a:t>conclusion,successfully</a:t>
            </a:r>
            <a:r>
              <a:rPr lang="en-IN" dirty="0"/>
              <a:t> addresses the common challenges of LPG cylinder management in households. By automating the monitoring and refill booking process, the system ensures timely refills, reduces manual effort, and prevents disruptions in essential activities like cooking and heating. </a:t>
            </a:r>
            <a:endParaRPr lang="en-IN" dirty="0" smtClean="0"/>
          </a:p>
          <a:p>
            <a:r>
              <a:rPr lang="en-US" dirty="0"/>
              <a:t>When there is a leakage in gas cylinder the main supply in home is automatically cut off by using home automation.</a:t>
            </a:r>
          </a:p>
          <a:p>
            <a:r>
              <a:rPr lang="en-US" dirty="0"/>
              <a:t> </a:t>
            </a:r>
            <a:r>
              <a:rPr lang="en-US" dirty="0" smtClean="0"/>
              <a:t>Automatic </a:t>
            </a:r>
            <a:r>
              <a:rPr lang="en-US" dirty="0"/>
              <a:t>payment should be paid after cylinder booking from user bank account.</a:t>
            </a:r>
          </a:p>
          <a:p>
            <a:endParaRPr lang="en-US" dirty="0"/>
          </a:p>
        </p:txBody>
      </p:sp>
    </p:spTree>
    <p:extLst>
      <p:ext uri="{BB962C8B-B14F-4D97-AF65-F5344CB8AC3E}">
        <p14:creationId xmlns:p14="http://schemas.microsoft.com/office/powerpoint/2010/main" val="33866291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pPr marL="514350" indent="-514350">
              <a:buAutoNum type="arabicPeriod"/>
            </a:pPr>
            <a:r>
              <a:rPr lang="en-US" b="1" dirty="0" smtClean="0"/>
              <a:t>GSM Module</a:t>
            </a:r>
            <a:r>
              <a:rPr lang="en-US" dirty="0" smtClean="0"/>
              <a:t>: </a:t>
            </a:r>
            <a:r>
              <a:rPr lang="en-US" sz="3400" dirty="0" smtClean="0"/>
              <a:t>Integrated into the system to send and receive SMS for booking requests and confirmations.</a:t>
            </a:r>
          </a:p>
          <a:p>
            <a:pPr marL="514350" indent="-514350">
              <a:buAutoNum type="arabicPeriod"/>
            </a:pPr>
            <a:r>
              <a:rPr lang="en-US" b="1" dirty="0" smtClean="0"/>
              <a:t>Microcontroller</a:t>
            </a:r>
            <a:r>
              <a:rPr lang="en-US" dirty="0" smtClean="0"/>
              <a:t>: </a:t>
            </a:r>
            <a:r>
              <a:rPr lang="en-US" sz="3400" dirty="0" smtClean="0"/>
              <a:t>Acts as the brain of the system, processing incoming requests and controlling the overall operation.</a:t>
            </a:r>
          </a:p>
          <a:p>
            <a:pPr marL="514350" indent="-514350">
              <a:buAutoNum type="arabicPeriod"/>
            </a:pPr>
            <a:r>
              <a:rPr lang="en-US" b="1" dirty="0" smtClean="0"/>
              <a:t>Database</a:t>
            </a:r>
            <a:r>
              <a:rPr lang="en-US" dirty="0" smtClean="0"/>
              <a:t>: </a:t>
            </a:r>
            <a:r>
              <a:rPr lang="en-US" sz="3400" dirty="0" smtClean="0"/>
              <a:t>Stores consumer details, booking history, and cylinder inventory data.</a:t>
            </a:r>
          </a:p>
          <a:p>
            <a:pPr marL="514350" indent="-514350">
              <a:buAutoNum type="arabicPeriod"/>
            </a:pPr>
            <a:r>
              <a:rPr lang="en-US" b="1" dirty="0" smtClean="0"/>
              <a:t>Mobile Application or SMS Service</a:t>
            </a:r>
            <a:r>
              <a:rPr lang="en-US" dirty="0" smtClean="0"/>
              <a:t>: </a:t>
            </a:r>
            <a:r>
              <a:rPr lang="en-US" sz="3400" dirty="0" smtClean="0"/>
              <a:t>Allows consumers to send booking requests via SMS or a dedicated </a:t>
            </a:r>
          </a:p>
          <a:p>
            <a:pPr marL="514350" indent="-514350">
              <a:buAutoNum type="arabicPeriod"/>
            </a:pPr>
            <a:r>
              <a:rPr lang="en-US" b="1" dirty="0" smtClean="0"/>
              <a:t>LPG Distributor Interface</a:t>
            </a:r>
            <a:r>
              <a:rPr lang="en-US" dirty="0" smtClean="0"/>
              <a:t>: </a:t>
            </a:r>
            <a:r>
              <a:rPr lang="en-US" sz="3400" dirty="0" smtClean="0"/>
              <a:t>A system for distributors to manage orders, track deliveries, and update the status of bookings.</a:t>
            </a:r>
          </a:p>
          <a:p>
            <a:pPr marL="514350" indent="-514350">
              <a:buAutoNum type="arabicPeriod"/>
            </a:pPr>
            <a:r>
              <a:rPr lang="en-US" b="1" dirty="0" smtClean="0"/>
              <a:t>Notification System</a:t>
            </a:r>
            <a:r>
              <a:rPr lang="en-US" dirty="0" smtClean="0"/>
              <a:t>: </a:t>
            </a:r>
            <a:r>
              <a:rPr lang="en-US" sz="3400" dirty="0" smtClean="0"/>
              <a:t>Sends SMS notifications to consumers about booking confirmations, delivery</a:t>
            </a:r>
            <a:endParaRPr lang="en-US" sz="3400" dirty="0"/>
          </a:p>
        </p:txBody>
      </p:sp>
    </p:spTree>
    <p:extLst>
      <p:ext uri="{BB962C8B-B14F-4D97-AF65-F5344CB8AC3E}">
        <p14:creationId xmlns:p14="http://schemas.microsoft.com/office/powerpoint/2010/main" val="28157321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b="1" dirty="0"/>
              <a:t>ADVANTAGES</a:t>
            </a:r>
            <a:endParaRPr lang="en-US" dirty="0"/>
          </a:p>
          <a:p>
            <a:r>
              <a:rPr lang="en-IN" dirty="0" smtClean="0"/>
              <a:t> </a:t>
            </a:r>
            <a:r>
              <a:rPr lang="en-IN" b="1" dirty="0"/>
              <a:t>Convenience:</a:t>
            </a:r>
            <a:r>
              <a:rPr lang="en-IN" dirty="0"/>
              <a:t> Automates the monitoring and booking process, saving users from manually checking the LPG level and contacting the gas agency.</a:t>
            </a:r>
            <a:endParaRPr lang="en-US" dirty="0"/>
          </a:p>
          <a:p>
            <a:r>
              <a:rPr lang="en-IN" dirty="0" smtClean="0"/>
              <a:t> </a:t>
            </a:r>
            <a:r>
              <a:rPr lang="en-IN" b="1" dirty="0"/>
              <a:t>Timely Refills:</a:t>
            </a:r>
            <a:r>
              <a:rPr lang="en-IN" dirty="0"/>
              <a:t> Ensures refills are booked before the cylinder runs out, preventing cooking or heating disruptions</a:t>
            </a:r>
            <a:r>
              <a:rPr lang="en-IN" dirty="0" smtClean="0"/>
              <a:t>.</a:t>
            </a:r>
          </a:p>
          <a:p>
            <a:r>
              <a:rPr lang="en-IN" b="1" dirty="0"/>
              <a:t>User-Friendly:</a:t>
            </a:r>
            <a:r>
              <a:rPr lang="en-IN" dirty="0"/>
              <a:t> Simple design with a load cell, GSM module, and LCD display for easy understanding and interaction.</a:t>
            </a:r>
            <a:endParaRPr lang="en-US" dirty="0"/>
          </a:p>
          <a:p>
            <a:endParaRPr lang="en-US" dirty="0"/>
          </a:p>
          <a:p>
            <a:pPr marL="0" indent="0">
              <a:buNone/>
            </a:pPr>
            <a:endParaRPr lang="en-US" dirty="0"/>
          </a:p>
        </p:txBody>
      </p:sp>
    </p:spTree>
    <p:extLst>
      <p:ext uri="{BB962C8B-B14F-4D97-AF65-F5344CB8AC3E}">
        <p14:creationId xmlns:p14="http://schemas.microsoft.com/office/powerpoint/2010/main" val="34025452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pPr marL="0" indent="0">
              <a:buNone/>
            </a:pPr>
            <a:r>
              <a:rPr lang="en-US" sz="3800" b="1" dirty="0"/>
              <a:t>APPLICATION</a:t>
            </a:r>
            <a:endParaRPr lang="en-US" sz="3800" dirty="0"/>
          </a:p>
          <a:p>
            <a:r>
              <a:rPr lang="en-IN" b="1" dirty="0" smtClean="0"/>
              <a:t>Residential </a:t>
            </a:r>
            <a:r>
              <a:rPr lang="en-IN" b="1" dirty="0"/>
              <a:t>Households:</a:t>
            </a:r>
            <a:r>
              <a:rPr lang="en-IN" dirty="0"/>
              <a:t> Streamlines LPG management for families, ensuring they never run out of fuel unexpectedly.</a:t>
            </a:r>
            <a:endParaRPr lang="en-US" dirty="0"/>
          </a:p>
          <a:p>
            <a:r>
              <a:rPr lang="en-IN" dirty="0" smtClean="0"/>
              <a:t> </a:t>
            </a:r>
            <a:r>
              <a:rPr lang="en-IN" b="1" dirty="0"/>
              <a:t>Hostels and PGs:</a:t>
            </a:r>
            <a:r>
              <a:rPr lang="en-IN" dirty="0"/>
              <a:t> Helps managers efficiently monitor and refill LPG cylinders for large groups without manual intervention.</a:t>
            </a:r>
            <a:endParaRPr lang="en-US" dirty="0"/>
          </a:p>
          <a:p>
            <a:r>
              <a:rPr lang="en-IN" dirty="0" smtClean="0"/>
              <a:t> </a:t>
            </a:r>
            <a:r>
              <a:rPr lang="en-IN" b="1" dirty="0"/>
              <a:t>Small Businesses:</a:t>
            </a:r>
            <a:r>
              <a:rPr lang="en-IN" dirty="0"/>
              <a:t> Ideal for eateries, food trucks, and small-scale industries relying on LPG for daily operations.</a:t>
            </a:r>
            <a:endParaRPr lang="en-US" dirty="0"/>
          </a:p>
          <a:p>
            <a:r>
              <a:rPr lang="en-IN" dirty="0" smtClean="0"/>
              <a:t> </a:t>
            </a:r>
            <a:r>
              <a:rPr lang="en-IN" b="1" dirty="0"/>
              <a:t>Remote Areas:</a:t>
            </a:r>
            <a:r>
              <a:rPr lang="en-IN" dirty="0"/>
              <a:t> Reduces the challenges of accessing gas agencies, especially in rural or remote regions.</a:t>
            </a:r>
            <a:endParaRPr lang="en-US" dirty="0"/>
          </a:p>
          <a:p>
            <a:pPr marL="0" indent="0">
              <a:buNone/>
            </a:pPr>
            <a:endParaRPr lang="en-US" dirty="0"/>
          </a:p>
        </p:txBody>
      </p:sp>
    </p:spTree>
    <p:extLst>
      <p:ext uri="{BB962C8B-B14F-4D97-AF65-F5344CB8AC3E}">
        <p14:creationId xmlns:p14="http://schemas.microsoft.com/office/powerpoint/2010/main" val="4668630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PROJECT OUTCOME</a:t>
            </a:r>
            <a:endParaRPr lang="en-US" b="1" dirty="0"/>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635403"/>
            <a:ext cx="8229600" cy="44555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480017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143000" y="2743201"/>
            <a:ext cx="7239000" cy="2362200"/>
          </a:xfrm>
        </p:spPr>
        <p:txBody>
          <a:bodyPr>
            <a:normAutofit/>
          </a:bodyPr>
          <a:lstStyle/>
          <a:p>
            <a:pPr marL="0" indent="0">
              <a:buNone/>
            </a:pPr>
            <a:r>
              <a:rPr lang="en-US" sz="7200" dirty="0" smtClean="0">
                <a:latin typeface="Blackadder ITC" pitchFamily="82" charset="0"/>
              </a:rPr>
              <a:t>THANK YOU</a:t>
            </a:r>
            <a:endParaRPr lang="en-US" sz="7200" dirty="0">
              <a:latin typeface="Blackadder ITC" pitchFamily="82" charset="0"/>
            </a:endParaRPr>
          </a:p>
        </p:txBody>
      </p:sp>
    </p:spTree>
    <p:extLst>
      <p:ext uri="{BB962C8B-B14F-4D97-AF65-F5344CB8AC3E}">
        <p14:creationId xmlns:p14="http://schemas.microsoft.com/office/powerpoint/2010/main" val="764746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85000" lnSpcReduction="20000"/>
          </a:bodyPr>
          <a:lstStyle/>
          <a:p>
            <a:r>
              <a:rPr lang="en-US" b="1" dirty="0"/>
              <a:t>OBJECTIVES</a:t>
            </a:r>
            <a:endParaRPr lang="en-US" sz="2800" dirty="0"/>
          </a:p>
          <a:p>
            <a:pPr lvl="1">
              <a:buFont typeface="Wingdings" pitchFamily="2" charset="2"/>
              <a:buChar char="§"/>
            </a:pPr>
            <a:r>
              <a:rPr lang="en-IN" dirty="0"/>
              <a:t>To Develop a mechanism to continuously measure the LPG cylinder's weight using a load cell sensor and </a:t>
            </a:r>
            <a:r>
              <a:rPr lang="en-IN" dirty="0" err="1"/>
              <a:t>Arduino</a:t>
            </a:r>
            <a:r>
              <a:rPr lang="en-IN" dirty="0"/>
              <a:t> Uno to detect low LPG levels.</a:t>
            </a:r>
            <a:endParaRPr lang="en-US" sz="2000" dirty="0"/>
          </a:p>
          <a:p>
            <a:pPr lvl="1">
              <a:buFont typeface="Wingdings" pitchFamily="2" charset="2"/>
              <a:buChar char="§"/>
            </a:pPr>
            <a:r>
              <a:rPr lang="en-IN" dirty="0"/>
              <a:t>To Integrate a GSM module to automatically send refill booking messages to the LPG provider when the cylinder reaches a predefined threshold.</a:t>
            </a:r>
            <a:endParaRPr lang="en-US" sz="2000" dirty="0"/>
          </a:p>
          <a:p>
            <a:pPr lvl="1">
              <a:buFont typeface="Wingdings" pitchFamily="2" charset="2"/>
              <a:buChar char="§"/>
            </a:pPr>
            <a:r>
              <a:rPr lang="en-IN" dirty="0"/>
              <a:t>T</a:t>
            </a:r>
            <a:r>
              <a:rPr lang="en-IN" dirty="0" smtClean="0"/>
              <a:t>o </a:t>
            </a:r>
            <a:r>
              <a:rPr lang="en-IN" dirty="0"/>
              <a:t>Notify users via SMS when the gas level is critically low and a refill booking has been initiated, ensuring timely updates.</a:t>
            </a:r>
            <a:endParaRPr lang="en-US" sz="2000" dirty="0"/>
          </a:p>
          <a:p>
            <a:pPr lvl="1">
              <a:buFont typeface="Wingdings" pitchFamily="2" charset="2"/>
              <a:buChar char="§"/>
            </a:pPr>
            <a:r>
              <a:rPr lang="en-IN" dirty="0"/>
              <a:t>To Create a simple and easy-to-use system for all household members, including the elderly and individuals with limited technical expertise.</a:t>
            </a:r>
            <a:endParaRPr lang="en-US" sz="2000" dirty="0"/>
          </a:p>
          <a:p>
            <a:pPr marL="0" indent="0">
              <a:buNone/>
            </a:pPr>
            <a:endParaRPr lang="en-US" dirty="0"/>
          </a:p>
        </p:txBody>
      </p:sp>
    </p:spTree>
    <p:extLst>
      <p:ext uri="{BB962C8B-B14F-4D97-AF65-F5344CB8AC3E}">
        <p14:creationId xmlns:p14="http://schemas.microsoft.com/office/powerpoint/2010/main" val="6009491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b="1" dirty="0" smtClean="0"/>
              <a:t>ABSTRACT</a:t>
            </a:r>
            <a:endParaRPr lang="en-US" dirty="0" smtClean="0"/>
          </a:p>
          <a:p>
            <a:r>
              <a:rPr lang="en-US" dirty="0" smtClean="0"/>
              <a:t>There is a rapid development in technology which influencing the human life in several aspects due to rapid development in different fields but we still need to adopt that technology such that we can make human life easier to live.</a:t>
            </a:r>
          </a:p>
          <a:p>
            <a:r>
              <a:rPr lang="en-US" dirty="0" smtClean="0"/>
              <a:t> At present we are having a system Advance LPG cylinder booking through IVRS or online which is most difficult for the illiterate and busy schedule people to book the LPG cylinder in advance</a:t>
            </a:r>
            <a:endParaRPr lang="en-US" dirty="0"/>
          </a:p>
        </p:txBody>
      </p:sp>
    </p:spTree>
    <p:extLst>
      <p:ext uri="{BB962C8B-B14F-4D97-AF65-F5344CB8AC3E}">
        <p14:creationId xmlns:p14="http://schemas.microsoft.com/office/powerpoint/2010/main" val="25337189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a:buFont typeface="Wingdings" pitchFamily="2" charset="2"/>
              <a:buChar char="q"/>
            </a:pPr>
            <a:r>
              <a:rPr lang="en-US" b="1" dirty="0" smtClean="0">
                <a:latin typeface="Times New Roman" panose="02020603050405020304" pitchFamily="18" charset="0"/>
                <a:cs typeface="Times New Roman" panose="02020603050405020304" pitchFamily="18" charset="0"/>
              </a:rPr>
              <a:t>  INTRODUCTION</a:t>
            </a:r>
          </a:p>
          <a:p>
            <a:r>
              <a:rPr lang="en-US" b="1" dirty="0" smtClean="0">
                <a:latin typeface="Times New Roman" panose="02020603050405020304" pitchFamily="18" charset="0"/>
                <a:cs typeface="Times New Roman" panose="02020603050405020304" pitchFamily="18" charset="0"/>
              </a:rPr>
              <a:t>Automated </a:t>
            </a:r>
            <a:r>
              <a:rPr lang="en-US" b="1" dirty="0">
                <a:latin typeface="Times New Roman" panose="02020603050405020304" pitchFamily="18" charset="0"/>
                <a:cs typeface="Times New Roman" panose="02020603050405020304" pitchFamily="18" charset="0"/>
              </a:rPr>
              <a:t>Gas Refill Booking using GSM Technology</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:simplifies </a:t>
            </a:r>
            <a:r>
              <a:rPr lang="en-US" dirty="0">
                <a:latin typeface="Times New Roman" panose="02020603050405020304" pitchFamily="18" charset="0"/>
                <a:cs typeface="Times New Roman" panose="02020603050405020304" pitchFamily="18" charset="0"/>
              </a:rPr>
              <a:t>the process of booking gas cylinder refills by using mobile communication. Users can send an SMS or make a call to automatically book a refill, making the system accessible even in areas without internet</a:t>
            </a:r>
            <a:r>
              <a:rPr lang="en-US" dirty="0" smtClean="0">
                <a:latin typeface="Times New Roman" panose="02020603050405020304" pitchFamily="18" charset="0"/>
                <a:cs typeface="Times New Roman" panose="02020603050405020304" pitchFamily="18" charset="0"/>
              </a:rPr>
              <a:t>.</a:t>
            </a:r>
          </a:p>
          <a:p>
            <a:pPr marL="0" indent="0">
              <a:buNone/>
            </a:pPr>
            <a:r>
              <a:rPr lang="en-US" smtClean="0">
                <a:latin typeface="Times New Roman" panose="02020603050405020304" pitchFamily="18" charset="0"/>
                <a:cs typeface="Times New Roman" panose="02020603050405020304" pitchFamily="18" charset="0"/>
              </a:rPr>
              <a:t> </a:t>
            </a:r>
            <a:endParaRPr lang="en-US" dirty="0"/>
          </a:p>
        </p:txBody>
      </p:sp>
    </p:spTree>
    <p:extLst>
      <p:ext uri="{BB962C8B-B14F-4D97-AF65-F5344CB8AC3E}">
        <p14:creationId xmlns:p14="http://schemas.microsoft.com/office/powerpoint/2010/main" val="36637577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LITERATURE SURVEY</a:t>
            </a:r>
            <a:endParaRPr lang="en-US"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612209100"/>
              </p:ext>
            </p:extLst>
          </p:nvPr>
        </p:nvGraphicFramePr>
        <p:xfrm>
          <a:off x="457200" y="1600200"/>
          <a:ext cx="8229600" cy="5760720"/>
        </p:xfrm>
        <a:graphic>
          <a:graphicData uri="http://schemas.openxmlformats.org/drawingml/2006/table">
            <a:tbl>
              <a:tblPr firstRow="1" bandRow="1">
                <a:tableStyleId>{5C22544A-7EE6-4342-B048-85BDC9FD1C3A}</a:tableStyleId>
              </a:tblPr>
              <a:tblGrid>
                <a:gridCol w="1371600"/>
                <a:gridCol w="1371600"/>
                <a:gridCol w="1371600"/>
                <a:gridCol w="1371600"/>
                <a:gridCol w="1371600"/>
                <a:gridCol w="1371600"/>
              </a:tblGrid>
              <a:tr h="370840">
                <a:tc>
                  <a:txBody>
                    <a:bodyPr/>
                    <a:lstStyle/>
                    <a:p>
                      <a:r>
                        <a:rPr lang="en-US" dirty="0" smtClean="0"/>
                        <a:t>Year</a:t>
                      </a:r>
                      <a:endParaRPr lang="en-US" dirty="0"/>
                    </a:p>
                  </a:txBody>
                  <a:tcPr/>
                </a:tc>
                <a:tc>
                  <a:txBody>
                    <a:bodyPr/>
                    <a:lstStyle/>
                    <a:p>
                      <a:r>
                        <a:rPr lang="en-US" dirty="0" smtClean="0"/>
                        <a:t>Authors</a:t>
                      </a:r>
                      <a:endParaRPr lang="en-US" dirty="0"/>
                    </a:p>
                  </a:txBody>
                  <a:tcPr/>
                </a:tc>
                <a:tc>
                  <a:txBody>
                    <a:bodyPr/>
                    <a:lstStyle/>
                    <a:p>
                      <a:r>
                        <a:rPr lang="en-US" dirty="0" smtClean="0"/>
                        <a:t>Title of the Paper</a:t>
                      </a:r>
                      <a:endParaRPr lang="en-US" dirty="0"/>
                    </a:p>
                  </a:txBody>
                  <a:tcPr/>
                </a:tc>
                <a:tc>
                  <a:txBody>
                    <a:bodyPr/>
                    <a:lstStyle/>
                    <a:p>
                      <a:r>
                        <a:rPr lang="en-US" dirty="0" smtClean="0"/>
                        <a:t>Algorithm/Methodologies/Techniques</a:t>
                      </a:r>
                      <a:endParaRPr lang="en-US" dirty="0"/>
                    </a:p>
                  </a:txBody>
                  <a:tcPr/>
                </a:tc>
                <a:tc>
                  <a:txBody>
                    <a:bodyPr/>
                    <a:lstStyle/>
                    <a:p>
                      <a:r>
                        <a:rPr lang="en-US" dirty="0" smtClean="0"/>
                        <a:t>Merits</a:t>
                      </a:r>
                      <a:endParaRPr lang="en-US" dirty="0"/>
                    </a:p>
                  </a:txBody>
                  <a:tcPr/>
                </a:tc>
                <a:tc>
                  <a:txBody>
                    <a:bodyPr/>
                    <a:lstStyle/>
                    <a:p>
                      <a:r>
                        <a:rPr lang="en-US" dirty="0" smtClean="0"/>
                        <a:t>Demerits</a:t>
                      </a:r>
                      <a:endParaRPr lang="en-US" dirty="0"/>
                    </a:p>
                  </a:txBody>
                  <a:tcPr/>
                </a:tc>
              </a:tr>
              <a:tr h="370840">
                <a:tc>
                  <a:txBody>
                    <a:bodyPr/>
                    <a:lstStyle/>
                    <a:p>
                      <a:r>
                        <a:rPr lang="en-US" dirty="0" smtClean="0"/>
                        <a:t>2019</a:t>
                      </a:r>
                      <a:endParaRPr lang="en-US" dirty="0"/>
                    </a:p>
                  </a:txBody>
                  <a:tcPr/>
                </a:tc>
                <a:tc>
                  <a:txBody>
                    <a:bodyPr/>
                    <a:lstStyle/>
                    <a:p>
                      <a:r>
                        <a:rPr lang="en-US" sz="1800" b="1" kern="1200" dirty="0" smtClean="0">
                          <a:solidFill>
                            <a:schemeClr val="dk1"/>
                          </a:solidFill>
                          <a:effectLst/>
                          <a:latin typeface="+mn-lt"/>
                          <a:ea typeface="+mn-ea"/>
                          <a:cs typeface="+mn-cs"/>
                        </a:rPr>
                        <a:t>Swati </a:t>
                      </a:r>
                      <a:r>
                        <a:rPr lang="en-US" sz="1800" b="1" kern="1200" dirty="0" err="1" smtClean="0">
                          <a:solidFill>
                            <a:schemeClr val="dk1"/>
                          </a:solidFill>
                          <a:effectLst/>
                          <a:latin typeface="+mn-lt"/>
                          <a:ea typeface="+mn-ea"/>
                          <a:cs typeface="+mn-cs"/>
                        </a:rPr>
                        <a:t>Dhingra,Rajasekhara</a:t>
                      </a:r>
                      <a:r>
                        <a:rPr lang="en-US" sz="1800" b="1" kern="1200" dirty="0" smtClean="0">
                          <a:solidFill>
                            <a:schemeClr val="dk1"/>
                          </a:solidFill>
                          <a:effectLst/>
                          <a:latin typeface="+mn-lt"/>
                          <a:ea typeface="+mn-ea"/>
                          <a:cs typeface="+mn-cs"/>
                        </a:rPr>
                        <a:t> </a:t>
                      </a:r>
                      <a:r>
                        <a:rPr lang="en-US" sz="1800" b="1" kern="1200" dirty="0" err="1" smtClean="0">
                          <a:solidFill>
                            <a:schemeClr val="dk1"/>
                          </a:solidFill>
                          <a:effectLst/>
                          <a:latin typeface="+mn-lt"/>
                          <a:ea typeface="+mn-ea"/>
                          <a:cs typeface="+mn-cs"/>
                        </a:rPr>
                        <a:t>Babu</a:t>
                      </a:r>
                      <a:r>
                        <a:rPr lang="en-US" sz="1800" b="1" kern="1200" dirty="0" smtClean="0">
                          <a:solidFill>
                            <a:schemeClr val="dk1"/>
                          </a:solidFill>
                          <a:effectLst/>
                          <a:latin typeface="+mn-lt"/>
                          <a:ea typeface="+mn-ea"/>
                          <a:cs typeface="+mn-cs"/>
                        </a:rPr>
                        <a:t> </a:t>
                      </a:r>
                      <a:r>
                        <a:rPr lang="en-US" sz="1800" b="1" kern="1200" dirty="0" err="1" smtClean="0">
                          <a:solidFill>
                            <a:schemeClr val="dk1"/>
                          </a:solidFill>
                          <a:effectLst/>
                          <a:latin typeface="+mn-lt"/>
                          <a:ea typeface="+mn-ea"/>
                          <a:cs typeface="+mn-cs"/>
                        </a:rPr>
                        <a:t>Madda</a:t>
                      </a:r>
                      <a:endParaRPr lang="en-US" dirty="0"/>
                    </a:p>
                  </a:txBody>
                  <a:tcPr/>
                </a:tc>
                <a:tc>
                  <a:txBody>
                    <a:bodyPr/>
                    <a:lstStyle/>
                    <a:p>
                      <a:r>
                        <a:rPr lang="en-US" sz="1800" b="1" kern="1200" dirty="0" smtClean="0">
                          <a:solidFill>
                            <a:schemeClr val="dk1"/>
                          </a:solidFill>
                          <a:effectLst/>
                          <a:latin typeface="+mn-lt"/>
                          <a:ea typeface="+mn-ea"/>
                          <a:cs typeface="+mn-cs"/>
                        </a:rPr>
                        <a:t>Internet of Things Mobile -Air Pollution Monitoring System </a:t>
                      </a:r>
                      <a:endParaRPr lang="en-US" dirty="0"/>
                    </a:p>
                  </a:txBody>
                  <a:tcPr/>
                </a:tc>
                <a:tc>
                  <a:txBody>
                    <a:bodyPr/>
                    <a:lstStyle/>
                    <a:p>
                      <a:r>
                        <a:rPr lang="en-US" dirty="0" smtClean="0"/>
                        <a:t>Data Collection and Data</a:t>
                      </a:r>
                      <a:r>
                        <a:rPr lang="en-US" baseline="0" dirty="0" smtClean="0"/>
                        <a:t> Transmission</a:t>
                      </a:r>
                      <a:endParaRPr lang="en-US" dirty="0"/>
                    </a:p>
                  </a:txBody>
                  <a:tcPr/>
                </a:tc>
                <a:tc>
                  <a:txBody>
                    <a:bodyPr/>
                    <a:lstStyle/>
                    <a:p>
                      <a:r>
                        <a:rPr lang="en-US" dirty="0" smtClean="0"/>
                        <a:t>Real time Monitoring</a:t>
                      </a:r>
                      <a:endParaRPr lang="en-US" dirty="0"/>
                    </a:p>
                  </a:txBody>
                  <a:tcPr/>
                </a:tc>
                <a:tc>
                  <a:txBody>
                    <a:bodyPr/>
                    <a:lstStyle/>
                    <a:p>
                      <a:r>
                        <a:rPr lang="en-US" dirty="0" smtClean="0"/>
                        <a:t>Data Accuracy</a:t>
                      </a:r>
                      <a:endParaRPr lang="en-US" dirty="0"/>
                    </a:p>
                  </a:txBody>
                  <a:tcPr/>
                </a:tc>
              </a:tr>
              <a:tr h="370840">
                <a:tc>
                  <a:txBody>
                    <a:bodyPr/>
                    <a:lstStyle/>
                    <a:p>
                      <a:r>
                        <a:rPr lang="en-US" dirty="0" smtClean="0"/>
                        <a:t>2019</a:t>
                      </a:r>
                      <a:endParaRPr lang="en-US" dirty="0"/>
                    </a:p>
                  </a:txBody>
                  <a:tcPr/>
                </a:tc>
                <a:tc>
                  <a:txBody>
                    <a:bodyPr/>
                    <a:lstStyle/>
                    <a:p>
                      <a:r>
                        <a:rPr lang="en-US" sz="1800" b="1" kern="1200" dirty="0" smtClean="0">
                          <a:solidFill>
                            <a:schemeClr val="dk1"/>
                          </a:solidFill>
                          <a:effectLst/>
                          <a:latin typeface="+mn-lt"/>
                          <a:ea typeface="+mn-ea"/>
                          <a:cs typeface="+mn-cs"/>
                        </a:rPr>
                        <a:t>B. </a:t>
                      </a:r>
                      <a:r>
                        <a:rPr lang="en-US" sz="1800" b="1" kern="1200" dirty="0" err="1" smtClean="0">
                          <a:solidFill>
                            <a:schemeClr val="dk1"/>
                          </a:solidFill>
                          <a:effectLst/>
                          <a:latin typeface="+mn-lt"/>
                          <a:ea typeface="+mn-ea"/>
                          <a:cs typeface="+mn-cs"/>
                        </a:rPr>
                        <a:t>Brandão</a:t>
                      </a:r>
                      <a:r>
                        <a:rPr lang="en-US" sz="1800" b="1" kern="1200" dirty="0" smtClean="0">
                          <a:solidFill>
                            <a:schemeClr val="dk1"/>
                          </a:solidFill>
                          <a:effectLst/>
                          <a:latin typeface="+mn-lt"/>
                          <a:ea typeface="+mn-ea"/>
                          <a:cs typeface="+mn-cs"/>
                        </a:rPr>
                        <a:t>, J. C. E. Ferreira </a:t>
                      </a:r>
                      <a:endParaRPr lang="en-US" dirty="0"/>
                    </a:p>
                  </a:txBody>
                  <a:tcPr/>
                </a:tc>
                <a:tc>
                  <a:txBody>
                    <a:bodyPr/>
                    <a:lstStyle/>
                    <a:p>
                      <a:r>
                        <a:rPr lang="en-US" sz="1800" b="1" kern="1200" dirty="0" smtClean="0">
                          <a:solidFill>
                            <a:schemeClr val="dk1"/>
                          </a:solidFill>
                          <a:effectLst/>
                          <a:latin typeface="+mn-lt"/>
                          <a:ea typeface="+mn-ea"/>
                          <a:cs typeface="+mn-cs"/>
                        </a:rPr>
                        <a:t>RFID Technology as a Life Cycle Management Tool in the Liquefied Petroleum Gas Industry</a:t>
                      </a:r>
                      <a:endParaRPr lang="en-US" dirty="0"/>
                    </a:p>
                  </a:txBody>
                  <a:tcPr/>
                </a:tc>
                <a:tc>
                  <a:txBody>
                    <a:bodyPr/>
                    <a:lstStyle/>
                    <a:p>
                      <a:r>
                        <a:rPr lang="en-US" dirty="0" smtClean="0"/>
                        <a:t>Tagging</a:t>
                      </a:r>
                      <a:r>
                        <a:rPr lang="en-US" baseline="0" dirty="0" smtClean="0"/>
                        <a:t> and Tracking</a:t>
                      </a:r>
                      <a:endParaRPr lang="en-US" dirty="0"/>
                    </a:p>
                  </a:txBody>
                  <a:tcPr/>
                </a:tc>
                <a:tc>
                  <a:txBody>
                    <a:bodyPr/>
                    <a:lstStyle/>
                    <a:p>
                      <a:r>
                        <a:rPr lang="en-US" dirty="0" smtClean="0"/>
                        <a:t>Safety assurance</a:t>
                      </a:r>
                      <a:endParaRPr lang="en-US" dirty="0"/>
                    </a:p>
                  </a:txBody>
                  <a:tcPr/>
                </a:tc>
                <a:tc>
                  <a:txBody>
                    <a:bodyPr/>
                    <a:lstStyle/>
                    <a:p>
                      <a:r>
                        <a:rPr lang="en-US" dirty="0" smtClean="0"/>
                        <a:t>Initial cost</a:t>
                      </a:r>
                      <a:endParaRPr lang="en-US" dirty="0"/>
                    </a:p>
                  </a:txBody>
                  <a:tcPr/>
                </a:tc>
              </a:tr>
            </a:tbl>
          </a:graphicData>
        </a:graphic>
      </p:graphicFrame>
    </p:spTree>
    <p:extLst>
      <p:ext uri="{BB962C8B-B14F-4D97-AF65-F5344CB8AC3E}">
        <p14:creationId xmlns:p14="http://schemas.microsoft.com/office/powerpoint/2010/main" val="5765923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b="1" dirty="0"/>
              <a:t>PROBLEM </a:t>
            </a:r>
            <a:r>
              <a:rPr lang="en-US" b="1" dirty="0" smtClean="0"/>
              <a:t>STATEMENT</a:t>
            </a:r>
            <a:endParaRPr lang="en-US" dirty="0"/>
          </a:p>
          <a:p>
            <a:pPr lvl="0"/>
            <a:r>
              <a:rPr lang="en-US" dirty="0"/>
              <a:t>Gas leakages results a serious problem in household and other areas where household gas is used, therefore the proposed gas leakage detection and monitoring system is developed. </a:t>
            </a:r>
          </a:p>
          <a:p>
            <a:pPr lvl="0"/>
            <a:r>
              <a:rPr lang="en-US" dirty="0"/>
              <a:t>There are many methods available for booking a Gas Refill, methods include online booking, telephonic booking etc. </a:t>
            </a:r>
          </a:p>
          <a:p>
            <a:pPr lvl="0"/>
            <a:r>
              <a:rPr lang="en-US" dirty="0"/>
              <a:t>It will be difficult situation for the one who uses LPG gas for cooking regularly.</a:t>
            </a:r>
          </a:p>
          <a:p>
            <a:pPr marL="0" indent="0">
              <a:buNone/>
            </a:pPr>
            <a:endParaRPr lang="en-US" dirty="0"/>
          </a:p>
        </p:txBody>
      </p:sp>
    </p:spTree>
    <p:extLst>
      <p:ext uri="{BB962C8B-B14F-4D97-AF65-F5344CB8AC3E}">
        <p14:creationId xmlns:p14="http://schemas.microsoft.com/office/powerpoint/2010/main" val="37457220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b="1" dirty="0"/>
              <a:t>PROPOSED SYSTEM</a:t>
            </a:r>
            <a:endParaRPr lang="en-US" dirty="0"/>
          </a:p>
          <a:p>
            <a:r>
              <a:rPr lang="en-IN" dirty="0"/>
              <a:t>The proposed system is designed to address the common challenges faced by households in managing LPG cylinder refills. In many regions, households depend on LPG cylinders for cooking and heating, but manually monitoring the cylinder's weight and booking a refill can often lead to delays and inconvenience. </a:t>
            </a:r>
            <a:endParaRPr lang="en-IN" dirty="0" smtClean="0"/>
          </a:p>
          <a:p>
            <a:r>
              <a:rPr lang="en-IN" dirty="0"/>
              <a:t>Using a </a:t>
            </a:r>
            <a:r>
              <a:rPr lang="en-IN" b="1" dirty="0"/>
              <a:t>load cell</a:t>
            </a:r>
            <a:r>
              <a:rPr lang="en-IN" dirty="0"/>
              <a:t> the system continuously monitors the LPG cylinder’s weight and displays the information on a </a:t>
            </a:r>
            <a:r>
              <a:rPr lang="en-IN" b="1" dirty="0"/>
              <a:t>LCD</a:t>
            </a:r>
            <a:r>
              <a:rPr lang="en-IN" dirty="0"/>
              <a:t>. Once the weight drops below a pre-set threshold, the system automatically books a refill by sending an SMS through a </a:t>
            </a:r>
            <a:r>
              <a:rPr lang="en-IN" b="1" dirty="0"/>
              <a:t>GSM module</a:t>
            </a:r>
            <a:endParaRPr lang="en-US" dirty="0"/>
          </a:p>
        </p:txBody>
      </p:sp>
    </p:spTree>
    <p:extLst>
      <p:ext uri="{BB962C8B-B14F-4D97-AF65-F5344CB8AC3E}">
        <p14:creationId xmlns:p14="http://schemas.microsoft.com/office/powerpoint/2010/main" val="8174816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b="1" dirty="0" smtClean="0"/>
              <a:t>BLOCK DIAGRAM</a:t>
            </a:r>
            <a:endParaRPr lang="en-US" b="1"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209800"/>
            <a:ext cx="8534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856146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RESULT &amp; DISCUSSION</a:t>
            </a:r>
            <a:endParaRPr lang="en-US" b="1" dirty="0"/>
          </a:p>
        </p:txBody>
      </p:sp>
      <p:pic>
        <p:nvPicPr>
          <p:cNvPr id="3074"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609600" y="1600200"/>
            <a:ext cx="2819400"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43400" y="1676400"/>
            <a:ext cx="3657600"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152400" y="4419600"/>
            <a:ext cx="8763000" cy="1815882"/>
          </a:xfrm>
          <a:prstGeom prst="rect">
            <a:avLst/>
          </a:prstGeom>
        </p:spPr>
        <p:txBody>
          <a:bodyPr wrap="square">
            <a:spAutoFit/>
          </a:bodyPr>
          <a:lstStyle/>
          <a:p>
            <a:r>
              <a:rPr lang="en-US" sz="2800" b="1" dirty="0" smtClean="0"/>
              <a:t>When the cylinder weight falls below a pre-set threshold, the system automatically triggers an SMS to book a refill via the GSM module, ensuring uninterrupted LPG availability. </a:t>
            </a:r>
            <a:endParaRPr lang="en-US" sz="2800" b="1" dirty="0"/>
          </a:p>
        </p:txBody>
      </p:sp>
    </p:spTree>
    <p:extLst>
      <p:ext uri="{BB962C8B-B14F-4D97-AF65-F5344CB8AC3E}">
        <p14:creationId xmlns:p14="http://schemas.microsoft.com/office/powerpoint/2010/main" val="37229833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204</TotalTime>
  <Words>844</Words>
  <Application>Microsoft Office PowerPoint</Application>
  <PresentationFormat>On-screen Show (4:3)</PresentationFormat>
  <Paragraphs>71</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DEPARMENT OF ELECTRONICS AND COMMUNICATION ENGINEERING 18ECP105L-MINOR PROJECT III SECOND REVIEW AUTOMATED GAS REFILL BOOKING USING GSM TECHNOLOGY</vt:lpstr>
      <vt:lpstr>PowerPoint Presentation</vt:lpstr>
      <vt:lpstr>PowerPoint Presentation</vt:lpstr>
      <vt:lpstr>PowerPoint Presentation</vt:lpstr>
      <vt:lpstr>LITERATURE SURVEY</vt:lpstr>
      <vt:lpstr>PowerPoint Presentation</vt:lpstr>
      <vt:lpstr>PowerPoint Presentation</vt:lpstr>
      <vt:lpstr>PowerPoint Presentation</vt:lpstr>
      <vt:lpstr>RESULT &amp; DISCUSSION</vt:lpstr>
      <vt:lpstr>CONCLUSION &amp;FUTURE WORK</vt:lpstr>
      <vt:lpstr>PowerPoint Presentation</vt:lpstr>
      <vt:lpstr>PowerPoint Presentation</vt:lpstr>
      <vt:lpstr>PowerPoint Presentation</vt:lpstr>
      <vt:lpstr>PROJECT OUTCOME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Arun</dc:creator>
  <cp:lastModifiedBy>Arun</cp:lastModifiedBy>
  <cp:revision>13</cp:revision>
  <dcterms:created xsi:type="dcterms:W3CDTF">2024-12-01T04:21:41Z</dcterms:created>
  <dcterms:modified xsi:type="dcterms:W3CDTF">2024-12-01T14:44:55Z</dcterms:modified>
</cp:coreProperties>
</file>