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6858000" cy="95392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40436" autoAdjust="0"/>
  </p:normalViewPr>
  <p:slideViewPr>
    <p:cSldViewPr snapToGrid="0">
      <p:cViewPr varScale="1">
        <p:scale>
          <a:sx n="32" d="100"/>
          <a:sy n="32" d="100"/>
        </p:scale>
        <p:origin x="4158"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rilo Rocha Lemes" userId="7700fe1c617f09cb" providerId="LiveId" clId="{961DA921-0803-4ABA-B9F6-12187E8EA671}"/>
    <pc:docChg chg="custSel modSld">
      <pc:chgData name="Murilo Rocha Lemes" userId="7700fe1c617f09cb" providerId="LiveId" clId="{961DA921-0803-4ABA-B9F6-12187E8EA671}" dt="2025-04-29T19:27:49.441" v="33" actId="113"/>
      <pc:docMkLst>
        <pc:docMk/>
      </pc:docMkLst>
      <pc:sldChg chg="addSp delSp modSp mod modNotesTx">
        <pc:chgData name="Murilo Rocha Lemes" userId="7700fe1c617f09cb" providerId="LiveId" clId="{961DA921-0803-4ABA-B9F6-12187E8EA671}" dt="2025-04-29T19:27:49.441" v="33" actId="113"/>
        <pc:sldMkLst>
          <pc:docMk/>
          <pc:sldMk cId="2467515280" sldId="256"/>
        </pc:sldMkLst>
        <pc:picChg chg="add mod">
          <ac:chgData name="Murilo Rocha Lemes" userId="7700fe1c617f09cb" providerId="LiveId" clId="{961DA921-0803-4ABA-B9F6-12187E8EA671}" dt="2025-04-27T02:47:10.018" v="1" actId="931"/>
          <ac:picMkLst>
            <pc:docMk/>
            <pc:sldMk cId="2467515280" sldId="256"/>
            <ac:picMk id="3" creationId="{343C0EE5-E32F-782F-CB57-40C109AC95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0D5509-74E9-4738-B653-61570407B46B}" type="datetimeFigureOut">
              <a:rPr lang="en-US" smtClean="0"/>
              <a:t>4/29/2025</a:t>
            </a:fld>
            <a:endParaRPr lang="en-US"/>
          </a:p>
        </p:txBody>
      </p:sp>
      <p:sp>
        <p:nvSpPr>
          <p:cNvPr id="4" name="Slide Image Placeholder 3"/>
          <p:cNvSpPr>
            <a:spLocks noGrp="1" noRot="1" noChangeAspect="1"/>
          </p:cNvSpPr>
          <p:nvPr>
            <p:ph type="sldImg" idx="2"/>
          </p:nvPr>
        </p:nvSpPr>
        <p:spPr>
          <a:xfrm>
            <a:off x="2319338" y="1143000"/>
            <a:ext cx="22193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10AC08-25B0-4579-9334-3FC1C474708F}" type="slidenum">
              <a:rPr lang="en-US" smtClean="0"/>
              <a:t>‹#›</a:t>
            </a:fld>
            <a:endParaRPr lang="en-US"/>
          </a:p>
        </p:txBody>
      </p:sp>
    </p:spTree>
    <p:extLst>
      <p:ext uri="{BB962C8B-B14F-4D97-AF65-F5344CB8AC3E}">
        <p14:creationId xmlns:p14="http://schemas.microsoft.com/office/powerpoint/2010/main" val="18308618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One Pager (4 minutes)</a:t>
            </a: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                                                                                                                                                              </a:t>
            </a: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Introduction</a:t>
            </a:r>
            <a:br>
              <a:rPr lang="en-US" sz="1600" dirty="0">
                <a:effectLst/>
                <a:latin typeface="Source Sans Pro" panose="020B0503030403020204" pitchFamily="34" charset="0"/>
                <a:ea typeface="Source Sans Pro" panose="020B0503030403020204" pitchFamily="34" charset="0"/>
                <a:cs typeface="Arial" panose="020B0604020202020204" pitchFamily="34" charset="0"/>
              </a:rPr>
            </a:br>
            <a:r>
              <a:rPr lang="en-US" sz="1600" dirty="0">
                <a:effectLst/>
                <a:latin typeface="Source Sans Pro" panose="020B0503030403020204" pitchFamily="34" charset="0"/>
                <a:ea typeface="Source Sans Pro" panose="020B0503030403020204" pitchFamily="34" charset="0"/>
                <a:cs typeface="Arial" panose="020B0604020202020204" pitchFamily="34" charset="0"/>
              </a:rPr>
              <a:t>This one-pager presents an overview of a strategic initiative titled </a:t>
            </a: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"Data as a Strategic Asset – Transforming Architecture. Simplifying Decisions."</a:t>
            </a:r>
            <a:r>
              <a:rPr lang="en-US" sz="1600" dirty="0">
                <a:effectLst/>
                <a:latin typeface="Source Sans Pro" panose="020B0503030403020204" pitchFamily="34" charset="0"/>
                <a:ea typeface="Source Sans Pro" panose="020B0503030403020204" pitchFamily="34" charset="0"/>
                <a:cs typeface="Arial" panose="020B0604020202020204" pitchFamily="34" charset="0"/>
              </a:rPr>
              <a:t> It outlines how Allianz can modernize its data architecture to accelerate growth, enhance operational excellence, and foster innovation— aligned with the company's 2025 strategic goals.</a:t>
            </a:r>
          </a:p>
          <a:p>
            <a:pPr>
              <a:lnSpc>
                <a:spcPct val="107000"/>
              </a:lnSpc>
              <a:spcAft>
                <a:spcPts val="800"/>
              </a:spcAft>
              <a:buNone/>
            </a:pPr>
            <a:r>
              <a:rPr lang="en-US" sz="1600" dirty="0">
                <a:effectLst/>
                <a:latin typeface="Source Sans Pro" panose="020B0503030403020204" pitchFamily="34" charset="0"/>
                <a:ea typeface="Source Sans Pro" panose="020B0503030403020204" pitchFamily="34" charset="0"/>
                <a:cs typeface="Arial" panose="020B0604020202020204" pitchFamily="34" charset="0"/>
              </a:rPr>
              <a:t>The document is structured into the following sections: </a:t>
            </a: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Executive Summary, Business Headline, Opportunity, Solution,</a:t>
            </a:r>
            <a:r>
              <a:rPr lang="en-US" sz="1600" dirty="0">
                <a:effectLst/>
                <a:latin typeface="Source Sans Pro" panose="020B0503030403020204" pitchFamily="34" charset="0"/>
                <a:ea typeface="Source Sans Pro" panose="020B0503030403020204" pitchFamily="34" charset="0"/>
                <a:cs typeface="Arial" panose="020B0604020202020204" pitchFamily="34" charset="0"/>
              </a:rPr>
              <a:t> and </a:t>
            </a: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Strategy</a:t>
            </a:r>
            <a:r>
              <a:rPr lang="en-US" sz="1600" dirty="0">
                <a:effectLst/>
                <a:latin typeface="Source Sans Pro" panose="020B0503030403020204" pitchFamily="34" charset="0"/>
                <a:ea typeface="Source Sans Pro" panose="020B0503030403020204" pitchFamily="34" charset="0"/>
                <a:cs typeface="Arial" panose="020B0604020202020204" pitchFamily="34" charset="0"/>
              </a:rPr>
              <a:t>.</a:t>
            </a:r>
          </a:p>
          <a:p>
            <a:pPr>
              <a:lnSpc>
                <a:spcPct val="107000"/>
              </a:lnSpc>
              <a:spcAft>
                <a:spcPts val="800"/>
              </a:spcAft>
              <a:buNone/>
            </a:pP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Executive Summary</a:t>
            </a:r>
            <a:br>
              <a:rPr lang="en-US" sz="1600" dirty="0">
                <a:effectLst/>
                <a:latin typeface="Source Sans Pro" panose="020B0503030403020204" pitchFamily="34" charset="0"/>
                <a:ea typeface="Source Sans Pro" panose="020B0503030403020204" pitchFamily="34" charset="0"/>
                <a:cs typeface="Arial" panose="020B0604020202020204" pitchFamily="34" charset="0"/>
              </a:rPr>
            </a:br>
            <a:r>
              <a:rPr lang="en-US" sz="1600" dirty="0">
                <a:effectLst/>
                <a:latin typeface="Source Sans Pro" panose="020B0503030403020204" pitchFamily="34" charset="0"/>
                <a:ea typeface="Source Sans Pro" panose="020B0503030403020204" pitchFamily="34" charset="0"/>
                <a:cs typeface="Arial" panose="020B0604020202020204" pitchFamily="34" charset="0"/>
              </a:rPr>
              <a:t>Over the Executive Summary, it’s possible the see the already mentioned objective, along with a roadmap and resources needed. The plan is structured over less than three years (6 months of planning, 1.5 years of execution, and a final year for system maturation). It is estimated a need for 6 FTEs and a €3 million budget (€1 million for platform investment and €2 million for consultancy support).</a:t>
            </a:r>
          </a:p>
          <a:p>
            <a:pPr indent="-180340">
              <a:lnSpc>
                <a:spcPct val="107000"/>
              </a:lnSpc>
              <a:spcAft>
                <a:spcPts val="800"/>
              </a:spcAft>
              <a:buNone/>
            </a:pP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Business Headline</a:t>
            </a:r>
            <a:br>
              <a:rPr lang="en-US" sz="1600" dirty="0">
                <a:effectLst/>
                <a:latin typeface="Source Sans Pro" panose="020B0503030403020204" pitchFamily="34" charset="0"/>
                <a:ea typeface="Source Sans Pro" panose="020B0503030403020204" pitchFamily="34" charset="0"/>
                <a:cs typeface="Arial" panose="020B0604020202020204" pitchFamily="34" charset="0"/>
              </a:rPr>
            </a:br>
            <a:r>
              <a:rPr lang="en-US" sz="1600" dirty="0">
                <a:effectLst/>
                <a:latin typeface="Source Sans Pro" panose="020B0503030403020204" pitchFamily="34" charset="0"/>
                <a:ea typeface="Source Sans Pro" panose="020B0503030403020204" pitchFamily="34" charset="0"/>
                <a:cs typeface="Arial" panose="020B0604020202020204" pitchFamily="34" charset="0"/>
              </a:rPr>
              <a:t>Here, once again, I emphasize how good this whole transformation can be for the company.</a:t>
            </a:r>
          </a:p>
          <a:p>
            <a:pPr indent="-180340">
              <a:lnSpc>
                <a:spcPct val="107000"/>
              </a:lnSpc>
              <a:spcAft>
                <a:spcPts val="800"/>
              </a:spcAft>
              <a:buNone/>
            </a:pP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Opportunity</a:t>
            </a:r>
            <a:br>
              <a:rPr lang="en-US" sz="1600" dirty="0">
                <a:effectLst/>
                <a:latin typeface="Source Sans Pro" panose="020B0503030403020204" pitchFamily="34" charset="0"/>
                <a:ea typeface="Source Sans Pro" panose="020B0503030403020204" pitchFamily="34" charset="0"/>
                <a:cs typeface="Arial" panose="020B0604020202020204" pitchFamily="34" charset="0"/>
              </a:rPr>
            </a:br>
            <a:r>
              <a:rPr lang="en-US" sz="1600" dirty="0">
                <a:effectLst/>
                <a:latin typeface="Source Sans Pro" panose="020B0503030403020204" pitchFamily="34" charset="0"/>
                <a:ea typeface="Source Sans Pro" panose="020B0503030403020204" pitchFamily="34" charset="0"/>
                <a:cs typeface="Arial" panose="020B0604020202020204" pitchFamily="34" charset="0"/>
              </a:rPr>
              <a:t>In terms of opportunities, today the companies rely an on-premises architecture, which is a major bottleneck. It is costly, inflexible, and difficult to scale. Legacy systems and an outdated data warehouse hinder agility, while reliance on old platforms limits the ability to adopt modern analytics and integration tools. This severely impacts the speed of decision-making and innovation potential.</a:t>
            </a:r>
          </a:p>
          <a:p>
            <a:pPr indent="-180340">
              <a:lnSpc>
                <a:spcPct val="107000"/>
              </a:lnSpc>
              <a:spcAft>
                <a:spcPts val="800"/>
              </a:spcAft>
              <a:buNone/>
            </a:pP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Solution</a:t>
            </a:r>
            <a:br>
              <a:rPr lang="en-US" sz="1600" dirty="0">
                <a:effectLst/>
                <a:latin typeface="Source Sans Pro" panose="020B0503030403020204" pitchFamily="34" charset="0"/>
                <a:ea typeface="Source Sans Pro" panose="020B0503030403020204" pitchFamily="34" charset="0"/>
                <a:cs typeface="Arial" panose="020B0604020202020204" pitchFamily="34" charset="0"/>
              </a:rPr>
            </a:br>
            <a:r>
              <a:rPr lang="en-US" sz="1600" dirty="0">
                <a:effectLst/>
                <a:latin typeface="Source Sans Pro" panose="020B0503030403020204" pitchFamily="34" charset="0"/>
                <a:ea typeface="Source Sans Pro" panose="020B0503030403020204" pitchFamily="34" charset="0"/>
                <a:cs typeface="Arial" panose="020B0604020202020204" pitchFamily="34" charset="0"/>
              </a:rPr>
              <a:t>However, a problem cannot exist without its counterpart, a solution – and in this case, that comes as cloud-based architecture. By investing €3 million and mobilizing 6 FTEs, within 3 years, we can modernize, boost scalability, agility, and collaboration across the entire organization. This transformation will enable fast, trusted, and intelligent decision-making through AI, automation, and insights.</a:t>
            </a:r>
          </a:p>
          <a:p>
            <a:pPr indent="-180340">
              <a:lnSpc>
                <a:spcPct val="107000"/>
              </a:lnSpc>
              <a:spcAft>
                <a:spcPts val="800"/>
              </a:spcAft>
              <a:buNone/>
            </a:pP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Strategy</a:t>
            </a:r>
          </a:p>
          <a:p>
            <a:pPr indent="-180340">
              <a:lnSpc>
                <a:spcPct val="107000"/>
              </a:lnSpc>
              <a:spcAft>
                <a:spcPts val="800"/>
              </a:spcAft>
              <a:buNone/>
            </a:pPr>
            <a:r>
              <a:rPr lang="en-US" sz="1600" dirty="0">
                <a:effectLst/>
                <a:latin typeface="Source Sans Pro" panose="020B0503030403020204" pitchFamily="34" charset="0"/>
                <a:ea typeface="Source Sans Pro" panose="020B0503030403020204" pitchFamily="34" charset="0"/>
                <a:cs typeface="Arial" panose="020B0604020202020204" pitchFamily="34" charset="0"/>
              </a:rPr>
              <a:t>Ensuring the solution also follows in line with the company’s strategy for 2025:</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effectLst/>
                <a:latin typeface="Source Sans Pro" panose="020B0503030403020204" pitchFamily="34" charset="0"/>
                <a:ea typeface="Source Sans Pro" panose="020B0503030403020204" pitchFamily="34" charset="0"/>
                <a:cs typeface="Arial" panose="020B0604020202020204" pitchFamily="34" charset="0"/>
              </a:rPr>
              <a:t>It will drive above-market growth.</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effectLst/>
                <a:latin typeface="Source Sans Pro" panose="020B0503030403020204" pitchFamily="34" charset="0"/>
                <a:ea typeface="Source Sans Pro" panose="020B0503030403020204" pitchFamily="34" charset="0"/>
                <a:cs typeface="Arial" panose="020B0604020202020204" pitchFamily="34" charset="0"/>
              </a:rPr>
              <a:t>It will automate processes and enhance technical excellence.</a:t>
            </a:r>
          </a:p>
          <a:p>
            <a:pPr marL="342900" lvl="0" indent="-342900">
              <a:lnSpc>
                <a:spcPct val="107000"/>
              </a:lnSpc>
              <a:spcAft>
                <a:spcPts val="800"/>
              </a:spcAft>
              <a:buSzPts val="1000"/>
              <a:buFont typeface="Symbol" panose="05050102010706020507" pitchFamily="18" charset="2"/>
              <a:buChar char=""/>
              <a:tabLst>
                <a:tab pos="457200" algn="l"/>
              </a:tabLst>
            </a:pPr>
            <a:r>
              <a:rPr lang="en-US" sz="1600" dirty="0">
                <a:effectLst/>
                <a:latin typeface="Source Sans Pro" panose="020B0503030403020204" pitchFamily="34" charset="0"/>
                <a:ea typeface="Source Sans Pro" panose="020B0503030403020204" pitchFamily="34" charset="0"/>
                <a:cs typeface="Arial" panose="020B0604020202020204" pitchFamily="34" charset="0"/>
              </a:rPr>
              <a:t>It will improve margins and service levels by making the organization more efficient, connected, and data-driven.</a:t>
            </a:r>
          </a:p>
          <a:p>
            <a:pPr marL="342900" lvl="0" indent="-342900">
              <a:lnSpc>
                <a:spcPct val="107000"/>
              </a:lnSpc>
              <a:spcAft>
                <a:spcPts val="800"/>
              </a:spcAft>
              <a:buSzPts val="1000"/>
              <a:buFont typeface="Symbol" panose="05050102010706020507" pitchFamily="18" charset="2"/>
              <a:buChar char=""/>
              <a:tabLst>
                <a:tab pos="457200" algn="l"/>
              </a:tabLst>
            </a:pPr>
            <a:endParaRPr lang="en-US" sz="1600" dirty="0">
              <a:effectLst/>
              <a:latin typeface="Source Sans Pro" panose="020B0503030403020204" pitchFamily="34" charset="0"/>
              <a:ea typeface="Source Sans Pro" panose="020B0503030403020204" pitchFamily="34" charset="0"/>
              <a:cs typeface="Arial" panose="020B0604020202020204" pitchFamily="34" charset="0"/>
            </a:endParaRPr>
          </a:p>
          <a:p>
            <a:pPr indent="-180340">
              <a:lnSpc>
                <a:spcPct val="107000"/>
              </a:lnSpc>
              <a:spcAft>
                <a:spcPts val="800"/>
              </a:spcAft>
              <a:buNone/>
            </a:pPr>
            <a:r>
              <a:rPr lang="en-US" sz="1600" b="1" dirty="0">
                <a:effectLst/>
                <a:latin typeface="Source Sans Pro" panose="020B0503030403020204" pitchFamily="34" charset="0"/>
                <a:ea typeface="Source Sans Pro" panose="020B0503030403020204" pitchFamily="34" charset="0"/>
                <a:cs typeface="Arial" panose="020B0604020202020204" pitchFamily="34" charset="0"/>
              </a:rPr>
              <a:t>Closing</a:t>
            </a:r>
          </a:p>
          <a:p>
            <a:pPr>
              <a:lnSpc>
                <a:spcPct val="107000"/>
              </a:lnSpc>
              <a:spcAft>
                <a:spcPts val="800"/>
              </a:spcAft>
            </a:pPr>
            <a:r>
              <a:rPr lang="en-US" sz="1600" dirty="0">
                <a:effectLst/>
                <a:latin typeface="Source Sans Pro" panose="020B0503030403020204" pitchFamily="34" charset="0"/>
                <a:ea typeface="Source Sans Pro" panose="020B0503030403020204" pitchFamily="34" charset="0"/>
                <a:cs typeface="Arial" panose="020B0604020202020204" pitchFamily="34" charset="0"/>
              </a:rPr>
              <a:t>In short, this is not just a technological upgrade — it’s a business enabler. Modern data architecture will simplify decisions, fuel innovation, and position Allianz for the best.</a:t>
            </a:r>
          </a:p>
          <a:p>
            <a:endParaRPr lang="en-US" sz="1100" dirty="0">
              <a:latin typeface="Source Sans Pro" panose="020B0503030403020204" pitchFamily="34" charset="0"/>
              <a:ea typeface="Source Sans Pro" panose="020B0503030403020204" pitchFamily="34" charset="0"/>
            </a:endParaRPr>
          </a:p>
        </p:txBody>
      </p:sp>
      <p:sp>
        <p:nvSpPr>
          <p:cNvPr id="4" name="Slide Number Placeholder 3"/>
          <p:cNvSpPr>
            <a:spLocks noGrp="1"/>
          </p:cNvSpPr>
          <p:nvPr>
            <p:ph type="sldNum" sz="quarter" idx="5"/>
          </p:nvPr>
        </p:nvSpPr>
        <p:spPr/>
        <p:txBody>
          <a:bodyPr/>
          <a:lstStyle/>
          <a:p>
            <a:fld id="{1410AC08-25B0-4579-9334-3FC1C474708F}" type="slidenum">
              <a:rPr lang="en-US" smtClean="0"/>
              <a:t>1</a:t>
            </a:fld>
            <a:endParaRPr lang="en-US"/>
          </a:p>
        </p:txBody>
      </p:sp>
    </p:spTree>
    <p:extLst>
      <p:ext uri="{BB962C8B-B14F-4D97-AF65-F5344CB8AC3E}">
        <p14:creationId xmlns:p14="http://schemas.microsoft.com/office/powerpoint/2010/main" val="33597315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561176"/>
            <a:ext cx="5829300" cy="3321085"/>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010335"/>
            <a:ext cx="5143500" cy="2303119"/>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5EEC05C-A0EB-4626-A9D0-CBAA378BE25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321257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C05C-A0EB-4626-A9D0-CBAA378BE25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1716137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07879"/>
            <a:ext cx="1478756" cy="808410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07879"/>
            <a:ext cx="4350544" cy="80841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C05C-A0EB-4626-A9D0-CBAA378BE25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1307973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5EEC05C-A0EB-4626-A9D0-CBAA378BE25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42451850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378200"/>
            <a:ext cx="5915025" cy="3968078"/>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383818"/>
            <a:ext cx="5915025" cy="2086719"/>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5EEC05C-A0EB-4626-A9D0-CBAA378BE254}"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315036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539394"/>
            <a:ext cx="2914650" cy="60525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539394"/>
            <a:ext cx="2914650" cy="60525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5EEC05C-A0EB-4626-A9D0-CBAA378BE25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2862448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07881"/>
            <a:ext cx="5915025" cy="1843821"/>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338451"/>
            <a:ext cx="2901255" cy="114603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484490"/>
            <a:ext cx="2901255" cy="5125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338451"/>
            <a:ext cx="2915543" cy="1146039"/>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484490"/>
            <a:ext cx="2915543" cy="5125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5EEC05C-A0EB-4626-A9D0-CBAA378BE254}"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42542221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5EEC05C-A0EB-4626-A9D0-CBAA378BE254}"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1485984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EEC05C-A0EB-4626-A9D0-CBAA378BE254}"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1181516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35952"/>
            <a:ext cx="2211884" cy="2225834"/>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373483"/>
            <a:ext cx="3471863" cy="677907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861787"/>
            <a:ext cx="2211884" cy="530181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EC05C-A0EB-4626-A9D0-CBAA378BE25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1725326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35952"/>
            <a:ext cx="2211884" cy="2225834"/>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373483"/>
            <a:ext cx="3471863" cy="6779077"/>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861787"/>
            <a:ext cx="2211884" cy="530181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35EEC05C-A0EB-4626-A9D0-CBAA378BE254}"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BDA1-8932-4526-B7A4-079E5CBC0919}" type="slidenum">
              <a:rPr lang="en-US" smtClean="0"/>
              <a:t>‹#›</a:t>
            </a:fld>
            <a:endParaRPr lang="en-US"/>
          </a:p>
        </p:txBody>
      </p:sp>
    </p:spTree>
    <p:extLst>
      <p:ext uri="{BB962C8B-B14F-4D97-AF65-F5344CB8AC3E}">
        <p14:creationId xmlns:p14="http://schemas.microsoft.com/office/powerpoint/2010/main" val="2057566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07881"/>
            <a:ext cx="5915025" cy="1843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539394"/>
            <a:ext cx="5915025" cy="605259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841509"/>
            <a:ext cx="1543050" cy="507879"/>
          </a:xfrm>
          <a:prstGeom prst="rect">
            <a:avLst/>
          </a:prstGeom>
        </p:spPr>
        <p:txBody>
          <a:bodyPr vert="horz" lIns="91440" tIns="45720" rIns="91440" bIns="45720" rtlCol="0" anchor="ctr"/>
          <a:lstStyle>
            <a:lvl1pPr algn="l">
              <a:defRPr sz="900">
                <a:solidFill>
                  <a:schemeClr val="tx1">
                    <a:tint val="75000"/>
                  </a:schemeClr>
                </a:solidFill>
              </a:defRPr>
            </a:lvl1pPr>
          </a:lstStyle>
          <a:p>
            <a:fld id="{35EEC05C-A0EB-4626-A9D0-CBAA378BE254}" type="datetimeFigureOut">
              <a:rPr lang="en-US" smtClean="0"/>
              <a:t>4/29/2025</a:t>
            </a:fld>
            <a:endParaRPr lang="en-US"/>
          </a:p>
        </p:txBody>
      </p:sp>
      <p:sp>
        <p:nvSpPr>
          <p:cNvPr id="5" name="Footer Placeholder 4"/>
          <p:cNvSpPr>
            <a:spLocks noGrp="1"/>
          </p:cNvSpPr>
          <p:nvPr>
            <p:ph type="ftr" sz="quarter" idx="3"/>
          </p:nvPr>
        </p:nvSpPr>
        <p:spPr>
          <a:xfrm>
            <a:off x="2271713" y="8841509"/>
            <a:ext cx="2314575" cy="507879"/>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43463" y="8841509"/>
            <a:ext cx="1543050" cy="507879"/>
          </a:xfrm>
          <a:prstGeom prst="rect">
            <a:avLst/>
          </a:prstGeom>
        </p:spPr>
        <p:txBody>
          <a:bodyPr vert="horz" lIns="91440" tIns="45720" rIns="91440" bIns="45720" rtlCol="0" anchor="ctr"/>
          <a:lstStyle>
            <a:lvl1pPr algn="r">
              <a:defRPr sz="900">
                <a:solidFill>
                  <a:schemeClr val="tx1">
                    <a:tint val="75000"/>
                  </a:schemeClr>
                </a:solidFill>
              </a:defRPr>
            </a:lvl1pPr>
          </a:lstStyle>
          <a:p>
            <a:fld id="{F2D1BDA1-8932-4526-B7A4-079E5CBC0919}" type="slidenum">
              <a:rPr lang="en-US" smtClean="0"/>
              <a:t>‹#›</a:t>
            </a:fld>
            <a:endParaRPr lang="en-US"/>
          </a:p>
        </p:txBody>
      </p:sp>
    </p:spTree>
    <p:extLst>
      <p:ext uri="{BB962C8B-B14F-4D97-AF65-F5344CB8AC3E}">
        <p14:creationId xmlns:p14="http://schemas.microsoft.com/office/powerpoint/2010/main" val="148676683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43C0EE5-E32F-782F-CB57-40C109AC95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228"/>
            <a:ext cx="6858000" cy="9534832"/>
          </a:xfrm>
          <a:prstGeom prst="rect">
            <a:avLst/>
          </a:prstGeom>
        </p:spPr>
      </p:pic>
    </p:spTree>
    <p:extLst>
      <p:ext uri="{BB962C8B-B14F-4D97-AF65-F5344CB8AC3E}">
        <p14:creationId xmlns:p14="http://schemas.microsoft.com/office/powerpoint/2010/main" val="24675152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53</TotalTime>
  <Words>414</Words>
  <Application>Microsoft Office PowerPoint</Application>
  <PresentationFormat>Custom</PresentationFormat>
  <Paragraphs>22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Source Sans Pro</vt:lpstr>
      <vt:lpstr>Symbol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Murilo Rocha Lemes</dc:creator>
  <cp:lastModifiedBy>Murilo Rocha Lemes</cp:lastModifiedBy>
  <cp:revision>1</cp:revision>
  <dcterms:created xsi:type="dcterms:W3CDTF">2025-04-27T02:39:35Z</dcterms:created>
  <dcterms:modified xsi:type="dcterms:W3CDTF">2025-04-29T19:28:00Z</dcterms:modified>
</cp:coreProperties>
</file>