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9"/>
  </p:notesMasterIdLst>
  <p:handoutMasterIdLst>
    <p:handoutMasterId r:id="rId10"/>
  </p:handoutMasterIdLst>
  <p:sldIdLst>
    <p:sldId id="879" r:id="rId2"/>
    <p:sldId id="865" r:id="rId3"/>
    <p:sldId id="875" r:id="rId4"/>
    <p:sldId id="876" r:id="rId5"/>
    <p:sldId id="877" r:id="rId6"/>
    <p:sldId id="878" r:id="rId7"/>
    <p:sldId id="880" r:id="rId8"/>
  </p:sldIdLst>
  <p:sldSz cx="9906000" cy="6858000" type="A4"/>
  <p:notesSz cx="9939338" cy="6805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700" kern="1200">
        <a:solidFill>
          <a:schemeClr val="tx1"/>
        </a:solidFill>
        <a:latin typeface="MS PGothic" pitchFamily="34" charset="-128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4027">
          <p15:clr>
            <a:srgbClr val="A4A3A4"/>
          </p15:clr>
        </p15:guide>
        <p15:guide id="5" pos="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3">
          <p15:clr>
            <a:srgbClr val="A4A3A4"/>
          </p15:clr>
        </p15:guide>
        <p15:guide id="2" pos="31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yin" initials="y" lastIdx="1" clrIdx="0">
    <p:extLst>
      <p:ext uri="{19B8F6BF-5375-455C-9EA6-DF929625EA0E}">
        <p15:presenceInfo xmlns:p15="http://schemas.microsoft.com/office/powerpoint/2012/main" xmlns="" userId="yuy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99FF"/>
    <a:srgbClr val="FF0000"/>
    <a:srgbClr val="000000"/>
    <a:srgbClr val="EEF9F4"/>
    <a:srgbClr val="99FFCC"/>
    <a:srgbClr val="00FF00"/>
    <a:srgbClr val="F2F2F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9" autoAdjust="0"/>
    <p:restoredTop sz="86410" autoAdjust="0"/>
  </p:normalViewPr>
  <p:slideViewPr>
    <p:cSldViewPr>
      <p:cViewPr varScale="1">
        <p:scale>
          <a:sx n="71" d="100"/>
          <a:sy n="71" d="100"/>
        </p:scale>
        <p:origin x="-1440" y="-96"/>
      </p:cViewPr>
      <p:guideLst>
        <p:guide orient="horz" pos="572"/>
        <p:guide orient="horz" pos="3203"/>
        <p:guide orient="horz" pos="1706"/>
        <p:guide pos="4027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1848" y="96"/>
      </p:cViewPr>
      <p:guideLst>
        <p:guide orient="horz" pos="2143"/>
        <p:guide pos="3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54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t" anchorCtr="0" compatLnSpc="1">
            <a:prstTxWarp prst="textNoShape">
              <a:avLst/>
            </a:prstTxWarp>
          </a:bodyPr>
          <a:lstStyle>
            <a:lvl1pPr defTabSz="911225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2138" y="0"/>
            <a:ext cx="42227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7475"/>
            <a:ext cx="43354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b" anchorCtr="0" compatLnSpc="1">
            <a:prstTxWarp prst="textNoShape">
              <a:avLst/>
            </a:prstTxWarp>
          </a:bodyPr>
          <a:lstStyle>
            <a:lvl1pPr defTabSz="911225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2138" y="6467475"/>
            <a:ext cx="42227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19CFB678-F8B0-41D8-B8E6-09177D1625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9869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8963" y="509588"/>
            <a:ext cx="3687762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30563"/>
            <a:ext cx="7291388" cy="3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4" rIns="91346" bIns="4567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E84B0D7-C861-4A46-A90D-F7A564E1A6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7756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MS PMincho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1pPr>
            <a:lvl2pPr marL="744538" indent="-28575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2pPr>
            <a:lvl3pPr marL="1146175" indent="-22860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3pPr>
            <a:lvl4pPr marL="1604963" indent="-22860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4pPr>
            <a:lvl5pPr marL="2063750" indent="-22860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5pPr>
            <a:lvl6pPr marL="25209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6pPr>
            <a:lvl7pPr marL="29781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7pPr>
            <a:lvl8pPr marL="34353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8pPr>
            <a:lvl9pPr marL="38925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fld id="{CC5C91E5-7595-4C9F-B28E-87D533223C75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>
                <a:buClrTx/>
                <a:buSzTx/>
                <a:buFontTx/>
                <a:buNone/>
              </a:pPr>
              <a:t>1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9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461AD-B051-4EE6-AFC8-0A47D2114876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30475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 noChangeArrowheads="1"/>
          </p:cNvSpPr>
          <p:nvPr/>
        </p:nvSpPr>
        <p:spPr bwMode="auto">
          <a:xfrm>
            <a:off x="5634038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4" tIns="45674" rIns="91344" bIns="45674" anchor="b"/>
          <a:lstStyle/>
          <a:p>
            <a:pPr algn="r" defTabSz="911225"/>
            <a:fld id="{B8A371D1-737B-45A8-885A-172DC1166262}" type="slidenum">
              <a:rPr lang="en-US" altLang="ja-JP" sz="1200">
                <a:latin typeface="Times New Roman" pitchFamily="18" charset="0"/>
              </a:rPr>
              <a:pPr algn="r" defTabSz="911225"/>
              <a:t>3</a:t>
            </a:fld>
            <a:endParaRPr lang="en-US" altLang="ja-JP" sz="1200"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2648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 txBox="1">
            <a:spLocks noGrp="1" noChangeArrowheads="1"/>
          </p:cNvSpPr>
          <p:nvPr/>
        </p:nvSpPr>
        <p:spPr bwMode="auto">
          <a:xfrm>
            <a:off x="5634038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4" tIns="45674" rIns="91344" bIns="45674" anchor="b"/>
          <a:lstStyle/>
          <a:p>
            <a:pPr algn="r" defTabSz="911225"/>
            <a:fld id="{55491A0A-6A95-4B8D-9390-95BB65722C8C}" type="slidenum">
              <a:rPr lang="en-US" altLang="ja-JP" sz="1200">
                <a:latin typeface="Times New Roman" pitchFamily="18" charset="0"/>
              </a:rPr>
              <a:pPr algn="r" defTabSz="911225"/>
              <a:t>4</a:t>
            </a:fld>
            <a:endParaRPr lang="en-US" altLang="ja-JP" sz="1200"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157259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 txBox="1">
            <a:spLocks noGrp="1" noChangeArrowheads="1"/>
          </p:cNvSpPr>
          <p:nvPr/>
        </p:nvSpPr>
        <p:spPr bwMode="auto">
          <a:xfrm>
            <a:off x="5634038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4" tIns="45674" rIns="91344" bIns="45674" anchor="b"/>
          <a:lstStyle/>
          <a:p>
            <a:pPr algn="r" defTabSz="911225"/>
            <a:fld id="{DB749522-8FFC-4640-AB5F-4CAEB5B81320}" type="slidenum">
              <a:rPr lang="en-US" altLang="ja-JP" sz="1200">
                <a:latin typeface="Times New Roman" pitchFamily="18" charset="0"/>
              </a:rPr>
              <a:pPr algn="r" defTabSz="911225"/>
              <a:t>5</a:t>
            </a:fld>
            <a:endParaRPr lang="en-US" altLang="ja-JP" sz="1200">
              <a:latin typeface="Times New Roman" pitchFamily="18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23008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5634038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4" tIns="45674" rIns="91344" bIns="45674" anchor="b"/>
          <a:lstStyle/>
          <a:p>
            <a:pPr algn="r" defTabSz="911225"/>
            <a:fld id="{644F71C7-2FF2-42A7-8550-649C3CB8223A}" type="slidenum">
              <a:rPr lang="en-US" altLang="ja-JP" sz="1200">
                <a:latin typeface="Times New Roman" pitchFamily="18" charset="0"/>
              </a:rPr>
              <a:pPr algn="r" defTabSz="911225"/>
              <a:t>6</a:t>
            </a:fld>
            <a:endParaRPr lang="en-US" altLang="ja-JP" sz="12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415225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1pPr>
            <a:lvl2pPr marL="744538" indent="-28575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2pPr>
            <a:lvl3pPr marL="1146175" indent="-22860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3pPr>
            <a:lvl4pPr marL="1604963" indent="-22860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4pPr>
            <a:lvl5pPr marL="2063750" indent="-228600" defTabSz="957263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5pPr>
            <a:lvl6pPr marL="25209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6pPr>
            <a:lvl7pPr marL="29781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7pPr>
            <a:lvl8pPr marL="34353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8pPr>
            <a:lvl9pPr marL="3892550" indent="-228600" defTabSz="957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fld id="{D574C496-D1CF-4AD7-9033-39D7D10D5788}" type="slidenum">
              <a:rPr lang="en-US" altLang="zh-CN" sz="1300">
                <a:latin typeface="Arial" charset="0"/>
                <a:ea typeface="宋体" charset="-122"/>
              </a:rPr>
              <a:pPr>
                <a:buClrTx/>
                <a:buSzTx/>
                <a:buFontTx/>
                <a:buNone/>
              </a:pPr>
              <a:t>7</a:t>
            </a:fld>
            <a:endParaRPr lang="en-US" altLang="zh-CN" sz="1300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9638"/>
            <a:ext cx="4991100" cy="4473575"/>
          </a:xfrm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37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itchFamily="2" charset="-122"/>
                <a:ea typeface="宋体" pitchFamily="2" charset="-122"/>
              </a:defRPr>
            </a:lvl1pPr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8425" y="6596063"/>
            <a:ext cx="80962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8425" y="6596063"/>
            <a:ext cx="80962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0" y="0"/>
            <a:ext cx="4243388" cy="304800"/>
          </a:xfrm>
        </p:spPr>
        <p:txBody>
          <a:bodyPr/>
          <a:lstStyle>
            <a:lvl1pPr>
              <a:defRPr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itchFamily="2" charset="-122"/>
                <a:ea typeface="宋体" pitchFamily="2" charset="-122"/>
              </a:defRPr>
            </a:lvl1pPr>
          </a:lstStyle>
          <a:p>
            <a:pPr lv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507340" y="6092826"/>
            <a:ext cx="857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000">
                <a:solidFill>
                  <a:schemeClr val="bg1"/>
                </a:solidFill>
                <a:ea typeface="宋体" charset="-122"/>
              </a:rPr>
              <a:t>3 Sept. 2008</a:t>
            </a:r>
          </a:p>
        </p:txBody>
      </p:sp>
      <p:sp>
        <p:nvSpPr>
          <p:cNvPr id="6" name="Text Box 17"/>
          <p:cNvSpPr txBox="1">
            <a:spLocks noChangeArrowheads="1"/>
          </p:cNvSpPr>
          <p:nvPr userDrawn="1"/>
        </p:nvSpPr>
        <p:spPr bwMode="auto">
          <a:xfrm>
            <a:off x="507340" y="6237289"/>
            <a:ext cx="311798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04875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1pPr>
            <a:lvl2pPr marL="742950" indent="-285750" defTabSz="904875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2pPr>
            <a:lvl3pPr marL="1143000" indent="-228600" defTabSz="904875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3pPr>
            <a:lvl4pPr marL="1600200" indent="-228600" defTabSz="904875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4pPr>
            <a:lvl5pPr marL="2057400" indent="-228600" defTabSz="904875"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1500">
                <a:solidFill>
                  <a:schemeClr val="tx1"/>
                </a:solidFill>
                <a:latin typeface="Frutiger LT 55 Roman" pitchFamily="34" charset="0"/>
                <a:ea typeface="黑体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1000">
                <a:solidFill>
                  <a:schemeClr val="bg1"/>
                </a:solidFill>
                <a:ea typeface="宋体" charset="-122"/>
              </a:rPr>
              <a:t>© Neusoft Confidential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730" y="692150"/>
            <a:ext cx="7095860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4730" y="4365626"/>
            <a:ext cx="7097581" cy="13684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B0AFF8-7CE5-4DB8-9683-3BEBB40D532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" y="5811997"/>
            <a:ext cx="9634273" cy="636271"/>
            <a:chOff x="0" y="5811996"/>
            <a:chExt cx="8893175" cy="636271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5811997"/>
              <a:ext cx="8893175" cy="636270"/>
            </a:xfrm>
            <a:prstGeom prst="rect">
              <a:avLst/>
            </a:prstGeom>
            <a:solidFill>
              <a:srgbClr val="005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50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92138" y="6092825"/>
              <a:ext cx="51323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Frutiger LT 55 Roman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ea typeface="宋体" charset="-122"/>
                </a:rPr>
                <a:t>Copyright 2017 By </a:t>
              </a:r>
              <a:r>
                <a:rPr lang="en-US" altLang="zh-CN" sz="1000" dirty="0" err="1">
                  <a:solidFill>
                    <a:schemeClr val="bg1"/>
                  </a:solidFill>
                  <a:ea typeface="宋体" charset="-122"/>
                </a:rPr>
                <a:t>Neusoft</a:t>
              </a:r>
              <a:r>
                <a:rPr lang="en-US" altLang="zh-CN" sz="1000" dirty="0">
                  <a:solidFill>
                    <a:schemeClr val="bg1"/>
                  </a:solidFill>
                  <a:ea typeface="宋体" charset="-122"/>
                </a:rPr>
                <a:t> Group. All rights reserved</a:t>
              </a:r>
            </a:p>
          </p:txBody>
        </p:sp>
        <p:pic>
          <p:nvPicPr>
            <p:cNvPr id="18" name="图片 17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9175" y="5811996"/>
              <a:ext cx="2313305" cy="636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6090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0" y="0"/>
            <a:ext cx="424338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  <a:endParaRPr lang="ja-JP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9556874" y="72638"/>
            <a:ext cx="2696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1200" dirty="0" smtClean="0">
                <a:latin typeface="Arial" charset="0"/>
              </a:rPr>
              <a:t>8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9196388" y="-3175"/>
            <a:ext cx="69691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CN" sz="1200"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gray">
          <a:xfrm flipV="1">
            <a:off x="9199563" y="0"/>
            <a:ext cx="69215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9180513" y="-33338"/>
            <a:ext cx="369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fld id="{35C7C4AF-9D77-4160-ADDD-0F3BD5F0C6A9}" type="slidenum">
              <a:rPr lang="en-US" altLang="ja-JP" sz="1200">
                <a:latin typeface="Arial" pitchFamily="34" charset="0"/>
              </a:rPr>
              <a:pPr algn="ctr">
                <a:defRPr/>
              </a:pPr>
              <a:t>‹#›</a:t>
            </a:fld>
            <a:endParaRPr lang="en-US" altLang="ja-JP" sz="1200">
              <a:latin typeface="Arial" pitchFamily="34" charset="0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0" y="6553200"/>
            <a:ext cx="9906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gray">
          <a:xfrm rot="-2040000">
            <a:off x="1997075" y="3071813"/>
            <a:ext cx="59134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6000" b="1" dirty="0">
                <a:solidFill>
                  <a:srgbClr val="DDDDDD"/>
                </a:solidFill>
                <a:latin typeface="Arial" pitchFamily="34" charset="0"/>
              </a:rPr>
              <a:t>CONFIDENTIAL</a:t>
            </a:r>
          </a:p>
        </p:txBody>
      </p:sp>
      <p:sp>
        <p:nvSpPr>
          <p:cNvPr id="1230898" name="Rectangle 50"/>
          <p:cNvSpPr>
            <a:spLocks noChangeArrowheads="1"/>
          </p:cNvSpPr>
          <p:nvPr/>
        </p:nvSpPr>
        <p:spPr bwMode="gray">
          <a:xfrm>
            <a:off x="0" y="0"/>
            <a:ext cx="4953000" cy="307975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Big</a:t>
            </a:r>
            <a:r>
              <a:rPr lang="zh-CN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收音机操作式样书</a:t>
            </a:r>
            <a:endParaRPr lang="en-US" altLang="ja-JP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1034" name="Group 823"/>
          <p:cNvGrpSpPr>
            <a:grpSpLocks/>
          </p:cNvGrpSpPr>
          <p:nvPr/>
        </p:nvGrpSpPr>
        <p:grpSpPr bwMode="auto">
          <a:xfrm>
            <a:off x="555625" y="908050"/>
            <a:ext cx="8794750" cy="1441450"/>
            <a:chOff x="398" y="572"/>
            <a:chExt cx="5540" cy="908"/>
          </a:xfrm>
        </p:grpSpPr>
        <p:sp>
          <p:nvSpPr>
            <p:cNvPr id="1043" name="Rectangle 817"/>
            <p:cNvSpPr>
              <a:spLocks noChangeArrowheads="1"/>
            </p:cNvSpPr>
            <p:nvPr userDrawn="1"/>
          </p:nvSpPr>
          <p:spPr bwMode="auto">
            <a:xfrm>
              <a:off x="398" y="572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044" name="Rectangle 818"/>
            <p:cNvSpPr>
              <a:spLocks noChangeArrowheads="1"/>
            </p:cNvSpPr>
            <p:nvPr userDrawn="1"/>
          </p:nvSpPr>
          <p:spPr bwMode="auto">
            <a:xfrm>
              <a:off x="2411" y="573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045" name="Rectangle 819"/>
            <p:cNvSpPr>
              <a:spLocks noChangeArrowheads="1"/>
            </p:cNvSpPr>
            <p:nvPr userDrawn="1"/>
          </p:nvSpPr>
          <p:spPr bwMode="auto">
            <a:xfrm>
              <a:off x="4424" y="572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035" name="Group 824"/>
          <p:cNvGrpSpPr>
            <a:grpSpLocks/>
          </p:cNvGrpSpPr>
          <p:nvPr/>
        </p:nvGrpSpPr>
        <p:grpSpPr bwMode="auto">
          <a:xfrm>
            <a:off x="555625" y="2865438"/>
            <a:ext cx="8794750" cy="1441450"/>
            <a:chOff x="398" y="572"/>
            <a:chExt cx="5540" cy="908"/>
          </a:xfrm>
        </p:grpSpPr>
        <p:sp>
          <p:nvSpPr>
            <p:cNvPr id="1040" name="Rectangle 825"/>
            <p:cNvSpPr>
              <a:spLocks noChangeArrowheads="1"/>
            </p:cNvSpPr>
            <p:nvPr userDrawn="1"/>
          </p:nvSpPr>
          <p:spPr bwMode="auto">
            <a:xfrm>
              <a:off x="398" y="572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041" name="Rectangle 826"/>
            <p:cNvSpPr>
              <a:spLocks noChangeArrowheads="1"/>
            </p:cNvSpPr>
            <p:nvPr userDrawn="1"/>
          </p:nvSpPr>
          <p:spPr bwMode="auto">
            <a:xfrm>
              <a:off x="2411" y="573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042" name="Rectangle 827"/>
            <p:cNvSpPr>
              <a:spLocks noChangeArrowheads="1"/>
            </p:cNvSpPr>
            <p:nvPr userDrawn="1"/>
          </p:nvSpPr>
          <p:spPr bwMode="auto">
            <a:xfrm>
              <a:off x="4424" y="572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</p:grpSp>
      <p:grpSp>
        <p:nvGrpSpPr>
          <p:cNvPr id="1036" name="Group 828"/>
          <p:cNvGrpSpPr>
            <a:grpSpLocks/>
          </p:cNvGrpSpPr>
          <p:nvPr/>
        </p:nvGrpSpPr>
        <p:grpSpPr bwMode="auto">
          <a:xfrm>
            <a:off x="555625" y="4824413"/>
            <a:ext cx="8794750" cy="1441450"/>
            <a:chOff x="398" y="572"/>
            <a:chExt cx="5540" cy="908"/>
          </a:xfrm>
        </p:grpSpPr>
        <p:sp>
          <p:nvSpPr>
            <p:cNvPr id="2" name="Rectangle 829"/>
            <p:cNvSpPr>
              <a:spLocks noChangeArrowheads="1"/>
            </p:cNvSpPr>
            <p:nvPr userDrawn="1"/>
          </p:nvSpPr>
          <p:spPr bwMode="auto">
            <a:xfrm>
              <a:off x="398" y="572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038" name="Rectangle 830"/>
            <p:cNvSpPr>
              <a:spLocks noChangeArrowheads="1"/>
            </p:cNvSpPr>
            <p:nvPr userDrawn="1"/>
          </p:nvSpPr>
          <p:spPr bwMode="auto">
            <a:xfrm>
              <a:off x="2411" y="573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1039" name="Rectangle 831"/>
            <p:cNvSpPr>
              <a:spLocks noChangeArrowheads="1"/>
            </p:cNvSpPr>
            <p:nvPr userDrawn="1"/>
          </p:nvSpPr>
          <p:spPr bwMode="auto">
            <a:xfrm>
              <a:off x="4424" y="572"/>
              <a:ext cx="1514" cy="907"/>
            </a:xfrm>
            <a:prstGeom prst="rect">
              <a:avLst/>
            </a:prstGeom>
            <a:noFill/>
            <a:ln w="3175" algn="ctr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800">
                <a:solidFill>
                  <a:srgbClr val="5F5F5F"/>
                </a:solidFill>
                <a:latin typeface="Arial Narrow" pitchFamily="34" charset="0"/>
                <a:ea typeface="宋体" pitchFamily="2" charset="-122"/>
              </a:endParaRPr>
            </a:p>
          </p:txBody>
        </p:sp>
      </p:grpSp>
      <p:pic>
        <p:nvPicPr>
          <p:cNvPr id="1037" name="Picture 2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88425" y="6596063"/>
            <a:ext cx="809625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8" r:id="rId3"/>
    <p:sldLayoutId id="2147483857" r:id="rId4"/>
    <p:sldLayoutId id="2147483861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Calibri" pitchFamily="34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20000" y="1440000"/>
            <a:ext cx="5529144" cy="720006"/>
          </a:xfrm>
          <a:noFill/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B2E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zh-CN" altLang="en-US" b="0" dirty="0" smtClean="0">
                <a:solidFill>
                  <a:srgbClr val="0B2E8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收音机操作</a:t>
            </a:r>
            <a:r>
              <a:rPr lang="zh-CN" altLang="en-US" b="0" dirty="0">
                <a:solidFill>
                  <a:srgbClr val="0B2E8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式样书</a:t>
            </a:r>
            <a:endParaRPr lang="zh-CN" altLang="en-US" b="0" dirty="0">
              <a:solidFill>
                <a:srgbClr val="0B2E8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charset="-122"/>
                <a:ea typeface="宋体" charset="-122"/>
              </a:rPr>
              <a:t>改正</a:t>
            </a:r>
            <a:r>
              <a:rPr lang="zh-CN" altLang="en-US" dirty="0">
                <a:latin typeface="宋体" charset="-122"/>
                <a:ea typeface="宋体" charset="-122"/>
              </a:rPr>
              <a:t>履历</a:t>
            </a:r>
            <a:endParaRPr lang="zh-CN" altLang="en-US" dirty="0" smtClean="0">
              <a:latin typeface="宋体" charset="-122"/>
              <a:ea typeface="宋体" charset="-122"/>
            </a:endParaRPr>
          </a:p>
        </p:txBody>
      </p:sp>
      <p:graphicFrame>
        <p:nvGraphicFramePr>
          <p:cNvPr id="315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77526"/>
              </p:ext>
            </p:extLst>
          </p:nvPr>
        </p:nvGraphicFramePr>
        <p:xfrm>
          <a:off x="898525" y="642938"/>
          <a:ext cx="8107363" cy="3738324"/>
        </p:xfrm>
        <a:graphic>
          <a:graphicData uri="http://schemas.openxmlformats.org/drawingml/2006/table">
            <a:tbl>
              <a:tblPr/>
              <a:tblGrid>
                <a:gridCol w="958131"/>
                <a:gridCol w="953219"/>
                <a:gridCol w="882650"/>
                <a:gridCol w="5313363"/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+mn-ea"/>
                          <a:ea typeface="+mn-ea"/>
                        </a:rPr>
                        <a:t>dae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+mn-ea"/>
                          <a:ea typeface="+mn-ea"/>
                        </a:rPr>
                        <a:t>author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2017/09/04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2017/09/12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2017/09/14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360data\重要数据\桌面\截图\00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52802" y="857232"/>
            <a:ext cx="2265300" cy="3020400"/>
          </a:xfrm>
          <a:prstGeom prst="rect">
            <a:avLst/>
          </a:prstGeom>
          <a:noFill/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1000" dirty="0">
                <a:latin typeface="+mn-ea"/>
                <a:ea typeface="+mn-ea"/>
              </a:rPr>
              <a:t>主</a:t>
            </a:r>
            <a:r>
              <a:rPr lang="zh-CN" altLang="en-US" sz="1000" dirty="0" smtClean="0">
                <a:latin typeface="+mn-ea"/>
                <a:ea typeface="+mn-ea"/>
              </a:rPr>
              <a:t>功能</a:t>
            </a:r>
            <a:endParaRPr lang="en-US" altLang="zh-CN" sz="1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AutoShape 270"/>
          <p:cNvSpPr>
            <a:spLocks/>
          </p:cNvSpPr>
          <p:nvPr/>
        </p:nvSpPr>
        <p:spPr bwMode="auto">
          <a:xfrm>
            <a:off x="5952992" y="1616035"/>
            <a:ext cx="2088233" cy="360040"/>
          </a:xfrm>
          <a:prstGeom prst="accentCallout1">
            <a:avLst>
              <a:gd name="adj1" fmla="val 92603"/>
              <a:gd name="adj2" fmla="val -227"/>
              <a:gd name="adj3" fmla="val 72323"/>
              <a:gd name="adj4" fmla="val -58100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显示当前播放的频率或者搜索到的</a:t>
            </a:r>
            <a:r>
              <a:rPr lang="zh-CN" altLang="en-US" sz="1000" dirty="0" smtClean="0">
                <a:latin typeface="+mn-ea"/>
                <a:ea typeface="+mn-ea"/>
              </a:rPr>
              <a:t>频率</a:t>
            </a:r>
            <a:endParaRPr lang="en-US" altLang="zh-CN" sz="1000" dirty="0">
              <a:latin typeface="+mn-ea"/>
              <a:ea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807999" y="4151164"/>
            <a:ext cx="81040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+mn-ea"/>
                <a:ea typeface="+mn-ea"/>
              </a:rPr>
              <a:t>1</a:t>
            </a:r>
            <a:r>
              <a:rPr lang="zh-CN" altLang="en-US" sz="1000" dirty="0" smtClean="0">
                <a:latin typeface="+mn-ea"/>
                <a:ea typeface="+mn-ea"/>
              </a:rPr>
              <a:t>：拖动频率条，可以用相应频率进行播放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en-US" altLang="zh-CN" sz="1000" dirty="0" smtClean="0">
                <a:latin typeface="+mn-ea"/>
                <a:ea typeface="+mn-ea"/>
              </a:rPr>
              <a:t>2</a:t>
            </a:r>
            <a:r>
              <a:rPr lang="zh-CN" altLang="en-US" sz="1000" dirty="0" smtClean="0">
                <a:latin typeface="+mn-ea"/>
                <a:ea typeface="+mn-ea"/>
              </a:rPr>
              <a:t>：自动调台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en-US" altLang="zh-CN" sz="1000" dirty="0" smtClean="0">
                <a:latin typeface="+mn-ea"/>
                <a:ea typeface="+mn-ea"/>
              </a:rPr>
              <a:t>3</a:t>
            </a:r>
            <a:r>
              <a:rPr lang="zh-CN" altLang="en-US" sz="1000" dirty="0" smtClean="0">
                <a:latin typeface="+mn-ea"/>
                <a:ea typeface="+mn-ea"/>
              </a:rPr>
              <a:t>：手动调台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en-US" altLang="zh-CN" sz="1000" dirty="0" smtClean="0">
                <a:latin typeface="+mn-ea"/>
                <a:ea typeface="+mn-ea"/>
              </a:rPr>
              <a:t>4</a:t>
            </a:r>
            <a:r>
              <a:rPr lang="zh-CN" altLang="en-US" sz="1000" dirty="0" smtClean="0">
                <a:latin typeface="+mn-ea"/>
                <a:ea typeface="+mn-ea"/>
              </a:rPr>
              <a:t>：预存台和搜索到的电台在这里显示；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en-US" altLang="zh-CN" sz="1000" dirty="0">
                <a:latin typeface="+mn-ea"/>
                <a:ea typeface="+mn-ea"/>
              </a:rPr>
              <a:t> </a:t>
            </a:r>
            <a:r>
              <a:rPr lang="en-US" altLang="zh-CN" sz="1000" dirty="0" smtClean="0">
                <a:latin typeface="+mn-ea"/>
                <a:ea typeface="+mn-ea"/>
              </a:rPr>
              <a:t>     </a:t>
            </a:r>
            <a:r>
              <a:rPr lang="zh-CN" altLang="en-US" sz="1000" dirty="0" smtClean="0">
                <a:latin typeface="+mn-ea"/>
                <a:ea typeface="+mn-ea"/>
              </a:rPr>
              <a:t>预存台在播放中、非播放中在设计上有区别，切换到某一预存台，则该台高亮，并播放对应电台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en-US" altLang="zh-CN" sz="1000" dirty="0" smtClean="0">
                <a:latin typeface="+mn-ea"/>
                <a:ea typeface="+mn-ea"/>
              </a:rPr>
              <a:t>      </a:t>
            </a:r>
            <a:r>
              <a:rPr lang="zh-CN" altLang="en-US" sz="1000" dirty="0">
                <a:latin typeface="+mn-ea"/>
                <a:ea typeface="+mn-ea"/>
              </a:rPr>
              <a:t>长</a:t>
            </a:r>
            <a:r>
              <a:rPr lang="zh-CN" altLang="en-US" sz="1000" dirty="0" smtClean="0">
                <a:latin typeface="+mn-ea"/>
                <a:ea typeface="+mn-ea"/>
              </a:rPr>
              <a:t>按某</a:t>
            </a:r>
            <a:r>
              <a:rPr lang="zh-CN" altLang="en-US" sz="1000" dirty="0">
                <a:latin typeface="+mn-ea"/>
                <a:ea typeface="+mn-ea"/>
              </a:rPr>
              <a:t>一个预存台，则该台高亮，并且把正在播放的频率存储到这个位置。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zh-CN" altLang="en-US" sz="1000" dirty="0">
                <a:latin typeface="+mn-ea"/>
                <a:ea typeface="+mn-ea"/>
              </a:rPr>
              <a:t>   </a:t>
            </a:r>
            <a:r>
              <a:rPr lang="zh-CN" altLang="en-US" sz="1000" dirty="0" smtClean="0">
                <a:latin typeface="+mn-ea"/>
                <a:ea typeface="+mn-ea"/>
              </a:rPr>
              <a:t>   预</a:t>
            </a:r>
            <a:r>
              <a:rPr lang="zh-CN" altLang="en-US" sz="1000" dirty="0">
                <a:latin typeface="+mn-ea"/>
                <a:ea typeface="+mn-ea"/>
              </a:rPr>
              <a:t>存台中存储的频率可以是重复的、无序的。</a:t>
            </a:r>
          </a:p>
          <a:p>
            <a:r>
              <a:rPr lang="zh-CN" altLang="en-US" sz="1000" dirty="0">
                <a:latin typeface="+mn-ea"/>
                <a:ea typeface="+mn-ea"/>
              </a:rPr>
              <a:t>   </a:t>
            </a:r>
            <a:r>
              <a:rPr lang="zh-CN" altLang="en-US" sz="1000" dirty="0" smtClean="0">
                <a:latin typeface="+mn-ea"/>
                <a:ea typeface="+mn-ea"/>
              </a:rPr>
              <a:t>   手动</a:t>
            </a:r>
            <a:r>
              <a:rPr lang="zh-CN" altLang="en-US" sz="1000" dirty="0">
                <a:latin typeface="+mn-ea"/>
                <a:ea typeface="+mn-ea"/>
              </a:rPr>
              <a:t>调节、</a:t>
            </a:r>
            <a:r>
              <a:rPr lang="zh-CN" altLang="en-US" sz="1000" dirty="0" smtClean="0">
                <a:latin typeface="+mn-ea"/>
                <a:ea typeface="+mn-ea"/>
              </a:rPr>
              <a:t>自动调节时</a:t>
            </a:r>
            <a:r>
              <a:rPr lang="zh-CN" altLang="en-US" sz="1000" dirty="0">
                <a:latin typeface="+mn-ea"/>
                <a:ea typeface="+mn-ea"/>
              </a:rPr>
              <a:t>，如果当前频率和预存台中的频率一样，则预存台中排序靠前的相同频率按钮高亮。</a:t>
            </a:r>
          </a:p>
          <a:p>
            <a:r>
              <a:rPr lang="en-US" altLang="zh-CN" sz="1000" dirty="0" smtClean="0">
                <a:latin typeface="+mn-ea"/>
                <a:ea typeface="+mn-ea"/>
              </a:rPr>
              <a:t>5</a:t>
            </a:r>
            <a:r>
              <a:rPr lang="zh-CN" altLang="en-US" sz="1000" dirty="0" smtClean="0">
                <a:latin typeface="+mn-ea"/>
                <a:ea typeface="+mn-ea"/>
              </a:rPr>
              <a:t>：检索到电台，播放</a:t>
            </a:r>
            <a:r>
              <a:rPr lang="zh-CN" altLang="en-US" sz="1000" dirty="0">
                <a:latin typeface="+mn-ea"/>
                <a:ea typeface="+mn-ea"/>
              </a:rPr>
              <a:t>该电台</a:t>
            </a:r>
            <a:r>
              <a:rPr lang="zh-CN" altLang="en-US" sz="1000" dirty="0" smtClean="0">
                <a:latin typeface="+mn-ea"/>
                <a:ea typeface="+mn-ea"/>
              </a:rPr>
              <a:t>十秒后，继续检索下一电台，检索回到起始频率为止。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en-US" altLang="zh-CN" sz="1000" dirty="0" smtClean="0">
                <a:latin typeface="+mn-ea"/>
                <a:ea typeface="+mn-ea"/>
              </a:rPr>
              <a:t>6</a:t>
            </a:r>
            <a:r>
              <a:rPr lang="zh-CN" altLang="en-US" sz="1000" dirty="0" smtClean="0">
                <a:latin typeface="+mn-ea"/>
                <a:ea typeface="+mn-ea"/>
              </a:rPr>
              <a:t>：自动搜索电台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en-US" altLang="zh-CN" sz="1000" dirty="0" smtClean="0">
                <a:latin typeface="+mn-ea"/>
                <a:ea typeface="+mn-ea"/>
              </a:rPr>
              <a:t>7</a:t>
            </a:r>
            <a:r>
              <a:rPr lang="zh-CN" altLang="en-US" sz="1000" dirty="0" smtClean="0">
                <a:latin typeface="+mn-ea"/>
                <a:ea typeface="+mn-ea"/>
              </a:rPr>
              <a:t>：</a:t>
            </a:r>
            <a:r>
              <a:rPr lang="en-US" altLang="zh-CN" sz="1000" dirty="0" smtClean="0">
                <a:latin typeface="+mn-ea"/>
                <a:ea typeface="+mn-ea"/>
              </a:rPr>
              <a:t>FM / AM</a:t>
            </a:r>
            <a:r>
              <a:rPr lang="zh-CN" altLang="en-US" sz="1000" dirty="0" smtClean="0">
                <a:latin typeface="+mn-ea"/>
                <a:ea typeface="+mn-ea"/>
              </a:rPr>
              <a:t>切换</a:t>
            </a:r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27" name="AutoShape 270"/>
          <p:cNvSpPr>
            <a:spLocks/>
          </p:cNvSpPr>
          <p:nvPr/>
        </p:nvSpPr>
        <p:spPr bwMode="auto">
          <a:xfrm>
            <a:off x="2200243" y="1529742"/>
            <a:ext cx="874370" cy="360040"/>
          </a:xfrm>
          <a:prstGeom prst="accentCallout1">
            <a:avLst>
              <a:gd name="adj1" fmla="val 60353"/>
              <a:gd name="adj2" fmla="val 102691"/>
              <a:gd name="adj3" fmla="val -51821"/>
              <a:gd name="adj4" fmla="val 151570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</a:pPr>
            <a:r>
              <a:rPr lang="en-US" altLang="zh-CN" sz="1000" dirty="0" smtClean="0">
                <a:latin typeface="+mn-ea"/>
                <a:ea typeface="+mn-ea"/>
              </a:rPr>
              <a:t>AM / FM</a:t>
            </a:r>
            <a:r>
              <a:rPr lang="zh-CN" altLang="en-US" sz="1000" dirty="0" smtClean="0">
                <a:latin typeface="+mn-ea"/>
                <a:ea typeface="+mn-ea"/>
              </a:rPr>
              <a:t>切换</a:t>
            </a:r>
            <a:endParaRPr lang="en-US" altLang="zh-CN" sz="1000" dirty="0">
              <a:latin typeface="+mn-ea"/>
              <a:ea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47664" y="1322859"/>
            <a:ext cx="5616624" cy="2178150"/>
            <a:chOff x="1547664" y="1322859"/>
            <a:chExt cx="5616624" cy="2178150"/>
          </a:xfrm>
        </p:grpSpPr>
        <p:sp>
          <p:nvSpPr>
            <p:cNvPr id="29" name="Oval 148"/>
            <p:cNvSpPr>
              <a:spLocks noChangeArrowheads="1"/>
            </p:cNvSpPr>
            <p:nvPr/>
          </p:nvSpPr>
          <p:spPr bwMode="auto">
            <a:xfrm>
              <a:off x="3563888" y="1628800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2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0" name="Oval 148"/>
            <p:cNvSpPr>
              <a:spLocks noChangeArrowheads="1"/>
            </p:cNvSpPr>
            <p:nvPr/>
          </p:nvSpPr>
          <p:spPr bwMode="auto">
            <a:xfrm>
              <a:off x="5364088" y="1628800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2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1" name="Oval 148"/>
            <p:cNvSpPr>
              <a:spLocks noChangeArrowheads="1"/>
            </p:cNvSpPr>
            <p:nvPr/>
          </p:nvSpPr>
          <p:spPr bwMode="auto">
            <a:xfrm>
              <a:off x="3347865" y="2042939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3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2" name="Oval 148"/>
            <p:cNvSpPr>
              <a:spLocks noChangeArrowheads="1"/>
            </p:cNvSpPr>
            <p:nvPr/>
          </p:nvSpPr>
          <p:spPr bwMode="auto">
            <a:xfrm>
              <a:off x="5580112" y="2042939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3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3" name="Oval 148"/>
            <p:cNvSpPr>
              <a:spLocks noChangeArrowheads="1"/>
            </p:cNvSpPr>
            <p:nvPr/>
          </p:nvSpPr>
          <p:spPr bwMode="auto">
            <a:xfrm>
              <a:off x="4572000" y="2042939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1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547664" y="2924944"/>
              <a:ext cx="5616624" cy="5760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FontTx/>
                <a:buChar char="•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491879" y="2348880"/>
              <a:ext cx="2268000" cy="576065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FontTx/>
                <a:buChar char="•"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6" name="Oval 148"/>
            <p:cNvSpPr>
              <a:spLocks noChangeArrowheads="1"/>
            </p:cNvSpPr>
            <p:nvPr/>
          </p:nvSpPr>
          <p:spPr bwMode="auto">
            <a:xfrm>
              <a:off x="3203848" y="2636912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4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7" name="Oval 148"/>
            <p:cNvSpPr>
              <a:spLocks noChangeArrowheads="1"/>
            </p:cNvSpPr>
            <p:nvPr/>
          </p:nvSpPr>
          <p:spPr bwMode="auto">
            <a:xfrm>
              <a:off x="3995937" y="3123059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5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8" name="Oval 148"/>
            <p:cNvSpPr>
              <a:spLocks noChangeArrowheads="1"/>
            </p:cNvSpPr>
            <p:nvPr/>
          </p:nvSpPr>
          <p:spPr bwMode="auto">
            <a:xfrm>
              <a:off x="4932041" y="3123059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6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  <p:sp>
          <p:nvSpPr>
            <p:cNvPr id="39" name="Oval 148"/>
            <p:cNvSpPr>
              <a:spLocks noChangeArrowheads="1"/>
            </p:cNvSpPr>
            <p:nvPr/>
          </p:nvSpPr>
          <p:spPr bwMode="auto">
            <a:xfrm>
              <a:off x="3275857" y="1322859"/>
              <a:ext cx="288031" cy="161925"/>
            </a:xfrm>
            <a:prstGeom prst="ellipse">
              <a:avLst/>
            </a:prstGeom>
            <a:solidFill>
              <a:srgbClr val="FFFF96">
                <a:alpha val="79999"/>
              </a:srgbClr>
            </a:solidFill>
            <a:ln w="9525">
              <a:solidFill>
                <a:srgbClr val="0064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zh-CN" sz="1000" b="1" dirty="0">
                  <a:latin typeface="+mn-ea"/>
                  <a:ea typeface="+mn-ea"/>
                  <a:cs typeface="DejaVu Sans"/>
                </a:rPr>
                <a:t>7</a:t>
              </a:r>
              <a:endParaRPr lang="zh-CN" altLang="en-US" sz="1000" b="1" dirty="0">
                <a:latin typeface="+mn-ea"/>
                <a:ea typeface="+mn-ea"/>
                <a:cs typeface="DejaVu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D:\360data\重要数据\桌面\截图\00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67314" y="1071546"/>
            <a:ext cx="2265300" cy="3020400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000" dirty="0">
                <a:latin typeface="+mn-ea"/>
                <a:ea typeface="+mn-ea"/>
              </a:rPr>
              <a:t>自动搜索</a:t>
            </a:r>
          </a:p>
        </p:txBody>
      </p:sp>
      <p:sp>
        <p:nvSpPr>
          <p:cNvPr id="20" name="Rectangle 57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5576" y="1874453"/>
            <a:ext cx="2428875" cy="325437"/>
          </a:xfrm>
          <a:prstGeom prst="rect">
            <a:avLst/>
          </a:prstGeom>
          <a:solidFill>
            <a:schemeClr val="bg1">
              <a:alpha val="87842"/>
            </a:schemeClr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zh-CN" sz="1000" b="1">
                <a:solidFill>
                  <a:srgbClr val="0033CC"/>
                </a:solidFill>
                <a:latin typeface="+mn-ea"/>
                <a:ea typeface="+mn-ea"/>
              </a:rPr>
              <a:t>Radio</a:t>
            </a:r>
            <a:r>
              <a:rPr lang="zh-CN" altLang="en-US" sz="1000" b="1">
                <a:solidFill>
                  <a:srgbClr val="0033CC"/>
                </a:solidFill>
                <a:latin typeface="+mn-ea"/>
                <a:ea typeface="+mn-ea"/>
              </a:rPr>
              <a:t>主画面</a:t>
            </a:r>
            <a:endParaRPr lang="en-US" altLang="zh-CN" sz="1000" b="1">
              <a:solidFill>
                <a:srgbClr val="0033CC"/>
              </a:solidFill>
              <a:latin typeface="+mn-ea"/>
              <a:ea typeface="+mn-ea"/>
            </a:endParaRPr>
          </a:p>
        </p:txBody>
      </p:sp>
      <p:cxnSp>
        <p:nvCxnSpPr>
          <p:cNvPr id="21" name="AutoShape 266"/>
          <p:cNvCxnSpPr>
            <a:cxnSpLocks noChangeShapeType="1"/>
          </p:cNvCxnSpPr>
          <p:nvPr/>
        </p:nvCxnSpPr>
        <p:spPr bwMode="auto">
          <a:xfrm rot="5400000">
            <a:off x="834529" y="2959930"/>
            <a:ext cx="113982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66"/>
          <p:cNvCxnSpPr>
            <a:cxnSpLocks noChangeShapeType="1"/>
          </p:cNvCxnSpPr>
          <p:nvPr/>
        </p:nvCxnSpPr>
        <p:spPr bwMode="auto">
          <a:xfrm rot="16200000" flipV="1">
            <a:off x="1843434" y="2960724"/>
            <a:ext cx="11382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555776" y="2889312"/>
            <a:ext cx="428625" cy="153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000" dirty="0">
                <a:latin typeface="+mn-ea"/>
                <a:ea typeface="+mn-ea"/>
              </a:rPr>
              <a:t>[</a:t>
            </a:r>
            <a:r>
              <a:rPr lang="zh-CN" altLang="en-US" sz="1000" dirty="0">
                <a:latin typeface="+mn-ea"/>
                <a:ea typeface="+mn-ea"/>
              </a:rPr>
              <a:t>取消</a:t>
            </a:r>
            <a:r>
              <a:rPr lang="en-US" altLang="zh-CN" sz="1000" dirty="0">
                <a:latin typeface="+mn-ea"/>
                <a:ea typeface="+mn-ea"/>
              </a:rPr>
              <a:t>]</a:t>
            </a:r>
          </a:p>
        </p:txBody>
      </p:sp>
      <p:sp>
        <p:nvSpPr>
          <p:cNvPr id="24" name="矩形 583"/>
          <p:cNvSpPr>
            <a:spLocks noChangeArrowheads="1"/>
          </p:cNvSpPr>
          <p:nvPr/>
        </p:nvSpPr>
        <p:spPr bwMode="auto">
          <a:xfrm>
            <a:off x="5595143" y="717875"/>
            <a:ext cx="14029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+mn-ea"/>
                <a:ea typeface="+mn-ea"/>
              </a:rPr>
              <a:t>【</a:t>
            </a:r>
            <a:r>
              <a:rPr lang="zh-CN" altLang="en-US" sz="1000" dirty="0">
                <a:solidFill>
                  <a:srgbClr val="000000"/>
                </a:solidFill>
                <a:latin typeface="+mn-ea"/>
                <a:ea typeface="+mn-ea"/>
              </a:rPr>
              <a:t>搜索中</a:t>
            </a:r>
            <a:r>
              <a:rPr lang="en-US" altLang="zh-CN" sz="1000" dirty="0">
                <a:solidFill>
                  <a:srgbClr val="000000"/>
                </a:solidFill>
                <a:latin typeface="+mn-ea"/>
                <a:ea typeface="+mn-ea"/>
              </a:rPr>
              <a:t>radio</a:t>
            </a:r>
            <a:r>
              <a:rPr lang="zh-CN" altLang="en-US" sz="1000" dirty="0">
                <a:solidFill>
                  <a:srgbClr val="000000"/>
                </a:solidFill>
                <a:latin typeface="+mn-ea"/>
                <a:ea typeface="+mn-ea"/>
              </a:rPr>
              <a:t>画面</a:t>
            </a:r>
            <a:r>
              <a:rPr lang="en-US" altLang="zh-CN" sz="1000" dirty="0">
                <a:solidFill>
                  <a:srgbClr val="000000"/>
                </a:solidFill>
                <a:latin typeface="+mn-ea"/>
                <a:ea typeface="+mn-ea"/>
              </a:rPr>
              <a:t>】</a:t>
            </a:r>
          </a:p>
        </p:txBody>
      </p:sp>
      <p:sp>
        <p:nvSpPr>
          <p:cNvPr id="25" name="AutoShape 270"/>
          <p:cNvSpPr>
            <a:spLocks/>
          </p:cNvSpPr>
          <p:nvPr/>
        </p:nvSpPr>
        <p:spPr bwMode="auto">
          <a:xfrm>
            <a:off x="4830397" y="4460420"/>
            <a:ext cx="2928938" cy="1344843"/>
          </a:xfrm>
          <a:prstGeom prst="accentCallout1">
            <a:avLst>
              <a:gd name="adj1" fmla="val 37403"/>
              <a:gd name="adj2" fmla="val -2181"/>
              <a:gd name="adj3" fmla="val -80008"/>
              <a:gd name="adj4" fmla="val 19551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停止播放</a:t>
            </a:r>
            <a:r>
              <a:rPr lang="en-US" altLang="zh-CN" sz="1000" dirty="0">
                <a:latin typeface="+mn-ea"/>
                <a:ea typeface="+mn-ea"/>
              </a:rPr>
              <a:t>radio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自动搜台显示频率搜索的动画，频率</a:t>
            </a:r>
            <a:r>
              <a:rPr lang="en-US" altLang="zh-CN" sz="1000" dirty="0">
                <a:latin typeface="+mn-ea"/>
                <a:ea typeface="+mn-ea"/>
              </a:rPr>
              <a:t>Bar</a:t>
            </a:r>
            <a:r>
              <a:rPr lang="zh-CN" altLang="en-US" sz="1000" dirty="0">
                <a:latin typeface="+mn-ea"/>
                <a:ea typeface="+mn-ea"/>
              </a:rPr>
              <a:t>从左到右移动。</a:t>
            </a:r>
            <a:endParaRPr lang="en-US" altLang="zh-CN" sz="10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当前频率的数字“</a:t>
            </a:r>
            <a:r>
              <a:rPr lang="en-US" altLang="zh-CN" sz="1000" dirty="0">
                <a:latin typeface="+mn-ea"/>
                <a:ea typeface="+mn-ea"/>
              </a:rPr>
              <a:t>99.X</a:t>
            </a:r>
            <a:r>
              <a:rPr lang="zh-CN" altLang="en-US" sz="1000" dirty="0">
                <a:latin typeface="+mn-ea"/>
                <a:ea typeface="+mn-ea"/>
              </a:rPr>
              <a:t>”也根据搜索当前状态进行</a:t>
            </a:r>
            <a:r>
              <a:rPr lang="zh-CN" altLang="en-US" sz="1000" dirty="0" smtClean="0">
                <a:latin typeface="+mn-ea"/>
                <a:ea typeface="+mn-ea"/>
              </a:rPr>
              <a:t>变化</a:t>
            </a:r>
            <a:endParaRPr lang="en-US" altLang="zh-CN" sz="1000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搜索中，    无效显示，点击无响应</a:t>
            </a:r>
            <a:r>
              <a:rPr lang="zh-CN" altLang="en-US" sz="1000" dirty="0" smtClean="0">
                <a:latin typeface="+mn-ea"/>
                <a:ea typeface="+mn-ea"/>
              </a:rPr>
              <a:t>。</a:t>
            </a:r>
            <a:endParaRPr lang="en-US" altLang="zh-CN" sz="1000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搜索结束后，如搜索频道有效，切换频段至（</a:t>
            </a:r>
            <a:r>
              <a:rPr lang="en-US" altLang="zh-CN" sz="1000" dirty="0">
                <a:latin typeface="+mn-ea"/>
                <a:ea typeface="+mn-ea"/>
              </a:rPr>
              <a:t>FM</a:t>
            </a:r>
            <a:r>
              <a:rPr lang="zh-CN" altLang="en-US" sz="1000" dirty="0">
                <a:latin typeface="+mn-ea"/>
                <a:ea typeface="+mn-ea"/>
              </a:rPr>
              <a:t>）</a:t>
            </a:r>
            <a:r>
              <a:rPr lang="en-US" altLang="zh-CN" sz="1000" dirty="0">
                <a:latin typeface="+mn-ea"/>
                <a:ea typeface="+mn-ea"/>
              </a:rPr>
              <a:t>,</a:t>
            </a:r>
            <a:r>
              <a:rPr lang="zh-CN" altLang="en-US" sz="1000" dirty="0">
                <a:latin typeface="+mn-ea"/>
                <a:ea typeface="+mn-ea"/>
              </a:rPr>
              <a:t>第一个台高亮并播放。如无效，恢复到搜索之前的</a:t>
            </a:r>
            <a:r>
              <a:rPr lang="zh-CN" altLang="en-US" sz="1000" dirty="0" smtClean="0">
                <a:latin typeface="+mn-ea"/>
                <a:ea typeface="+mn-ea"/>
              </a:rPr>
              <a:t>频道</a:t>
            </a:r>
            <a:endParaRPr lang="en-US" altLang="zh-CN" sz="1000" dirty="0">
              <a:latin typeface="+mn-ea"/>
              <a:ea typeface="+mn-ea"/>
            </a:endParaRPr>
          </a:p>
        </p:txBody>
      </p:sp>
      <p:sp>
        <p:nvSpPr>
          <p:cNvPr id="26" name="Oval 148"/>
          <p:cNvSpPr>
            <a:spLocks noChangeArrowheads="1"/>
          </p:cNvSpPr>
          <p:nvPr/>
        </p:nvSpPr>
        <p:spPr bwMode="auto">
          <a:xfrm>
            <a:off x="5238752" y="1857364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27" name="Oval 148"/>
          <p:cNvSpPr>
            <a:spLocks noChangeArrowheads="1"/>
          </p:cNvSpPr>
          <p:nvPr/>
        </p:nvSpPr>
        <p:spPr bwMode="auto">
          <a:xfrm>
            <a:off x="7096140" y="2214554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28" name="Oval 148"/>
          <p:cNvSpPr>
            <a:spLocks noChangeArrowheads="1"/>
          </p:cNvSpPr>
          <p:nvPr/>
        </p:nvSpPr>
        <p:spPr bwMode="auto">
          <a:xfrm>
            <a:off x="7310454" y="1571612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29" name="Oval 148"/>
          <p:cNvSpPr>
            <a:spLocks noChangeArrowheads="1"/>
          </p:cNvSpPr>
          <p:nvPr/>
        </p:nvSpPr>
        <p:spPr bwMode="auto">
          <a:xfrm>
            <a:off x="4953000" y="1500174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30" name="Oval 148"/>
          <p:cNvSpPr>
            <a:spLocks noChangeArrowheads="1"/>
          </p:cNvSpPr>
          <p:nvPr/>
        </p:nvSpPr>
        <p:spPr bwMode="auto">
          <a:xfrm>
            <a:off x="7310454" y="2857496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31" name="Oval 148"/>
          <p:cNvSpPr>
            <a:spLocks noChangeArrowheads="1"/>
          </p:cNvSpPr>
          <p:nvPr/>
        </p:nvSpPr>
        <p:spPr bwMode="auto">
          <a:xfrm>
            <a:off x="5406752" y="5211291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177053" y="2594532"/>
            <a:ext cx="2268001" cy="57606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177053" y="1802444"/>
            <a:ext cx="2268001" cy="696997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0" name="Picture 2" descr="D:\360data\重要数据\桌面\截图\00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530" y="3643314"/>
            <a:ext cx="3384000" cy="2177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360data\重要数据\桌面\截图\00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24108" y="1500174"/>
            <a:ext cx="2265300" cy="3020400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1000" dirty="0">
                <a:latin typeface="+mn-ea"/>
                <a:ea typeface="+mn-ea"/>
              </a:rPr>
              <a:t>手动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自动调台</a:t>
            </a:r>
            <a:endParaRPr lang="en-US" altLang="zh-CN" sz="1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AutoShape 270"/>
          <p:cNvSpPr>
            <a:spLocks/>
          </p:cNvSpPr>
          <p:nvPr/>
        </p:nvSpPr>
        <p:spPr bwMode="auto">
          <a:xfrm>
            <a:off x="5385048" y="2132856"/>
            <a:ext cx="1512168" cy="457064"/>
          </a:xfrm>
          <a:prstGeom prst="accentCallout1">
            <a:avLst>
              <a:gd name="adj1" fmla="val 37403"/>
              <a:gd name="adj2" fmla="val -2181"/>
              <a:gd name="adj3" fmla="val 110513"/>
              <a:gd name="adj4" fmla="val -41824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</a:pPr>
            <a:r>
              <a:rPr lang="en-US" altLang="zh-CN" sz="1000" dirty="0" smtClean="0">
                <a:latin typeface="+mn-ea"/>
                <a:ea typeface="+mn-ea"/>
              </a:rPr>
              <a:t>1</a:t>
            </a:r>
            <a:r>
              <a:rPr lang="zh-CN" altLang="en-US" sz="1000" dirty="0" smtClean="0">
                <a:latin typeface="+mn-ea"/>
                <a:ea typeface="+mn-ea"/>
              </a:rPr>
              <a:t>：自动调台</a:t>
            </a:r>
            <a:endParaRPr lang="en-US" altLang="zh-CN" sz="1000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000" dirty="0" smtClean="0">
                <a:latin typeface="+mn-ea"/>
                <a:ea typeface="+mn-ea"/>
              </a:rPr>
              <a:t>2</a:t>
            </a:r>
            <a:r>
              <a:rPr lang="zh-CN" altLang="en-US" sz="1000" dirty="0" smtClean="0">
                <a:latin typeface="+mn-ea"/>
                <a:ea typeface="+mn-ea"/>
              </a:rPr>
              <a:t>：手动调台</a:t>
            </a:r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12" name="Oval 148"/>
          <p:cNvSpPr>
            <a:spLocks noChangeArrowheads="1"/>
          </p:cNvSpPr>
          <p:nvPr/>
        </p:nvSpPr>
        <p:spPr bwMode="auto">
          <a:xfrm>
            <a:off x="2576737" y="2258963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13" name="Oval 148"/>
          <p:cNvSpPr>
            <a:spLocks noChangeArrowheads="1"/>
          </p:cNvSpPr>
          <p:nvPr/>
        </p:nvSpPr>
        <p:spPr bwMode="auto">
          <a:xfrm>
            <a:off x="4592960" y="2763019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 smtClean="0">
                <a:latin typeface="+mn-ea"/>
                <a:ea typeface="+mn-ea"/>
                <a:cs typeface="DejaVu Sans"/>
              </a:rPr>
              <a:t>2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14" name="Oval 148"/>
          <p:cNvSpPr>
            <a:spLocks noChangeArrowheads="1"/>
          </p:cNvSpPr>
          <p:nvPr/>
        </p:nvSpPr>
        <p:spPr bwMode="auto">
          <a:xfrm>
            <a:off x="2360713" y="2763019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 smtClean="0">
                <a:latin typeface="+mn-ea"/>
                <a:ea typeface="+mn-ea"/>
                <a:cs typeface="DejaVu Sans"/>
              </a:rPr>
              <a:t>2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15" name="Oval 148"/>
          <p:cNvSpPr>
            <a:spLocks noChangeArrowheads="1"/>
          </p:cNvSpPr>
          <p:nvPr/>
        </p:nvSpPr>
        <p:spPr bwMode="auto">
          <a:xfrm>
            <a:off x="4376936" y="2258963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>
                <a:latin typeface="+mn-ea"/>
                <a:ea typeface="+mn-ea"/>
                <a:cs typeface="DejaVu Sans"/>
              </a:rPr>
              <a:t>1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360data\重要数据\桌面\截图\00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09662" y="1500174"/>
            <a:ext cx="2265300" cy="3020400"/>
          </a:xfrm>
          <a:prstGeom prst="rect">
            <a:avLst/>
          </a:prstGeom>
          <a:noFill/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1000" dirty="0">
                <a:latin typeface="+mn-ea"/>
                <a:ea typeface="+mn-ea"/>
              </a:rPr>
              <a:t>浏览</a:t>
            </a:r>
          </a:p>
        </p:txBody>
      </p:sp>
      <p:sp>
        <p:nvSpPr>
          <p:cNvPr id="8" name="AutoShape 270"/>
          <p:cNvSpPr>
            <a:spLocks/>
          </p:cNvSpPr>
          <p:nvPr/>
        </p:nvSpPr>
        <p:spPr bwMode="auto">
          <a:xfrm>
            <a:off x="4093351" y="4166989"/>
            <a:ext cx="2928938" cy="480591"/>
          </a:xfrm>
          <a:prstGeom prst="accentCallout1">
            <a:avLst>
              <a:gd name="adj1" fmla="val 37403"/>
              <a:gd name="adj2" fmla="val -2181"/>
              <a:gd name="adj3" fmla="val -48485"/>
              <a:gd name="adj4" fmla="val -61271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中，按钮是</a:t>
            </a:r>
            <a:r>
              <a:rPr lang="en-US" altLang="zh-CN" sz="1000" dirty="0">
                <a:latin typeface="+mn-ea"/>
                <a:ea typeface="+mn-ea"/>
              </a:rPr>
              <a:t>check</a:t>
            </a:r>
            <a:r>
              <a:rPr lang="zh-CN" altLang="en-US" sz="1000" dirty="0">
                <a:latin typeface="+mn-ea"/>
                <a:ea typeface="+mn-ea"/>
              </a:rPr>
              <a:t>状态，表示</a:t>
            </a: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中。再次</a:t>
            </a:r>
            <a:r>
              <a:rPr lang="en-US" altLang="zh-CN" sz="1000" dirty="0">
                <a:latin typeface="+mn-ea"/>
                <a:ea typeface="+mn-ea"/>
              </a:rPr>
              <a:t>tap</a:t>
            </a:r>
            <a:r>
              <a:rPr lang="zh-CN" altLang="en-US" sz="1000" dirty="0">
                <a:latin typeface="+mn-ea"/>
                <a:ea typeface="+mn-ea"/>
              </a:rPr>
              <a:t>，停止</a:t>
            </a: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，</a:t>
            </a: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到哪里就继续播放那个台。</a:t>
            </a:r>
            <a:endParaRPr lang="en-US" altLang="zh-CN" sz="1000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7704" y="2249999"/>
            <a:ext cx="1008112" cy="746953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AutoShape 270"/>
          <p:cNvSpPr>
            <a:spLocks/>
          </p:cNvSpPr>
          <p:nvPr/>
        </p:nvSpPr>
        <p:spPr bwMode="auto">
          <a:xfrm>
            <a:off x="4056099" y="1870238"/>
            <a:ext cx="2938963" cy="428625"/>
          </a:xfrm>
          <a:prstGeom prst="accentCallout1">
            <a:avLst>
              <a:gd name="adj1" fmla="val -3616"/>
              <a:gd name="adj2" fmla="val -913"/>
              <a:gd name="adj3" fmla="val 104709"/>
              <a:gd name="adj4" fmla="val -22130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中，如果开始搜台，不论是手动还是自动，都放弃</a:t>
            </a:r>
            <a:r>
              <a:rPr lang="en-US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，进入搜索过程。</a:t>
            </a:r>
            <a:endParaRPr lang="en-US" altLang="zh-CN" sz="1000" dirty="0">
              <a:latin typeface="+mn-ea"/>
              <a:ea typeface="+mn-ea"/>
            </a:endParaRPr>
          </a:p>
        </p:txBody>
      </p:sp>
      <p:sp>
        <p:nvSpPr>
          <p:cNvPr id="11" name="Oval 148"/>
          <p:cNvSpPr>
            <a:spLocks noChangeArrowheads="1"/>
          </p:cNvSpPr>
          <p:nvPr/>
        </p:nvSpPr>
        <p:spPr bwMode="auto">
          <a:xfrm>
            <a:off x="2051721" y="4005064"/>
            <a:ext cx="288031" cy="161925"/>
          </a:xfrm>
          <a:prstGeom prst="ellipse">
            <a:avLst/>
          </a:prstGeom>
          <a:solidFill>
            <a:srgbClr val="FFFF96">
              <a:alpha val="79999"/>
            </a:srgbClr>
          </a:solidFill>
          <a:ln w="9525">
            <a:solidFill>
              <a:srgbClr val="0064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en-US" altLang="zh-CN" sz="1000" b="1" dirty="0" smtClean="0">
                <a:latin typeface="+mn-ea"/>
                <a:ea typeface="+mn-ea"/>
                <a:cs typeface="DejaVu Sans"/>
              </a:rPr>
              <a:t>scan</a:t>
            </a:r>
            <a:endParaRPr lang="zh-CN" altLang="en-US" sz="1000" b="1" dirty="0">
              <a:latin typeface="+mn-ea"/>
              <a:ea typeface="+mn-ea"/>
              <a:cs typeface="DejaVu Sans"/>
            </a:endParaRPr>
          </a:p>
        </p:txBody>
      </p:sp>
      <p:sp>
        <p:nvSpPr>
          <p:cNvPr id="12" name="AutoShape 270"/>
          <p:cNvSpPr>
            <a:spLocks/>
          </p:cNvSpPr>
          <p:nvPr/>
        </p:nvSpPr>
        <p:spPr bwMode="auto">
          <a:xfrm>
            <a:off x="4026350" y="2491759"/>
            <a:ext cx="2938963" cy="688219"/>
          </a:xfrm>
          <a:prstGeom prst="accentCallout1">
            <a:avLst>
              <a:gd name="adj1" fmla="val 51810"/>
              <a:gd name="adj2" fmla="val -71"/>
              <a:gd name="adj3" fmla="val 55653"/>
              <a:gd name="adj4" fmla="val -42351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随着</a:t>
            </a: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进行，此区域内随之变化</a:t>
            </a:r>
            <a:r>
              <a:rPr lang="zh-CN" altLang="en-US" sz="1000" dirty="0" smtClean="0">
                <a:latin typeface="+mn-ea"/>
                <a:ea typeface="+mn-ea"/>
              </a:rPr>
              <a:t>。</a:t>
            </a:r>
            <a:endParaRPr lang="en-US" altLang="zh-CN" sz="1000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000" dirty="0">
                <a:latin typeface="+mn-ea"/>
                <a:ea typeface="+mn-ea"/>
              </a:rPr>
              <a:t>在</a:t>
            </a:r>
            <a:r>
              <a:rPr lang="en-US" altLang="zh-CN" sz="1000" dirty="0" smtClean="0">
                <a:latin typeface="+mn-ea"/>
                <a:ea typeface="+mn-ea"/>
              </a:rPr>
              <a:t>Seek</a:t>
            </a:r>
            <a:r>
              <a:rPr lang="zh-CN" altLang="en-US" sz="1000" dirty="0" smtClean="0">
                <a:latin typeface="+mn-ea"/>
                <a:ea typeface="+mn-ea"/>
              </a:rPr>
              <a:t>或</a:t>
            </a:r>
            <a:r>
              <a:rPr lang="en-US" altLang="zh-CN" sz="1000" dirty="0" smtClean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过程中，手放到刻度条上开始拖动时，停止</a:t>
            </a:r>
            <a:r>
              <a:rPr lang="en-US" altLang="zh-CN" sz="1000" dirty="0" smtClean="0">
                <a:latin typeface="+mn-ea"/>
                <a:ea typeface="+mn-ea"/>
              </a:rPr>
              <a:t>Seek</a:t>
            </a:r>
            <a:r>
              <a:rPr lang="zh-CN" altLang="en-US" sz="1000" dirty="0" smtClean="0">
                <a:latin typeface="+mn-ea"/>
                <a:ea typeface="+mn-ea"/>
              </a:rPr>
              <a:t>或</a:t>
            </a:r>
            <a:r>
              <a:rPr lang="en-US" altLang="zh-CN" sz="1000" dirty="0" smtClean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动作</a:t>
            </a:r>
            <a:r>
              <a:rPr lang="zh-CN" altLang="en-US" sz="1000" dirty="0" smtClean="0">
                <a:latin typeface="+mn-ea"/>
                <a:ea typeface="+mn-ea"/>
              </a:rPr>
              <a:t>，在</a:t>
            </a:r>
            <a:r>
              <a:rPr lang="zh-CN" altLang="en-US" sz="1000" dirty="0">
                <a:latin typeface="+mn-ea"/>
                <a:ea typeface="+mn-ea"/>
              </a:rPr>
              <a:t>当前停止的频道播放，拖动结束抬手时响应调节</a:t>
            </a:r>
            <a:r>
              <a:rPr lang="zh-CN" altLang="en-US" sz="1000" dirty="0" smtClean="0">
                <a:latin typeface="+mn-ea"/>
                <a:ea typeface="+mn-ea"/>
              </a:rPr>
              <a:t>为</a:t>
            </a:r>
            <a:r>
              <a:rPr lang="zh-CN" altLang="en-US" sz="1000" dirty="0">
                <a:latin typeface="+mn-ea"/>
                <a:ea typeface="+mn-ea"/>
              </a:rPr>
              <a:t>抬手</a:t>
            </a:r>
            <a:r>
              <a:rPr lang="zh-CN" altLang="en-US" sz="1000" dirty="0" smtClean="0">
                <a:latin typeface="+mn-ea"/>
                <a:ea typeface="+mn-ea"/>
              </a:rPr>
              <a:t>位置</a:t>
            </a:r>
            <a:r>
              <a:rPr lang="zh-CN" altLang="en-US" sz="1000" dirty="0">
                <a:latin typeface="+mn-ea"/>
                <a:ea typeface="+mn-ea"/>
              </a:rPr>
              <a:t>的</a:t>
            </a:r>
            <a:r>
              <a:rPr lang="zh-CN" altLang="en-US" sz="1000" dirty="0" smtClean="0">
                <a:latin typeface="+mn-ea"/>
                <a:ea typeface="+mn-ea"/>
              </a:rPr>
              <a:t>频率。</a:t>
            </a:r>
            <a:endParaRPr lang="en-US" altLang="zh-CN" sz="1000" dirty="0">
              <a:latin typeface="+mn-ea"/>
              <a:ea typeface="+mn-ea"/>
            </a:endParaRPr>
          </a:p>
        </p:txBody>
      </p:sp>
      <p:sp>
        <p:nvSpPr>
          <p:cNvPr id="14" name="AutoShape 270"/>
          <p:cNvSpPr>
            <a:spLocks/>
          </p:cNvSpPr>
          <p:nvPr/>
        </p:nvSpPr>
        <p:spPr bwMode="auto">
          <a:xfrm>
            <a:off x="4028296" y="3372262"/>
            <a:ext cx="2928937" cy="642937"/>
          </a:xfrm>
          <a:prstGeom prst="accentCallout1">
            <a:avLst>
              <a:gd name="adj1" fmla="val 53598"/>
              <a:gd name="adj2" fmla="val -140"/>
              <a:gd name="adj3" fmla="val 5944"/>
              <a:gd name="adj4" fmla="val -43283"/>
            </a:avLst>
          </a:prstGeom>
          <a:solidFill>
            <a:srgbClr val="C8C8C8">
              <a:alpha val="50195"/>
            </a:srgbClr>
          </a:solidFill>
          <a:ln w="12700">
            <a:solidFill>
              <a:srgbClr val="33CC33"/>
            </a:solidFill>
            <a:miter lim="800000"/>
            <a:headEnd/>
            <a:tailEnd type="oval" w="med" len="med"/>
          </a:ln>
        </p:spPr>
        <p:txBody>
          <a:bodyPr lIns="0" tIns="0" rIns="0" bIns="0" anchor="ctr"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1000" dirty="0" smtClean="0">
                <a:latin typeface="+mn-ea"/>
                <a:ea typeface="+mn-ea"/>
              </a:rPr>
              <a:t>SCAN</a:t>
            </a:r>
            <a:r>
              <a:rPr lang="zh-CN" altLang="en-US" sz="1000" dirty="0" smtClean="0">
                <a:latin typeface="+mn-ea"/>
                <a:ea typeface="+mn-ea"/>
              </a:rPr>
              <a:t>中</a:t>
            </a:r>
            <a:r>
              <a:rPr lang="zh-CN" altLang="en-US" sz="1000" dirty="0">
                <a:latin typeface="+mn-ea"/>
                <a:ea typeface="+mn-ea"/>
              </a:rPr>
              <a:t>，用户可以把当前</a:t>
            </a:r>
            <a:r>
              <a:rPr lang="en-US" altLang="zh-CN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到的台预存起来。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1000" dirty="0">
                <a:latin typeface="+mn-ea"/>
                <a:ea typeface="+mn-ea"/>
              </a:rPr>
              <a:t>tap</a:t>
            </a:r>
            <a:r>
              <a:rPr lang="zh-CN" altLang="en-US" sz="1000" dirty="0">
                <a:latin typeface="+mn-ea"/>
                <a:ea typeface="+mn-ea"/>
              </a:rPr>
              <a:t>一个预存台，将停止</a:t>
            </a:r>
            <a:r>
              <a:rPr lang="en-US" sz="1000" dirty="0">
                <a:latin typeface="+mn-ea"/>
                <a:ea typeface="+mn-ea"/>
              </a:rPr>
              <a:t>SCAN</a:t>
            </a:r>
            <a:r>
              <a:rPr lang="zh-CN" altLang="en-US" sz="1000" dirty="0">
                <a:latin typeface="+mn-ea"/>
                <a:ea typeface="+mn-ea"/>
              </a:rPr>
              <a:t>，听预存台。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539332" y="5013177"/>
            <a:ext cx="3371129" cy="503237"/>
          </a:xfrm>
          <a:noFill/>
        </p:spPr>
        <p:txBody>
          <a:bodyPr/>
          <a:lstStyle/>
          <a:p>
            <a:pPr eaLnBrk="1" hangingPunct="1"/>
            <a:r>
              <a:rPr lang="en-US" altLang="zh-CN" sz="1000" b="0" dirty="0">
                <a:latin typeface="Frutiger LT 55 Roman" pitchFamily="34" charset="0"/>
              </a:rPr>
              <a:t>Copyright © 2017</a:t>
            </a:r>
            <a:r>
              <a:rPr lang="en-US" altLang="zh-CN" sz="1000" b="0" dirty="0"/>
              <a:t> </a:t>
            </a:r>
            <a:r>
              <a:rPr lang="zh-CN" altLang="en-US" sz="1000" b="0" dirty="0" smtClean="0">
                <a:latin typeface="黑体" pitchFamily="2" charset="-122"/>
              </a:rPr>
              <a:t>版权所有 </a:t>
            </a:r>
            <a:r>
              <a:rPr lang="zh-CN" altLang="zh-CN" sz="1000" b="0" dirty="0">
                <a:latin typeface="黑体" pitchFamily="2" charset="-122"/>
              </a:rPr>
              <a:t>东软集团股份有限公司</a:t>
            </a:r>
            <a:endParaRPr lang="zh-CN" altLang="en-US" sz="1000" b="0" dirty="0">
              <a:latin typeface="黑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0021" y="2492896"/>
            <a:ext cx="39604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27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-Ope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algn="ctr">
          <a:solidFill>
            <a:srgbClr val="FF0000"/>
          </a:solidFill>
          <a:round/>
          <a:headEnd/>
          <a:tailEnd type="triangle" w="med" len="med"/>
        </a:ln>
      </a:spPr>
      <a:bodyPr lIns="61200" tIns="28800" rIns="61200" bIns="28800" anchor="ctr"/>
      <a:lstStyle>
        <a:defPPr algn="ctr">
          <a:defRPr sz="900">
            <a:latin typeface="宋体" pitchFamily="2" charset="-122"/>
            <a:ea typeface="宋体" pitchFamily="2" charset="-122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77262</TotalTime>
  <Words>489</Words>
  <Application>Microsoft Office PowerPoint</Application>
  <PresentationFormat>A4 纸张(210x297 毫米)</PresentationFormat>
  <Paragraphs>73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CN-Ope</vt:lpstr>
      <vt:lpstr>Big收音机操作式样书</vt:lpstr>
      <vt:lpstr>改正履历</vt:lpstr>
      <vt:lpstr>主功能</vt:lpstr>
      <vt:lpstr>自动搜索</vt:lpstr>
      <vt:lpstr>手动/自动调台</vt:lpstr>
      <vt:lpstr>浏览</vt:lpstr>
      <vt:lpstr>Copyright © 2017 版权所有 东软集团股份有限公司</vt:lpstr>
    </vt:vector>
  </TitlesOfParts>
  <Company>ALPINE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Administrator</dc:creator>
  <cp:lastModifiedBy>Windows 用户</cp:lastModifiedBy>
  <cp:revision>4327</cp:revision>
  <cp:lastPrinted>2003-12-05T01:19:39Z</cp:lastPrinted>
  <dcterms:created xsi:type="dcterms:W3CDTF">2002-09-23T08:22:16Z</dcterms:created>
  <dcterms:modified xsi:type="dcterms:W3CDTF">2018-03-30T12:14:54Z</dcterms:modified>
</cp:coreProperties>
</file>