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69" r:id="rId4"/>
    <p:sldId id="268" r:id="rId5"/>
    <p:sldId id="270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74" r:id="rId14"/>
    <p:sldId id="267" r:id="rId15"/>
    <p:sldId id="275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1156"/>
  </p:normalViewPr>
  <p:slideViewPr>
    <p:cSldViewPr snapToGrid="0" snapToObjects="1">
      <p:cViewPr varScale="1">
        <p:scale>
          <a:sx n="142" d="100"/>
          <a:sy n="142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E4B3A-3993-5D44-8C35-3FBEFF8E668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88EB2-D207-324D-BBCA-F10EFF05A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expert 1: would you agree with expert 1 that the quality of communication was generally low and especially at the beginning?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4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88EB2-D207-324D-BBCA-F10EFF05A7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19E-F531-7F47-A732-10E63A0B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5B84-19B8-9E46-997B-1A76E40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EF86-CABD-2D44-BEE5-CE3826CA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3269-2029-7A45-8E55-438C8E9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A9E6-7100-9345-9BC2-0FDF9E19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EB-D843-6948-9529-29576CB2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D4BD6-10E9-9741-8FE3-FDA7D002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150-8FF2-C44A-B6ED-62FF72AA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62E3-EFB9-2A43-B09D-7DC79FD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C9B0-D6AD-554E-802C-E267FBA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3EA1C-D585-C843-8783-4A3357642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12D60-41A5-844F-A388-C49E8A2B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67F1-B8D0-1B48-952B-C02B1E7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4905-580B-AC49-B371-F293C188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8BDD-348C-D142-BBD7-4870275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50B-E46C-A54C-B13C-9EE6B8A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3E82-9D85-334C-B2F6-E13068D1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24E6-53BB-7441-B801-8A57D504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BABA-F425-4847-A93F-73B45796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CCB8-37BD-194E-B982-D411C80B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E47E-7599-E041-935A-06ED4FDB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E0DE-4528-2140-8BE1-86C3F42A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58C2-52E7-F146-95D0-1467EB3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90D3-C699-A947-9CD7-70ADA1E0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7567-C7F9-F94A-900A-8E56BBD0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7524-B803-5747-8646-4979B315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2095-6E40-C443-95B4-490444F7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892-7EF8-4E40-AEFF-0EB92B2F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0F67-19A9-1E4C-A317-5074D39B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133F9-4D7E-3048-B910-ED929021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5AE84-FDCF-A04E-A480-34B308AE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D180-0E37-A24C-9949-F29A88C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368A-472D-B34F-9E79-05400545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848A-55AE-1642-A6AD-A513CC7C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CFA0B-D5C2-014B-8508-60025F00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A7D2B-CE85-1447-BE72-6F4E999F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8BE9-525B-9A46-A8BC-76B76CC5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3045-5DB6-7C4D-B3C6-15EA820A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EA405-15C5-7644-ADAF-42FC4405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104-B3AF-BF46-A76A-3B85CD55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927D9-96F3-1F43-A9CA-ADF7A21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4F4C8-DD69-E048-8B56-B21B9675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CDEEA-E404-3943-B1CF-00F16AC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6380E-23AF-F94B-A505-FDDEA9B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0E380-CF7A-D643-8C4D-A94A3A7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BC2-A3FE-694C-B113-E266F6C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453-81B9-114B-921B-FF97955A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03EF-9B42-2A4E-8166-5A2B19CD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B554-C9C6-A049-9327-7C7E837C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74E8-0E15-3345-951F-E275CC67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18D8-2291-694E-8F0E-A617B42D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61C2D-E2F7-8D40-B980-D8B8193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C00-1422-6743-B302-12A8B44B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6C49-3CA0-094C-A887-D0F278D5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A1FC-C079-394D-9859-D8F290F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F0F8-5CAA-6F45-B2BD-ED9FC82A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5B02-B712-024B-8553-5E0D12E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526E-A4EE-FE4C-ABC1-57699E4A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56918-154B-BA4B-876A-B7197A3E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8DA7-7F00-2747-B0E6-92272E41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3DD3-AEF3-504C-ADDB-0DF6E24F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AF6-D1A7-294F-9539-23F06FBDDEF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CA3E-57B8-854E-B554-34580D02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E95D-40EC-274A-8C8F-35D9DEDED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DAAD-5DAD-964D-B741-18EDDD4B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3979-D76F-8240-A555-04813A674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SDM Exercise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D2A0-D9A0-9E44-BF77-121D6D7F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Government communication, opinion dynamics and pandemic spread.</a:t>
            </a:r>
          </a:p>
        </p:txBody>
      </p:sp>
    </p:spTree>
    <p:extLst>
      <p:ext uri="{BB962C8B-B14F-4D97-AF65-F5344CB8AC3E}">
        <p14:creationId xmlns:p14="http://schemas.microsoft.com/office/powerpoint/2010/main" val="5758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748-BC64-F747-BC0D-671A158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Structural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906F-C415-B946-8739-70C98B1F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Sources of structural uncertainty: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Presence of causal Link between polarization and gov. communication quality</a:t>
            </a:r>
          </a:p>
          <a:p>
            <a:pPr lvl="1"/>
            <a:r>
              <a:rPr lang="en-US" dirty="0"/>
              <a:t>Polarity: the polarity is not uncertain (-)</a:t>
            </a:r>
          </a:p>
          <a:p>
            <a:pPr lvl="1"/>
            <a:r>
              <a:rPr lang="en-US" dirty="0"/>
              <a:t>Functional form of link: here assumed to be sigmoidal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n </a:t>
            </a:r>
            <a:r>
              <a:rPr lang="en-US" dirty="0"/>
              <a:t>= 0.05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l</a:t>
            </a:r>
            <a:r>
              <a:rPr lang="en-US" dirty="0"/>
              <a:t> = “switch”: 1 when the link is considered and 0 when not 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443C-E0FB-284C-B210-C0DDCFA2E6B4}"/>
                  </a:ext>
                </a:extLst>
              </p:cNvPr>
              <p:cNvSpPr txBox="1"/>
              <p:nvPr/>
            </p:nvSpPr>
            <p:spPr>
              <a:xfrm>
                <a:off x="4312023" y="4366462"/>
                <a:ext cx="3424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b="1" dirty="0"/>
                  <a:t>l</a:t>
                </a:r>
                <a:r>
                  <a:rPr lang="en-US" dirty="0"/>
                  <a:t> * </a:t>
                </a:r>
                <a:r>
                  <a:rPr lang="en-US" b="1" dirty="0"/>
                  <a:t>n</a:t>
                </a:r>
                <a:r>
                  <a:rPr lang="en-US" dirty="0"/>
                  <a:t> * Sig(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 6)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443C-E0FB-284C-B210-C0DDCFA2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023" y="4366462"/>
                <a:ext cx="3424518" cy="369332"/>
              </a:xfrm>
              <a:prstGeom prst="rect">
                <a:avLst/>
              </a:prstGeom>
              <a:blipFill>
                <a:blip r:embed="rId2"/>
                <a:stretch>
                  <a:fillRect l="-73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66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B386-99B0-114B-B85A-A4C13884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Uncertainty 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268-1AA8-204F-B78A-53D665ED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/>
              <a:t>the intervals in the joint parameter space are sampled at fixed sub intervals determined in the quantification phase. </a:t>
            </a:r>
          </a:p>
          <a:p>
            <a:r>
              <a:rPr lang="en-US"/>
              <a:t>Used the Quasi-Monte Carlo method Saltelli (based on Sobol).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0347B2-A180-3B45-9731-1ABDFC39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" y="2927536"/>
            <a:ext cx="11806518" cy="32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1D7-FEBD-7B42-9F9F-F6AA54D4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80"/>
            <a:ext cx="10515600" cy="1325563"/>
          </a:xfrm>
        </p:spPr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D777-3800-1B4A-AE2C-B6256DA6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Sobol</a:t>
            </a:r>
            <a:r>
              <a:rPr lang="en-US" dirty="0"/>
              <a:t>: global and variance-based sensitivity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898FD-CC13-324C-8B9E-BCEDC5F2A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6"/>
          <a:stretch/>
        </p:blipFill>
        <p:spPr bwMode="auto">
          <a:xfrm>
            <a:off x="979395" y="2907352"/>
            <a:ext cx="3384176" cy="30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F22C8F2-A153-D840-9E7D-FAFAACACA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7" t="8200" r="19875"/>
          <a:stretch/>
        </p:blipFill>
        <p:spPr bwMode="auto">
          <a:xfrm>
            <a:off x="4363570" y="2893746"/>
            <a:ext cx="3224360" cy="31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7F95B-67B5-264F-9573-EF0A1387B218}"/>
              </a:ext>
            </a:extLst>
          </p:cNvPr>
          <p:cNvSpPr txBox="1"/>
          <p:nvPr/>
        </p:nvSpPr>
        <p:spPr>
          <a:xfrm>
            <a:off x="2222385" y="253802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546E8-F970-EC42-B25D-FA54ABAAE34B}"/>
              </a:ext>
            </a:extLst>
          </p:cNvPr>
          <p:cNvSpPr txBox="1"/>
          <p:nvPr/>
        </p:nvSpPr>
        <p:spPr>
          <a:xfrm>
            <a:off x="4952332" y="2538020"/>
            <a:ext cx="21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 Comm. Strength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0208A89-4093-D640-B14A-3BFB12235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8" t="8440" r="20765"/>
          <a:stretch/>
        </p:blipFill>
        <p:spPr bwMode="auto">
          <a:xfrm>
            <a:off x="8265134" y="2893746"/>
            <a:ext cx="3133897" cy="31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2DC6CD-8C27-A84C-8A5A-85F87D355237}"/>
              </a:ext>
            </a:extLst>
          </p:cNvPr>
          <p:cNvSpPr txBox="1"/>
          <p:nvPr/>
        </p:nvSpPr>
        <p:spPr>
          <a:xfrm>
            <a:off x="8857275" y="2538020"/>
            <a:ext cx="20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 Comm. Quality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5989A3E-4F8C-7944-A111-062C4EFC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6103" r="36032" b="-38"/>
          <a:stretch/>
        </p:blipFill>
        <p:spPr bwMode="auto">
          <a:xfrm>
            <a:off x="4479920" y="2907352"/>
            <a:ext cx="3785214" cy="3143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BA0-D0F1-5048-A791-3CEFCF17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SA + Uncertainty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493C-0523-2747-9B7B-CAD340D7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a causal link between polarization and government information quality has the highest impact on all the considered variables!</a:t>
            </a:r>
          </a:p>
          <a:p>
            <a:endParaRPr lang="en-US" dirty="0"/>
          </a:p>
          <a:p>
            <a:r>
              <a:rPr lang="en-US" dirty="0"/>
              <a:t>Addressing this structural uncertainty e.g. with further discussion and studies would be beneficial to improve the confidence with the model. </a:t>
            </a:r>
          </a:p>
        </p:txBody>
      </p:sp>
    </p:spTree>
    <p:extLst>
      <p:ext uri="{BB962C8B-B14F-4D97-AF65-F5344CB8AC3E}">
        <p14:creationId xmlns:p14="http://schemas.microsoft.com/office/powerpoint/2010/main" val="10075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BB04-EC40-A445-A31C-21274DD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045D-8289-444B-9124-845C2656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effect of the initial communication quality and initial strength of communication on the model output? </a:t>
            </a:r>
          </a:p>
          <a:p>
            <a:endParaRPr lang="en-US" dirty="0"/>
          </a:p>
          <a:p>
            <a:r>
              <a:rPr lang="en-US" dirty="0"/>
              <a:t>I did not have time to complete this but I would proceed as in the following: </a:t>
            </a:r>
          </a:p>
          <a:p>
            <a:pPr lvl="1"/>
            <a:r>
              <a:rPr lang="en-US" dirty="0"/>
              <a:t>Effect of Gov. Comm. Quality: compare simulations with positive and negative initial quality with and without the causal link between polarization and  quality</a:t>
            </a:r>
          </a:p>
          <a:p>
            <a:pPr lvl="1"/>
            <a:r>
              <a:rPr lang="en-US" dirty="0"/>
              <a:t>Effect of Gov. Comm. Strength: divide the simulations in different “bins” of initial quality between 0 and 1 and compare them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D54A-917F-7B40-BB6E-F6D927E8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F674-1F65-E846-966B-FBAC58B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no effect of polarization on communication quality the initial value (and especially its sign) really make a difference. </a:t>
            </a:r>
          </a:p>
          <a:p>
            <a:r>
              <a:rPr lang="en-US" dirty="0"/>
              <a:t>When the effect of polarization is included, the initial value is not as important as the effect of polarization will make the communication quality negative in a relatively rapid manner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84F9-93BB-4742-ADEF-3EB508523196}"/>
              </a:ext>
            </a:extLst>
          </p:cNvPr>
          <p:cNvSpPr txBox="1"/>
          <p:nvPr/>
        </p:nvSpPr>
        <p:spPr>
          <a:xfrm>
            <a:off x="4810521" y="2321585"/>
            <a:ext cx="116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624BF-12B5-DA4C-9282-CF6FCDCE9E64}"/>
              </a:ext>
            </a:extLst>
          </p:cNvPr>
          <p:cNvSpPr txBox="1"/>
          <p:nvPr/>
        </p:nvSpPr>
        <p:spPr>
          <a:xfrm>
            <a:off x="7337488" y="4003840"/>
            <a:ext cx="154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86A0B-0901-0948-B07E-813907383B70}"/>
              </a:ext>
            </a:extLst>
          </p:cNvPr>
          <p:cNvSpPr txBox="1"/>
          <p:nvPr/>
        </p:nvSpPr>
        <p:spPr>
          <a:xfrm>
            <a:off x="2317107" y="42055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759CD-138D-4B48-BD92-55F8FC2EF204}"/>
              </a:ext>
            </a:extLst>
          </p:cNvPr>
          <p:cNvSpPr txBox="1"/>
          <p:nvPr/>
        </p:nvSpPr>
        <p:spPr>
          <a:xfrm>
            <a:off x="4568854" y="3952156"/>
            <a:ext cx="1660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</a:t>
            </a:r>
          </a:p>
          <a:p>
            <a:pPr algn="ctr"/>
            <a:r>
              <a:rPr lang="en-US" sz="1600" dirty="0"/>
              <a:t>Communication </a:t>
            </a:r>
          </a:p>
          <a:p>
            <a:pPr algn="ctr"/>
            <a:r>
              <a:rPr lang="en-US" sz="1600" dirty="0"/>
              <a:t>Strength/Urgency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01114AF-2B3E-864B-AA13-0F8583AA1AB4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2465545" y="2490861"/>
            <a:ext cx="2344976" cy="17146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7D35FE-FD33-A44F-A551-3E8FD8D7C3A5}"/>
              </a:ext>
            </a:extLst>
          </p:cNvPr>
          <p:cNvSpPr txBox="1"/>
          <p:nvPr/>
        </p:nvSpPr>
        <p:spPr>
          <a:xfrm>
            <a:off x="2327750" y="2383056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279C8766-D719-4846-B215-0D09B97B917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613983" y="4367655"/>
            <a:ext cx="1954871" cy="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3A59BA-CCDD-2E41-B5C4-AAC239D09215}"/>
              </a:ext>
            </a:extLst>
          </p:cNvPr>
          <p:cNvSpPr txBox="1"/>
          <p:nvPr/>
        </p:nvSpPr>
        <p:spPr>
          <a:xfrm>
            <a:off x="2818984" y="4442688"/>
            <a:ext cx="17219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i="1" dirty="0"/>
              <a:t> Effect of R on</a:t>
            </a:r>
          </a:p>
          <a:p>
            <a:pPr algn="ctr"/>
            <a:r>
              <a:rPr lang="en-US" sz="1100" i="1" dirty="0"/>
              <a:t>Urgency of communication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A7988BC-F1B0-C845-B1BA-353C603C929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974814" y="2490862"/>
            <a:ext cx="2137662" cy="1512978"/>
          </a:xfrm>
          <a:prstGeom prst="curvedConnector2">
            <a:avLst/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ED98B-88F4-1C41-9B45-8DE3FF3E3B3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5392666" y="2795037"/>
            <a:ext cx="1944822" cy="1624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3593F7-3866-5A4A-B808-376D7D1510F8}"/>
              </a:ext>
            </a:extLst>
          </p:cNvPr>
          <p:cNvSpPr txBox="1"/>
          <p:nvPr/>
        </p:nvSpPr>
        <p:spPr>
          <a:xfrm>
            <a:off x="6566964" y="3389101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 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05FB8DA-0C72-B54E-8026-54B56486FCA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4749835" y="3302973"/>
            <a:ext cx="1292017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54E67FD-B2D8-D043-A6CE-C9A4A818144A}"/>
              </a:ext>
            </a:extLst>
          </p:cNvPr>
          <p:cNvSpPr txBox="1"/>
          <p:nvPr/>
        </p:nvSpPr>
        <p:spPr>
          <a:xfrm>
            <a:off x="4243639" y="2936495"/>
            <a:ext cx="114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 + L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178F92-BB8C-1B4D-90E6-58D80C885DDA}"/>
              </a:ext>
            </a:extLst>
          </p:cNvPr>
          <p:cNvSpPr txBox="1"/>
          <p:nvPr/>
        </p:nvSpPr>
        <p:spPr>
          <a:xfrm>
            <a:off x="4852812" y="1432130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L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89C1A9-4D04-CD43-A228-71A004AAB315}"/>
              </a:ext>
            </a:extLst>
          </p:cNvPr>
          <p:cNvSpPr txBox="1"/>
          <p:nvPr/>
        </p:nvSpPr>
        <p:spPr>
          <a:xfrm>
            <a:off x="7616118" y="2487887"/>
            <a:ext cx="10903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 ?</a:t>
            </a:r>
          </a:p>
          <a:p>
            <a:pPr algn="ctr"/>
            <a:r>
              <a:rPr lang="en-US" sz="1100" dirty="0"/>
              <a:t>Communication</a:t>
            </a:r>
          </a:p>
          <a:p>
            <a:pPr algn="ctr"/>
            <a:r>
              <a:rPr lang="en-US" sz="1100" dirty="0"/>
              <a:t>Degradation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BC8363-1BE8-804F-8E2B-0A303F1D4BA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5143631" y="1865992"/>
            <a:ext cx="290758" cy="5646931"/>
          </a:xfrm>
          <a:prstGeom prst="curvedConnector3">
            <a:avLst>
              <a:gd name="adj1" fmla="val 561753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1">
            <a:extLst>
              <a:ext uri="{FF2B5EF4-FFF2-40B4-BE49-F238E27FC236}">
                <a16:creationId xmlns:a16="http://schemas.microsoft.com/office/drawing/2014/main" id="{517257C2-EBD4-F147-A92D-68DED4333F8B}"/>
              </a:ext>
            </a:extLst>
          </p:cNvPr>
          <p:cNvSpPr txBox="1">
            <a:spLocks/>
          </p:cNvSpPr>
          <p:nvPr/>
        </p:nvSpPr>
        <p:spPr>
          <a:xfrm>
            <a:off x="565695" y="174932"/>
            <a:ext cx="10496550" cy="90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Annotated CLD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034CB8B-C286-924E-BABF-9B454190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47" y="2443167"/>
            <a:ext cx="175694" cy="19119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167DC18-E1EC-A548-B7F4-609F6B50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12" y="4506322"/>
            <a:ext cx="175694" cy="1911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BB42C7D-1962-9E4A-A53D-72ED32A0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63" y="1505816"/>
            <a:ext cx="175694" cy="1911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5469240-7E3A-C447-80D0-B43733BC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08" y="2567363"/>
            <a:ext cx="175694" cy="19119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1AC92C8-BEFC-2D42-A38A-D7016627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723" y="2673291"/>
            <a:ext cx="108063" cy="5459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025D152-0D7A-0845-B46F-55F855353E95}"/>
              </a:ext>
            </a:extLst>
          </p:cNvPr>
          <p:cNvSpPr txBox="1"/>
          <p:nvPr/>
        </p:nvSpPr>
        <p:spPr>
          <a:xfrm>
            <a:off x="7751949" y="260522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EC83AEC9-39B6-C644-BC05-95634DDF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83" y="3474783"/>
            <a:ext cx="175694" cy="191197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BCDF1963-0110-584B-8D20-F66B334E7688}"/>
              </a:ext>
            </a:extLst>
          </p:cNvPr>
          <p:cNvSpPr/>
          <p:nvPr/>
        </p:nvSpPr>
        <p:spPr>
          <a:xfrm>
            <a:off x="4849460" y="1299838"/>
            <a:ext cx="1086413" cy="1050131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DC30D5C-470E-F84C-B207-A611C73AB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41" y="2205461"/>
            <a:ext cx="329956" cy="20358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BC7DE39-FB96-414D-BB06-77210310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7" y="3020751"/>
            <a:ext cx="175694" cy="19119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E1CFB64-BA01-5B4A-937F-32BB957E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10" y="5946155"/>
            <a:ext cx="175694" cy="1911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12D358-2723-D94A-BAD7-36BFFA87BD42}"/>
              </a:ext>
            </a:extLst>
          </p:cNvPr>
          <p:cNvSpPr txBox="1"/>
          <p:nvPr/>
        </p:nvSpPr>
        <p:spPr>
          <a:xfrm>
            <a:off x="9375620" y="4613876"/>
            <a:ext cx="84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Legend: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4A632B8-B655-9442-819D-788FA1EA87FA}"/>
              </a:ext>
            </a:extLst>
          </p:cNvPr>
          <p:cNvCxnSpPr>
            <a:cxnSpLocks/>
          </p:cNvCxnSpPr>
          <p:nvPr/>
        </p:nvCxnSpPr>
        <p:spPr>
          <a:xfrm>
            <a:off x="9403544" y="5597855"/>
            <a:ext cx="439759" cy="12700"/>
          </a:xfrm>
          <a:prstGeom prst="curvedConnector3">
            <a:avLst>
              <a:gd name="adj1" fmla="val -2191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B34D72F-DFE1-FF4A-86ED-9FA125F096F0}"/>
              </a:ext>
            </a:extLst>
          </p:cNvPr>
          <p:cNvCxnSpPr>
            <a:cxnSpLocks/>
          </p:cNvCxnSpPr>
          <p:nvPr/>
        </p:nvCxnSpPr>
        <p:spPr>
          <a:xfrm flipV="1">
            <a:off x="9375620" y="5372480"/>
            <a:ext cx="439759" cy="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F4AE344-5218-E64A-9511-E09D034F26D3}"/>
              </a:ext>
            </a:extLst>
          </p:cNvPr>
          <p:cNvCxnSpPr>
            <a:cxnSpLocks/>
          </p:cNvCxnSpPr>
          <p:nvPr/>
        </p:nvCxnSpPr>
        <p:spPr>
          <a:xfrm>
            <a:off x="9375620" y="5121707"/>
            <a:ext cx="467683" cy="12700"/>
          </a:xfrm>
          <a:prstGeom prst="curvedConnector3">
            <a:avLst>
              <a:gd name="adj1" fmla="val -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D0E938-4561-3845-AD86-3F2ED8DFD6AD}"/>
              </a:ext>
            </a:extLst>
          </p:cNvPr>
          <p:cNvSpPr txBox="1"/>
          <p:nvPr/>
        </p:nvSpPr>
        <p:spPr>
          <a:xfrm>
            <a:off x="9938985" y="4952430"/>
            <a:ext cx="113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Known Link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3A597-20D5-2843-B4BB-8ACACCC8762E}"/>
              </a:ext>
            </a:extLst>
          </p:cNvPr>
          <p:cNvSpPr txBox="1"/>
          <p:nvPr/>
        </p:nvSpPr>
        <p:spPr>
          <a:xfrm>
            <a:off x="9934369" y="5186385"/>
            <a:ext cx="2225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Known to be absent Link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849160-ADFD-3842-8465-D5E10517D060}"/>
              </a:ext>
            </a:extLst>
          </p:cNvPr>
          <p:cNvSpPr txBox="1"/>
          <p:nvPr/>
        </p:nvSpPr>
        <p:spPr>
          <a:xfrm>
            <a:off x="9934369" y="5441278"/>
            <a:ext cx="1326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Unknown link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CD0201-F86B-A142-B003-A622CB3D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652" y="5832573"/>
            <a:ext cx="175694" cy="1911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32BE222-8DE4-BF44-B5DD-BFC9FDC660F5}"/>
              </a:ext>
            </a:extLst>
          </p:cNvPr>
          <p:cNvSpPr txBox="1"/>
          <p:nvPr/>
        </p:nvSpPr>
        <p:spPr>
          <a:xfrm>
            <a:off x="9938985" y="5758894"/>
            <a:ext cx="187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% Expert agreement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D5692C-7B7B-6B46-AAA1-1B7C80111BFD}"/>
              </a:ext>
            </a:extLst>
          </p:cNvPr>
          <p:cNvSpPr txBox="1"/>
          <p:nvPr/>
        </p:nvSpPr>
        <p:spPr>
          <a:xfrm>
            <a:off x="9409388" y="608367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</a:t>
            </a:r>
            <a:r>
              <a:rPr lang="en-US" sz="1100" dirty="0"/>
              <a:t>/+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FB54F-B2C0-114E-8401-C06730283AF6}"/>
              </a:ext>
            </a:extLst>
          </p:cNvPr>
          <p:cNvSpPr txBox="1"/>
          <p:nvPr/>
        </p:nvSpPr>
        <p:spPr>
          <a:xfrm>
            <a:off x="9934369" y="6097448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Link polarity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8A5069-B055-E642-B336-C335192A71A0}"/>
              </a:ext>
            </a:extLst>
          </p:cNvPr>
          <p:cNvSpPr txBox="1"/>
          <p:nvPr/>
        </p:nvSpPr>
        <p:spPr>
          <a:xfrm>
            <a:off x="9459882" y="6387508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5C996-FA86-914D-8676-DC437BC29F35}"/>
              </a:ext>
            </a:extLst>
          </p:cNvPr>
          <p:cNvSpPr txBox="1"/>
          <p:nvPr/>
        </p:nvSpPr>
        <p:spPr>
          <a:xfrm>
            <a:off x="9934369" y="6401286"/>
            <a:ext cx="2099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Functional Form</a:t>
            </a:r>
          </a:p>
        </p:txBody>
      </p:sp>
    </p:spTree>
    <p:extLst>
      <p:ext uri="{BB962C8B-B14F-4D97-AF65-F5344CB8AC3E}">
        <p14:creationId xmlns:p14="http://schemas.microsoft.com/office/powerpoint/2010/main" val="5220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CE41-740B-644F-91DF-59BA43BA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44C3-D6B8-854E-96F8-936EBBB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Self-regulation of polarization:</a:t>
            </a:r>
          </a:p>
          <a:p>
            <a:pPr marL="457200" lvl="1" indent="0">
              <a:buNone/>
            </a:pPr>
            <a:r>
              <a:rPr lang="en-US" sz="2000" i="1" dirty="0"/>
              <a:t>Is there a range of polarization values for which its self-regulatory effect is particularly high? Or, is it more of a linear relationship (more polarization always means more self-regulation)?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Degradation of comm. quality by polarization (for expert 1): </a:t>
            </a:r>
          </a:p>
          <a:p>
            <a:pPr marL="457200" lvl="1" indent="0">
              <a:buNone/>
            </a:pPr>
            <a:r>
              <a:rPr lang="en-US" sz="2000" i="1" dirty="0"/>
              <a:t>Would you say that for small values of polarization the effect on quality is negligible, but after a certain value such effect becomes particularly pronounced? If so, what is such value?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Effect of communication quality and strength on polarization: </a:t>
            </a:r>
          </a:p>
          <a:p>
            <a:pPr marL="457200" lvl="1" indent="0">
              <a:buNone/>
            </a:pPr>
            <a:r>
              <a:rPr lang="en-US" sz="2000" i="1" dirty="0"/>
              <a:t>Would you agree that the amplification effect of communication strength applies to both information of bad AND good quality?</a:t>
            </a:r>
          </a:p>
          <a:p>
            <a:pPr marL="457200" lvl="1" indent="0">
              <a:buNone/>
            </a:pPr>
            <a:r>
              <a:rPr lang="en-US" sz="2000" i="1" dirty="0"/>
              <a:t>Would you agree that for both comm. strength and quality their individual effects on polarization increases linearly with their value? Or, is it more or less than linear?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7EA-B7B5-3245-BC1D-5CE55A9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SDM from the </a:t>
            </a:r>
            <a:r>
              <a:rPr lang="en-US" dirty="0" err="1"/>
              <a:t>aCLD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E1BA-9E15-F54F-8824-252094F7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Labeling </a:t>
            </a:r>
          </a:p>
          <a:p>
            <a:r>
              <a:rPr lang="en-US" dirty="0"/>
              <a:t>Equations</a:t>
            </a:r>
          </a:p>
          <a:p>
            <a:r>
              <a:rPr lang="en-US" dirty="0"/>
              <a:t>Software Implementation</a:t>
            </a:r>
          </a:p>
          <a:p>
            <a:r>
              <a:rPr lang="en-US" dirty="0"/>
              <a:t>Model Estimation</a:t>
            </a:r>
          </a:p>
          <a:p>
            <a:r>
              <a:rPr lang="en-US" dirty="0"/>
              <a:t>Uncertainty quantification</a:t>
            </a:r>
          </a:p>
          <a:p>
            <a:r>
              <a:rPr lang="en-US" dirty="0"/>
              <a:t>Uncertainty Propagation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Verification &amp; Validation</a:t>
            </a:r>
          </a:p>
          <a:p>
            <a:r>
              <a:rPr lang="en-US" dirty="0"/>
              <a:t>Answering The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32047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36CB-EE5B-DE46-B263-1D123274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82"/>
            <a:ext cx="10515600" cy="584776"/>
          </a:xfrm>
        </p:spPr>
        <p:txBody>
          <a:bodyPr>
            <a:normAutofit fontScale="90000"/>
          </a:bodyPr>
          <a:lstStyle/>
          <a:p>
            <a:r>
              <a:rPr lang="en-US" dirty="0"/>
              <a:t>Labelling: stock, constant and auxiliary variables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52C56-BA5F-234A-A899-3D7A312933DF}"/>
              </a:ext>
            </a:extLst>
          </p:cNvPr>
          <p:cNvSpPr txBox="1"/>
          <p:nvPr/>
        </p:nvSpPr>
        <p:spPr>
          <a:xfrm>
            <a:off x="4990755" y="1583589"/>
            <a:ext cx="14416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Polarization (P)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87737C84-9D04-4846-9FE8-3D890FBB1BCD}"/>
              </a:ext>
            </a:extLst>
          </p:cNvPr>
          <p:cNvSpPr/>
          <p:nvPr/>
        </p:nvSpPr>
        <p:spPr>
          <a:xfrm>
            <a:off x="3199784" y="1586416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D694E-0689-A942-A3C4-F75DBC8C4F99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>
            <a:off x="3892362" y="1746309"/>
            <a:ext cx="1098393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4361AD81-1EEB-1949-BBB0-248012D684A7}"/>
              </a:ext>
            </a:extLst>
          </p:cNvPr>
          <p:cNvSpPr/>
          <p:nvPr/>
        </p:nvSpPr>
        <p:spPr>
          <a:xfrm>
            <a:off x="4330219" y="1752416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5C24ED91-87A4-A049-BDC9-A386B45E8CE0}"/>
              </a:ext>
            </a:extLst>
          </p:cNvPr>
          <p:cNvSpPr/>
          <p:nvPr/>
        </p:nvSpPr>
        <p:spPr>
          <a:xfrm rot="10800000">
            <a:off x="4330219" y="1604204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C9EB41B5-5F4B-F84F-8FEB-210202BCEF57}"/>
              </a:ext>
            </a:extLst>
          </p:cNvPr>
          <p:cNvSpPr/>
          <p:nvPr/>
        </p:nvSpPr>
        <p:spPr>
          <a:xfrm>
            <a:off x="7520288" y="1579369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64CCD3-74AD-C545-BA7A-C8178D1CC5D5}"/>
              </a:ext>
            </a:extLst>
          </p:cNvPr>
          <p:cNvCxnSpPr>
            <a:cxnSpLocks/>
            <a:stCxn id="63" idx="3"/>
            <a:endCxn id="78" idx="2"/>
          </p:cNvCxnSpPr>
          <p:nvPr/>
        </p:nvCxnSpPr>
        <p:spPr>
          <a:xfrm>
            <a:off x="6432368" y="1752866"/>
            <a:ext cx="1090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iangle 79">
            <a:extLst>
              <a:ext uri="{FF2B5EF4-FFF2-40B4-BE49-F238E27FC236}">
                <a16:creationId xmlns:a16="http://schemas.microsoft.com/office/drawing/2014/main" id="{CAE16B80-4BA2-E64B-9D73-9ED7CA713EB6}"/>
              </a:ext>
            </a:extLst>
          </p:cNvPr>
          <p:cNvSpPr/>
          <p:nvPr/>
        </p:nvSpPr>
        <p:spPr>
          <a:xfrm>
            <a:off x="6793275" y="1754460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17FD5937-40DF-4047-AA6C-7123D3A9AF0A}"/>
              </a:ext>
            </a:extLst>
          </p:cNvPr>
          <p:cNvSpPr/>
          <p:nvPr/>
        </p:nvSpPr>
        <p:spPr>
          <a:xfrm rot="10800000">
            <a:off x="6793275" y="1606248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452083-3D12-7F4F-9F42-22F52CBA998C}"/>
              </a:ext>
            </a:extLst>
          </p:cNvPr>
          <p:cNvSpPr txBox="1"/>
          <p:nvPr/>
        </p:nvSpPr>
        <p:spPr>
          <a:xfrm>
            <a:off x="2017606" y="3558553"/>
            <a:ext cx="296876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E0F9B6-96C0-AB47-8D95-02ADB9F6056F}"/>
              </a:ext>
            </a:extLst>
          </p:cNvPr>
          <p:cNvSpPr txBox="1"/>
          <p:nvPr/>
        </p:nvSpPr>
        <p:spPr>
          <a:xfrm>
            <a:off x="5018025" y="5629044"/>
            <a:ext cx="14019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Strength (GCS)</a:t>
            </a: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ED3BED33-02C9-1A47-9241-BA9092CB60FC}"/>
              </a:ext>
            </a:extLst>
          </p:cNvPr>
          <p:cNvSpPr/>
          <p:nvPr/>
        </p:nvSpPr>
        <p:spPr>
          <a:xfrm>
            <a:off x="3212189" y="5754982"/>
            <a:ext cx="693156" cy="31978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6085BF3-2BF3-9142-8918-A5505136007C}"/>
              </a:ext>
            </a:extLst>
          </p:cNvPr>
          <p:cNvCxnSpPr>
            <a:cxnSpLocks/>
            <a:stCxn id="97" idx="0"/>
            <a:endCxn id="96" idx="1"/>
          </p:cNvCxnSpPr>
          <p:nvPr/>
        </p:nvCxnSpPr>
        <p:spPr>
          <a:xfrm>
            <a:off x="3904767" y="5914875"/>
            <a:ext cx="1113258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riangle 98">
            <a:extLst>
              <a:ext uri="{FF2B5EF4-FFF2-40B4-BE49-F238E27FC236}">
                <a16:creationId xmlns:a16="http://schemas.microsoft.com/office/drawing/2014/main" id="{F59305EC-9B9E-6442-AC7A-265D4761A7C9}"/>
              </a:ext>
            </a:extLst>
          </p:cNvPr>
          <p:cNvSpPr/>
          <p:nvPr/>
        </p:nvSpPr>
        <p:spPr>
          <a:xfrm>
            <a:off x="4342624" y="592098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EF9956E-DB53-B548-9E46-BE103ED33BD8}"/>
              </a:ext>
            </a:extLst>
          </p:cNvPr>
          <p:cNvSpPr/>
          <p:nvPr/>
        </p:nvSpPr>
        <p:spPr>
          <a:xfrm rot="10800000">
            <a:off x="4342624" y="577277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BDD4F4-D539-3E41-8670-17533D0774C3}"/>
              </a:ext>
            </a:extLst>
          </p:cNvPr>
          <p:cNvSpPr txBox="1"/>
          <p:nvPr/>
        </p:nvSpPr>
        <p:spPr>
          <a:xfrm>
            <a:off x="8644618" y="3425923"/>
            <a:ext cx="133203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Gov. Comm. </a:t>
            </a:r>
          </a:p>
          <a:p>
            <a:pPr algn="ctr"/>
            <a:r>
              <a:rPr lang="en-US" sz="1600" dirty="0"/>
              <a:t>Quality (GCQ)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793E6C91-3F70-684E-A97D-75427EA4600D}"/>
              </a:ext>
            </a:extLst>
          </p:cNvPr>
          <p:cNvSpPr/>
          <p:nvPr/>
        </p:nvSpPr>
        <p:spPr>
          <a:xfrm>
            <a:off x="11119358" y="3551371"/>
            <a:ext cx="693156" cy="3469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C478216-7209-A043-8725-450E330B4027}"/>
              </a:ext>
            </a:extLst>
          </p:cNvPr>
          <p:cNvCxnSpPr>
            <a:cxnSpLocks/>
            <a:stCxn id="107" idx="3"/>
            <a:endCxn id="112" idx="2"/>
          </p:cNvCxnSpPr>
          <p:nvPr/>
        </p:nvCxnSpPr>
        <p:spPr>
          <a:xfrm>
            <a:off x="9976649" y="3718311"/>
            <a:ext cx="1144859" cy="6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iangle 113">
            <a:extLst>
              <a:ext uri="{FF2B5EF4-FFF2-40B4-BE49-F238E27FC236}">
                <a16:creationId xmlns:a16="http://schemas.microsoft.com/office/drawing/2014/main" id="{E85E0162-2B11-984F-AE32-64414AC4324A}"/>
              </a:ext>
            </a:extLst>
          </p:cNvPr>
          <p:cNvSpPr/>
          <p:nvPr/>
        </p:nvSpPr>
        <p:spPr>
          <a:xfrm>
            <a:off x="10392345" y="3726462"/>
            <a:ext cx="289734" cy="14211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iangle 114">
            <a:extLst>
              <a:ext uri="{FF2B5EF4-FFF2-40B4-BE49-F238E27FC236}">
                <a16:creationId xmlns:a16="http://schemas.microsoft.com/office/drawing/2014/main" id="{C59C0360-53C0-9A4F-BF26-A0CD65EAA76A}"/>
              </a:ext>
            </a:extLst>
          </p:cNvPr>
          <p:cNvSpPr/>
          <p:nvPr/>
        </p:nvSpPr>
        <p:spPr>
          <a:xfrm rot="10800000">
            <a:off x="10392345" y="3578250"/>
            <a:ext cx="289734" cy="14211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8F4C2748-70AF-E74C-8914-8E16A44236B3}"/>
              </a:ext>
            </a:extLst>
          </p:cNvPr>
          <p:cNvCxnSpPr>
            <a:cxnSpLocks/>
            <a:stCxn id="87" idx="2"/>
            <a:endCxn id="100" idx="3"/>
          </p:cNvCxnSpPr>
          <p:nvPr/>
        </p:nvCxnSpPr>
        <p:spPr>
          <a:xfrm rot="16200000" flipH="1">
            <a:off x="2388936" y="3674214"/>
            <a:ext cx="1875663" cy="2321447"/>
          </a:xfrm>
          <a:prstGeom prst="bentConnector3">
            <a:avLst>
              <a:gd name="adj1" fmla="val 50000"/>
            </a:avLst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1374D4EC-2F85-A345-8E3C-986FD64AB40C}"/>
              </a:ext>
            </a:extLst>
          </p:cNvPr>
          <p:cNvCxnSpPr>
            <a:cxnSpLocks/>
            <a:stCxn id="96" idx="0"/>
            <a:endCxn id="80" idx="3"/>
          </p:cNvCxnSpPr>
          <p:nvPr/>
        </p:nvCxnSpPr>
        <p:spPr>
          <a:xfrm rot="5400000" flipH="1" flipV="1">
            <a:off x="4462345" y="3153248"/>
            <a:ext cx="3732471" cy="1219123"/>
          </a:xfrm>
          <a:prstGeom prst="bentConnector3">
            <a:avLst>
              <a:gd name="adj1" fmla="val 51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CD16664E-FCC7-2644-9552-34CD08C70994}"/>
              </a:ext>
            </a:extLst>
          </p:cNvPr>
          <p:cNvCxnSpPr>
            <a:cxnSpLocks/>
            <a:stCxn id="107" idx="1"/>
            <a:endCxn id="80" idx="3"/>
          </p:cNvCxnSpPr>
          <p:nvPr/>
        </p:nvCxnSpPr>
        <p:spPr>
          <a:xfrm rot="10800000">
            <a:off x="6938142" y="1896573"/>
            <a:ext cx="1706476" cy="1821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E0EBDA9-BA7B-E84C-B701-05A75A77B248}"/>
              </a:ext>
            </a:extLst>
          </p:cNvPr>
          <p:cNvCxnSpPr>
            <a:cxnSpLocks/>
            <a:stCxn id="63" idx="0"/>
            <a:endCxn id="87" idx="0"/>
          </p:cNvCxnSpPr>
          <p:nvPr/>
        </p:nvCxnSpPr>
        <p:spPr>
          <a:xfrm rot="16200000" flipH="1" flipV="1">
            <a:off x="2951321" y="798312"/>
            <a:ext cx="1974964" cy="3545518"/>
          </a:xfrm>
          <a:prstGeom prst="bentConnector3">
            <a:avLst>
              <a:gd name="adj1" fmla="val -17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E361AC8B-2F6A-1842-9A02-C02296081620}"/>
              </a:ext>
            </a:extLst>
          </p:cNvPr>
          <p:cNvCxnSpPr>
            <a:cxnSpLocks/>
            <a:stCxn id="63" idx="2"/>
            <a:endCxn id="68" idx="3"/>
          </p:cNvCxnSpPr>
          <p:nvPr/>
        </p:nvCxnSpPr>
        <p:spPr>
          <a:xfrm rot="5400000" flipH="1">
            <a:off x="5079517" y="1290098"/>
            <a:ext cx="27614" cy="1236476"/>
          </a:xfrm>
          <a:prstGeom prst="bentConnector3">
            <a:avLst>
              <a:gd name="adj1" fmla="val -1308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AF8A21BE-24DF-5B48-8E5C-540DCCBC0F32}"/>
              </a:ext>
            </a:extLst>
          </p:cNvPr>
          <p:cNvCxnSpPr>
            <a:cxnSpLocks/>
            <a:stCxn id="63" idx="0"/>
            <a:endCxn id="115" idx="3"/>
          </p:cNvCxnSpPr>
          <p:nvPr/>
        </p:nvCxnSpPr>
        <p:spPr>
          <a:xfrm rot="16200000" flipH="1">
            <a:off x="7127056" y="168094"/>
            <a:ext cx="1994661" cy="4825650"/>
          </a:xfrm>
          <a:prstGeom prst="bentConnector3">
            <a:avLst>
              <a:gd name="adj1" fmla="val -17677"/>
            </a:avLst>
          </a:prstGeom>
          <a:ln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58CA2E-D5D7-1841-9980-93040056144F}"/>
              </a:ext>
            </a:extLst>
          </p:cNvPr>
          <p:cNvSpPr txBox="1"/>
          <p:nvPr/>
        </p:nvSpPr>
        <p:spPr>
          <a:xfrm>
            <a:off x="3754510" y="1282841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Increasing Dissidents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329548-51B2-D645-B4E7-E5BCEFFB5A62}"/>
              </a:ext>
            </a:extLst>
          </p:cNvPr>
          <p:cNvSpPr txBox="1"/>
          <p:nvPr/>
        </p:nvSpPr>
        <p:spPr>
          <a:xfrm>
            <a:off x="6314660" y="1285052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Decreasing Dissidents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CC1334-A94A-214D-9573-909427BDD604}"/>
              </a:ext>
            </a:extLst>
          </p:cNvPr>
          <p:cNvSpPr txBox="1"/>
          <p:nvPr/>
        </p:nvSpPr>
        <p:spPr>
          <a:xfrm>
            <a:off x="3926122" y="6117381"/>
            <a:ext cx="1071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 Gov.</a:t>
            </a:r>
          </a:p>
          <a:p>
            <a:pPr algn="ctr"/>
            <a:r>
              <a:rPr lang="en-US" sz="1100" i="1" dirty="0"/>
              <a:t>communication</a:t>
            </a:r>
          </a:p>
          <a:p>
            <a:pPr algn="ctr"/>
            <a:r>
              <a:rPr lang="en-US" sz="1100" i="1" dirty="0"/>
              <a:t>Response to 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AC34AD-F78F-E04D-83F7-C1D5AD764575}"/>
              </a:ext>
            </a:extLst>
          </p:cNvPr>
          <p:cNvSpPr txBox="1"/>
          <p:nvPr/>
        </p:nvSpPr>
        <p:spPr>
          <a:xfrm>
            <a:off x="10072179" y="394806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Degradation </a:t>
            </a:r>
          </a:p>
          <a:p>
            <a:pPr algn="ctr"/>
            <a:r>
              <a:rPr lang="en-US" sz="1100" i="1" dirty="0"/>
              <a:t>of comm.</a:t>
            </a:r>
          </a:p>
          <a:p>
            <a:pPr algn="ctr"/>
            <a:r>
              <a:rPr lang="en-US" sz="1100" i="1" dirty="0"/>
              <a:t>quality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915EE21-D4E0-2B47-9C85-3DAA2398A65B}"/>
              </a:ext>
            </a:extLst>
          </p:cNvPr>
          <p:cNvSpPr txBox="1"/>
          <p:nvPr/>
        </p:nvSpPr>
        <p:spPr>
          <a:xfrm>
            <a:off x="4560862" y="2300609"/>
            <a:ext cx="1092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L</a:t>
            </a:r>
          </a:p>
          <a:p>
            <a:pPr algn="ctr"/>
            <a:r>
              <a:rPr lang="en-US" sz="1200" dirty="0"/>
              <a:t>Self-regulation</a:t>
            </a:r>
          </a:p>
          <a:p>
            <a:pPr algn="ctr"/>
            <a:r>
              <a:rPr lang="en-US" sz="1200" dirty="0"/>
              <a:t>of polarization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DF429BDB-17F3-8C48-AF5A-D22C44351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13" y="2374295"/>
            <a:ext cx="175694" cy="19119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6F63BC8-EBF7-0344-AF88-83F959FEBC71}"/>
              </a:ext>
            </a:extLst>
          </p:cNvPr>
          <p:cNvSpPr txBox="1"/>
          <p:nvPr/>
        </p:nvSpPr>
        <p:spPr>
          <a:xfrm>
            <a:off x="1239722" y="2066232"/>
            <a:ext cx="920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Virus spread</a:t>
            </a:r>
          </a:p>
          <a:p>
            <a:pPr algn="ctr"/>
            <a:r>
              <a:rPr lang="en-US" sz="1100" dirty="0"/>
              <a:t>by dissidents</a:t>
            </a:r>
          </a:p>
          <a:p>
            <a:pPr algn="ctr"/>
            <a:endParaRPr lang="en-US" sz="16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94F8D567-4A10-DC48-9E15-72F2819D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19" y="2126343"/>
            <a:ext cx="175694" cy="19119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EC0296-0005-284F-97A5-F388C48112C7}"/>
              </a:ext>
            </a:extLst>
          </p:cNvPr>
          <p:cNvSpPr txBox="1"/>
          <p:nvPr/>
        </p:nvSpPr>
        <p:spPr>
          <a:xfrm>
            <a:off x="6992023" y="3045207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- L</a:t>
            </a:r>
          </a:p>
          <a:p>
            <a:pPr algn="ctr"/>
            <a:r>
              <a:rPr lang="en-US" sz="1100" dirty="0"/>
              <a:t>De-polarization</a:t>
            </a:r>
          </a:p>
          <a:p>
            <a:pPr algn="ctr"/>
            <a:r>
              <a:rPr lang="en-US" sz="1100" dirty="0"/>
              <a:t>by comm. quality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6B1E6BC-36FB-604D-B63C-AC648A1B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41" y="3130889"/>
            <a:ext cx="175694" cy="19119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A9D3A6-75B8-2944-9360-F1526D1E5DB3}"/>
              </a:ext>
            </a:extLst>
          </p:cNvPr>
          <p:cNvSpPr txBox="1"/>
          <p:nvPr/>
        </p:nvSpPr>
        <p:spPr>
          <a:xfrm>
            <a:off x="5646484" y="3036109"/>
            <a:ext cx="11448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 + L</a:t>
            </a:r>
          </a:p>
          <a:p>
            <a:pPr algn="ctr"/>
            <a:r>
              <a:rPr lang="en-US" sz="1100" dirty="0"/>
              <a:t>Amplification by </a:t>
            </a:r>
          </a:p>
          <a:p>
            <a:pPr algn="ctr"/>
            <a:r>
              <a:rPr lang="en-US" sz="1100" dirty="0"/>
              <a:t>Comm. strength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F026FEE-C115-DD40-9697-A9E13595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28" y="3120365"/>
            <a:ext cx="175694" cy="19119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847E88B-ECB7-ED47-9480-2292E04B5198}"/>
              </a:ext>
            </a:extLst>
          </p:cNvPr>
          <p:cNvSpPr txBox="1"/>
          <p:nvPr/>
        </p:nvSpPr>
        <p:spPr>
          <a:xfrm>
            <a:off x="2818029" y="3982011"/>
            <a:ext cx="107433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   + L</a:t>
            </a:r>
          </a:p>
          <a:p>
            <a:pPr algn="ctr"/>
            <a:r>
              <a:rPr lang="en-US" sz="1100" dirty="0"/>
              <a:t>Effect of R on </a:t>
            </a:r>
          </a:p>
          <a:p>
            <a:pPr algn="ctr"/>
            <a:r>
              <a:rPr lang="en-US" sz="1100" dirty="0"/>
              <a:t>urgency of </a:t>
            </a:r>
          </a:p>
          <a:p>
            <a:pPr algn="ctr"/>
            <a:r>
              <a:rPr lang="en-US" sz="1100" dirty="0"/>
              <a:t>communication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97EC905-DDB4-3C47-87B3-D4C89E58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57" y="4045645"/>
            <a:ext cx="175694" cy="191197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F55BD54-00B5-3343-B53E-A4EBF1E07514}"/>
              </a:ext>
            </a:extLst>
          </p:cNvPr>
          <p:cNvSpPr txBox="1"/>
          <p:nvPr/>
        </p:nvSpPr>
        <p:spPr>
          <a:xfrm>
            <a:off x="10754775" y="2089057"/>
            <a:ext cx="112242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-|?</a:t>
            </a:r>
          </a:p>
          <a:p>
            <a:pPr algn="ctr"/>
            <a:r>
              <a:rPr lang="en-US" sz="1100" dirty="0"/>
              <a:t>Communication </a:t>
            </a:r>
          </a:p>
          <a:p>
            <a:pPr algn="ctr"/>
            <a:r>
              <a:rPr lang="en-US" sz="1100" dirty="0"/>
              <a:t>degradation</a:t>
            </a:r>
          </a:p>
          <a:p>
            <a:pPr algn="ctr"/>
            <a:r>
              <a:rPr lang="en-US" sz="1100" dirty="0"/>
              <a:t>By polarization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B374DD7-62AC-4845-A7F5-D201FF2C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594" y="2168533"/>
            <a:ext cx="175694" cy="19119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C9D3D4A-C819-C54D-B558-BC3FC066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409" y="2274461"/>
            <a:ext cx="108063" cy="54598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283F5CB-7B72-6248-9145-4F84E9D2544A}"/>
              </a:ext>
            </a:extLst>
          </p:cNvPr>
          <p:cNvSpPr txBox="1"/>
          <p:nvPr/>
        </p:nvSpPr>
        <p:spPr>
          <a:xfrm>
            <a:off x="10906635" y="220639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50</a:t>
            </a:r>
            <a:endParaRPr lang="en-US" sz="3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9E2A5D-7D9E-254F-8E5E-6DB71C86B6A9}"/>
              </a:ext>
            </a:extLst>
          </p:cNvPr>
          <p:cNvSpPr txBox="1"/>
          <p:nvPr/>
        </p:nvSpPr>
        <p:spPr>
          <a:xfrm>
            <a:off x="10780186" y="5761285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Auxiliary Var.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975689-7A72-CF45-86CB-F4BE906E7A63}"/>
              </a:ext>
            </a:extLst>
          </p:cNvPr>
          <p:cNvSpPr txBox="1"/>
          <p:nvPr/>
        </p:nvSpPr>
        <p:spPr>
          <a:xfrm>
            <a:off x="10780186" y="6246094"/>
            <a:ext cx="1254895" cy="3385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Stock Var.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C51980-7235-C84A-ADA5-5545C9622C53}"/>
              </a:ext>
            </a:extLst>
          </p:cNvPr>
          <p:cNvSpPr txBox="1"/>
          <p:nvPr/>
        </p:nvSpPr>
        <p:spPr>
          <a:xfrm>
            <a:off x="10933717" y="5290490"/>
            <a:ext cx="84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38883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D86B-B8CD-C645-9E8D-57F5881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12E0-C3A1-7B46-9ADE-8FDFCF30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643"/>
            <a:ext cx="10515600" cy="4351338"/>
          </a:xfrm>
        </p:spPr>
        <p:txBody>
          <a:bodyPr/>
          <a:lstStyle/>
          <a:p>
            <a:r>
              <a:rPr lang="en-US" dirty="0"/>
              <a:t>Polarization: </a:t>
            </a:r>
          </a:p>
          <a:p>
            <a:endParaRPr lang="en-US" dirty="0"/>
          </a:p>
          <a:p>
            <a:r>
              <a:rPr lang="en-US" dirty="0"/>
              <a:t>R value: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Gov. Com. Strength: </a:t>
            </a:r>
          </a:p>
          <a:p>
            <a:endParaRPr lang="en-US" dirty="0"/>
          </a:p>
          <a:p>
            <a:r>
              <a:rPr lang="en-US" dirty="0"/>
              <a:t>Gov. Com. Quality: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/>
              <p:nvPr/>
            </p:nvSpPr>
            <p:spPr>
              <a:xfrm>
                <a:off x="3185660" y="1690688"/>
                <a:ext cx="867077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𝐺𝐶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))∗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12 −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nl-NL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∈ [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2215F-EFAF-A844-BD20-9237A0DC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0" y="1690688"/>
                <a:ext cx="8670772" cy="576183"/>
              </a:xfrm>
              <a:prstGeom prst="rect">
                <a:avLst/>
              </a:prstGeom>
              <a:blipFill>
                <a:blip r:embed="rId3"/>
                <a:stretch>
                  <a:fillRect t="-6383" r="-29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/>
              <p:nvPr/>
            </p:nvSpPr>
            <p:spPr>
              <a:xfrm>
                <a:off x="2642565" y="2668057"/>
                <a:ext cx="5975034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(8 −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2000" i="1">
                          <a:latin typeface="Cambria Math" panose="02040503050406030204" pitchFamily="18" charset="0"/>
                        </a:rPr>
                        <m:t> + 1.2 </m:t>
                      </m:r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 8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8 −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∈ [3, 5]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D48904-0BE8-4E4E-B0BB-DAB848A8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565" y="2668057"/>
                <a:ext cx="5975034" cy="632802"/>
              </a:xfrm>
              <a:prstGeom prst="rect">
                <a:avLst/>
              </a:prstGeom>
              <a:blipFill>
                <a:blip r:embed="rId4"/>
                <a:stretch>
                  <a:fillRect l="-424" r="-105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/>
              <p:nvPr/>
            </p:nvSpPr>
            <p:spPr>
              <a:xfrm>
                <a:off x="4311889" y="3773115"/>
                <a:ext cx="482875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𝐺𝐶𝑆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𝐺𝐶𝑆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3EA4-D0F0-4B46-8E8C-1922A7F0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89" y="3773115"/>
                <a:ext cx="4828758" cy="576183"/>
              </a:xfrm>
              <a:prstGeom prst="rect">
                <a:avLst/>
              </a:prstGeom>
              <a:blipFill>
                <a:blip r:embed="rId5"/>
                <a:stretch>
                  <a:fillRect l="-787" t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/>
              <p:nvPr/>
            </p:nvSpPr>
            <p:spPr>
              <a:xfrm>
                <a:off x="4311889" y="4854439"/>
                <a:ext cx="3678379" cy="437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𝐺𝐶𝑄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𝐺𝐶𝑄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𝐺𝐶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DC3A5-1F9B-CE40-BBA6-43A30A19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89" y="4854439"/>
                <a:ext cx="3678379" cy="437171"/>
              </a:xfrm>
              <a:prstGeom prst="rect">
                <a:avLst/>
              </a:prstGeom>
              <a:blipFill>
                <a:blip r:embed="rId6"/>
                <a:stretch>
                  <a:fillRect l="-3093" t="-11429" r="-68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C19-63CE-664C-93EE-1E0878A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9349-02A8-5240-85EE-9EE7FB46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“choosing” parameter values and model structures or estimating how likely they are to produce the results we expect.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case: output data is missing. Model estimation was carried out by observing the model results qualitatively.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Estimated Parameters</a:t>
            </a:r>
          </a:p>
          <a:p>
            <a:r>
              <a:rPr lang="en-US" dirty="0"/>
              <a:t>Rate of self-regulation of Polarization                          b = 0.02</a:t>
            </a:r>
          </a:p>
          <a:p>
            <a:r>
              <a:rPr lang="en-US" dirty="0"/>
              <a:t>Effect of communication strength on polarization     c = 1/6 </a:t>
            </a:r>
          </a:p>
          <a:p>
            <a:r>
              <a:rPr lang="en-US" dirty="0"/>
              <a:t>Effect of communication quality on polarization        e = 0.65</a:t>
            </a:r>
          </a:p>
          <a:p>
            <a:r>
              <a:rPr lang="en-US" dirty="0"/>
              <a:t>Effect of R on communication strength                         </a:t>
            </a:r>
            <a:r>
              <a:rPr lang="en-US" dirty="0" err="1"/>
              <a:t>i</a:t>
            </a:r>
            <a:r>
              <a:rPr lang="en-US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0618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52AA-CF53-6A49-B42C-40DB8289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1325563"/>
          </a:xfrm>
        </p:spPr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E51-6E7D-DE46-AB68-5D19D62C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12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we do not have data about the outcomes we cannot use the MCMC techniques to derive a likelihood distribution of our joint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case the quantification is limited to finding sources of parametric and structural uncertainty and finding parametric and structural interval for each of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F222-DAFC-5045-AD27-4FE0EB7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Quantification: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C8A9-AB01-8B4D-9E18-C93D7A5D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Sources of parametric uncertainty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Value of polarization self-regulatory effect changes sign: </a:t>
            </a:r>
          </a:p>
          <a:p>
            <a:pPr marL="457200" lvl="1" indent="0">
              <a:buNone/>
            </a:pPr>
            <a:r>
              <a:rPr lang="en-US" b="1" dirty="0"/>
              <a:t>   a</a:t>
            </a:r>
            <a:r>
              <a:rPr lang="en-US" dirty="0"/>
              <a:t> = between 6% and 7%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# polarization value at which R = 1:  </a:t>
            </a:r>
          </a:p>
          <a:p>
            <a:pPr marL="457200" lvl="1" indent="0">
              <a:buNone/>
            </a:pPr>
            <a:r>
              <a:rPr lang="en-US" b="1" dirty="0"/>
              <a:t>   m</a:t>
            </a:r>
            <a:r>
              <a:rPr lang="en-US" dirty="0"/>
              <a:t> = between 3% and 5%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968</Words>
  <Application>Microsoft Macintosh PowerPoint</Application>
  <PresentationFormat>Widescreen</PresentationFormat>
  <Paragraphs>176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SDM Exercise </vt:lpstr>
      <vt:lpstr>PowerPoint Presentation</vt:lpstr>
      <vt:lpstr>Some Questions for you  </vt:lpstr>
      <vt:lpstr>Developing an SDM from the aCLD</vt:lpstr>
      <vt:lpstr>Labelling: stock, constant and auxiliary variables </vt:lpstr>
      <vt:lpstr>Equations</vt:lpstr>
      <vt:lpstr>Model Estimation</vt:lpstr>
      <vt:lpstr>Uncertainty Quantification</vt:lpstr>
      <vt:lpstr>Uncertainty Quantification: Parametric</vt:lpstr>
      <vt:lpstr>Uncertainty Quantification: Structural </vt:lpstr>
      <vt:lpstr>Uncertainty Propagation</vt:lpstr>
      <vt:lpstr>Sensitivity Analysis</vt:lpstr>
      <vt:lpstr>From SA + Uncertainty Analysis</vt:lpstr>
      <vt:lpstr>Answering the research questions</vt:lpstr>
      <vt:lpstr>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Vittorio Nespeca - TBM</dc:creator>
  <cp:lastModifiedBy>Vittorio Nespeca - TBM</cp:lastModifiedBy>
  <cp:revision>65</cp:revision>
  <dcterms:created xsi:type="dcterms:W3CDTF">2021-11-04T21:08:59Z</dcterms:created>
  <dcterms:modified xsi:type="dcterms:W3CDTF">2021-11-11T11:50:57Z</dcterms:modified>
</cp:coreProperties>
</file>