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70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1156"/>
  </p:normalViewPr>
  <p:slideViewPr>
    <p:cSldViewPr snapToGrid="0" snapToObjects="1">
      <p:cViewPr>
        <p:scale>
          <a:sx n="126" d="100"/>
          <a:sy n="126" d="100"/>
        </p:scale>
        <p:origin x="186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E4B3A-3993-5D44-8C35-3FBEFF8E668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8EB2-D207-324D-BBCA-F10EFF05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expert 1: would you agree with expert 1 that the quality of communication was generally low and especially at the beginning?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4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19E-F531-7F47-A732-10E63A0B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5B84-19B8-9E46-997B-1A76E40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EF86-CABD-2D44-BEE5-CE3826CA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3269-2029-7A45-8E55-438C8E9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A9E6-7100-9345-9BC2-0FDF9E19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EB-D843-6948-9529-29576CB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D4BD6-10E9-9741-8FE3-FDA7D002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150-8FF2-C44A-B6ED-62FF72AA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62E3-EFB9-2A43-B09D-7DC79FD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C9B0-D6AD-554E-802C-E267FBA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3EA1C-D585-C843-8783-4A3357642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2D60-41A5-844F-A388-C49E8A2B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67F1-B8D0-1B48-952B-C02B1E7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4905-580B-AC49-B371-F293C188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8BDD-348C-D142-BBD7-4870275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50B-E46C-A54C-B13C-9EE6B8A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3E82-9D85-334C-B2F6-E13068D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24E6-53BB-7441-B801-8A57D504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BABA-F425-4847-A93F-73B45796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CCB8-37BD-194E-B982-D411C80B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E47E-7599-E041-935A-06ED4FDB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E0DE-4528-2140-8BE1-86C3F42A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58C2-52E7-F146-95D0-1467EB3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90D3-C699-A947-9CD7-70ADA1E0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7567-C7F9-F94A-900A-8E56BBD0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7524-B803-5747-8646-4979B31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2095-6E40-C443-95B4-490444F7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892-7EF8-4E40-AEFF-0EB92B2F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0F67-19A9-1E4C-A317-5074D39B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133F9-4D7E-3048-B910-ED929021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AE84-FDCF-A04E-A480-34B308AE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D180-0E37-A24C-9949-F29A88C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368A-472D-B34F-9E79-0540054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848A-55AE-1642-A6AD-A513CC7C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CFA0B-D5C2-014B-8508-60025F00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7D2B-CE85-1447-BE72-6F4E999F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8BE9-525B-9A46-A8BC-76B76CC5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3045-5DB6-7C4D-B3C6-15EA820A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EA405-15C5-7644-ADAF-42FC4405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104-B3AF-BF46-A76A-3B85CD55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927D9-96F3-1F43-A9CA-ADF7A21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4F4C8-DD69-E048-8B56-B21B9675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CDEEA-E404-3943-B1CF-00F16AC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6380E-23AF-F94B-A505-FDDEA9B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0E380-CF7A-D643-8C4D-A94A3A7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BC2-A3FE-694C-B113-E266F6C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453-81B9-114B-921B-FF97955A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03EF-9B42-2A4E-8166-5A2B19CD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B554-C9C6-A049-9327-7C7E837C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74E8-0E15-3345-951F-E275CC67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18D8-2291-694E-8F0E-A617B42D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61C2D-E2F7-8D40-B980-D8B8193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C00-1422-6743-B302-12A8B44B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6C49-3CA0-094C-A887-D0F278D5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A1FC-C079-394D-9859-D8F290F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F0F8-5CAA-6F45-B2BD-ED9FC82A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5B02-B712-024B-8553-5E0D12E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526E-A4EE-FE4C-ABC1-57699E4A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56918-154B-BA4B-876A-B7197A3E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8DA7-7F00-2747-B0E6-92272E41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3DD3-AEF3-504C-ADDB-0DF6E24F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AF6-D1A7-294F-9539-23F06FBDDEFC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CA3E-57B8-854E-B554-34580D02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E95D-40EC-274A-8C8F-35D9DEDE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84F9-93BB-4742-ADEF-3EB508523196}"/>
              </a:ext>
            </a:extLst>
          </p:cNvPr>
          <p:cNvSpPr txBox="1"/>
          <p:nvPr/>
        </p:nvSpPr>
        <p:spPr>
          <a:xfrm>
            <a:off x="5775031" y="2200717"/>
            <a:ext cx="116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24BF-12B5-DA4C-9282-CF6FCDCE9E64}"/>
              </a:ext>
            </a:extLst>
          </p:cNvPr>
          <p:cNvSpPr txBox="1"/>
          <p:nvPr/>
        </p:nvSpPr>
        <p:spPr>
          <a:xfrm>
            <a:off x="8301998" y="4059244"/>
            <a:ext cx="154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86A0B-0901-0948-B07E-813907383B70}"/>
              </a:ext>
            </a:extLst>
          </p:cNvPr>
          <p:cNvSpPr txBox="1"/>
          <p:nvPr/>
        </p:nvSpPr>
        <p:spPr>
          <a:xfrm>
            <a:off x="3281617" y="426092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759CD-138D-4B48-BD92-55F8FC2EF204}"/>
              </a:ext>
            </a:extLst>
          </p:cNvPr>
          <p:cNvSpPr txBox="1"/>
          <p:nvPr/>
        </p:nvSpPr>
        <p:spPr>
          <a:xfrm>
            <a:off x="5533364" y="4007560"/>
            <a:ext cx="1660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Strength/Urgency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01114AF-2B3E-864B-AA13-0F8583AA1AB4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3430055" y="2369993"/>
            <a:ext cx="2344976" cy="18909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7D35FE-FD33-A44F-A551-3E8FD8D7C3A5}"/>
              </a:ext>
            </a:extLst>
          </p:cNvPr>
          <p:cNvSpPr txBox="1"/>
          <p:nvPr/>
        </p:nvSpPr>
        <p:spPr>
          <a:xfrm>
            <a:off x="3118271" y="2399047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E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279C8766-D719-4846-B215-0D09B97B917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78493" y="4423059"/>
            <a:ext cx="1954871" cy="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3A59BA-CCDD-2E41-B5C4-AAC239D09215}"/>
              </a:ext>
            </a:extLst>
          </p:cNvPr>
          <p:cNvSpPr txBox="1"/>
          <p:nvPr/>
        </p:nvSpPr>
        <p:spPr>
          <a:xfrm>
            <a:off x="3783494" y="4498092"/>
            <a:ext cx="17219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i="1" dirty="0"/>
              <a:t> Effect of R on</a:t>
            </a:r>
          </a:p>
          <a:p>
            <a:pPr algn="ctr"/>
            <a:r>
              <a:rPr lang="en-US" sz="1100" i="1" dirty="0"/>
              <a:t>Urgency of communication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A7988BC-F1B0-C845-B1BA-353C603C929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939324" y="2369994"/>
            <a:ext cx="2137662" cy="1689250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ED98B-88F4-1C41-9B45-8DE3FF3E3B3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6357176" y="2850441"/>
            <a:ext cx="1944822" cy="1624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3593F7-3866-5A4A-B808-376D7D1510F8}"/>
              </a:ext>
            </a:extLst>
          </p:cNvPr>
          <p:cNvSpPr txBox="1"/>
          <p:nvPr/>
        </p:nvSpPr>
        <p:spPr>
          <a:xfrm>
            <a:off x="7531474" y="3444505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 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05FB8DA-0C72-B54E-8026-54B56486FCA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626209" y="3270241"/>
            <a:ext cx="1468289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54E67FD-B2D8-D043-A6CE-C9A4A818144A}"/>
              </a:ext>
            </a:extLst>
          </p:cNvPr>
          <p:cNvSpPr txBox="1"/>
          <p:nvPr/>
        </p:nvSpPr>
        <p:spPr>
          <a:xfrm>
            <a:off x="5208149" y="2991899"/>
            <a:ext cx="114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 + M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178F92-BB8C-1B4D-90E6-58D80C885DDA}"/>
              </a:ext>
            </a:extLst>
          </p:cNvPr>
          <p:cNvSpPr txBox="1"/>
          <p:nvPr/>
        </p:nvSpPr>
        <p:spPr>
          <a:xfrm>
            <a:off x="5817322" y="1289228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S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89C1A9-4D04-CD43-A228-71A004AAB315}"/>
              </a:ext>
            </a:extLst>
          </p:cNvPr>
          <p:cNvSpPr txBox="1"/>
          <p:nvPr/>
        </p:nvSpPr>
        <p:spPr>
          <a:xfrm>
            <a:off x="8711990" y="2399047"/>
            <a:ext cx="10903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-|?</a:t>
            </a:r>
          </a:p>
          <a:p>
            <a:pPr algn="ctr"/>
            <a:r>
              <a:rPr lang="en-US" sz="1100" dirty="0"/>
              <a:t>Communication</a:t>
            </a:r>
          </a:p>
          <a:p>
            <a:pPr algn="ctr"/>
            <a:r>
              <a:rPr lang="en-US" sz="1100" dirty="0"/>
              <a:t>Degradation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BC8363-1BE8-804F-8E2B-0A303F1D4BA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6108141" y="1921396"/>
            <a:ext cx="290758" cy="5646931"/>
          </a:xfrm>
          <a:prstGeom prst="curvedConnector3">
            <a:avLst>
              <a:gd name="adj1" fmla="val 69058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">
            <a:extLst>
              <a:ext uri="{FF2B5EF4-FFF2-40B4-BE49-F238E27FC236}">
                <a16:creationId xmlns:a16="http://schemas.microsoft.com/office/drawing/2014/main" id="{517257C2-EBD4-F147-A92D-68DED4333F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496550" cy="9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aCLD</a:t>
            </a:r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034CB8B-C286-924E-BABF-9B454190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68" y="2459158"/>
            <a:ext cx="175694" cy="19119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167DC18-E1EC-A548-B7F4-609F6B50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22" y="4561726"/>
            <a:ext cx="175694" cy="1911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BB42C7D-1962-9E4A-A53D-72ED32A0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3" y="1362914"/>
            <a:ext cx="175694" cy="1911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5469240-7E3A-C447-80D0-B43733BC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80" y="2478523"/>
            <a:ext cx="175694" cy="19119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1AC92C8-BEFC-2D42-A38A-D7016627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595" y="2584451"/>
            <a:ext cx="108063" cy="5459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25D152-0D7A-0845-B46F-55F855353E95}"/>
              </a:ext>
            </a:extLst>
          </p:cNvPr>
          <p:cNvSpPr txBox="1"/>
          <p:nvPr/>
        </p:nvSpPr>
        <p:spPr>
          <a:xfrm>
            <a:off x="8847821" y="251638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C83AEC9-39B6-C644-BC05-95634DDF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93" y="3530187"/>
            <a:ext cx="175694" cy="191197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BCDF1963-0110-584B-8D20-F66B334E7688}"/>
              </a:ext>
            </a:extLst>
          </p:cNvPr>
          <p:cNvSpPr/>
          <p:nvPr/>
        </p:nvSpPr>
        <p:spPr>
          <a:xfrm>
            <a:off x="5813970" y="1156936"/>
            <a:ext cx="1086413" cy="105013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DC30D5C-470E-F84C-B207-A611C73AB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551" y="2084593"/>
            <a:ext cx="329956" cy="20358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BC7DE39-FB96-414D-BB06-77210310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97" y="3076155"/>
            <a:ext cx="175694" cy="19119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E1CFB64-BA01-5B4A-937F-32BB957E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33" y="6301677"/>
            <a:ext cx="175694" cy="1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B386-99B0-114B-B85A-A4C13884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268-1AA8-204F-B78A-53D665ED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intervals in the joint parameter space are sampled at fixed sub intervals al the combinations of these parameters are chosen to run simulations.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way to do this is through Quasi-Monte Carlo methods (</a:t>
            </a:r>
            <a:r>
              <a:rPr lang="en-US" dirty="0" err="1"/>
              <a:t>saltelli</a:t>
            </a:r>
            <a:r>
              <a:rPr lang="en-US" dirty="0"/>
              <a:t> sampling sounds like a better way).  Read the publication on this to </a:t>
            </a:r>
            <a:r>
              <a:rPr lang="en-US" dirty="0" err="1"/>
              <a:t>giure</a:t>
            </a:r>
            <a:r>
              <a:rPr lang="en-US" dirty="0"/>
              <a:t> out what they mean by convergence (maybe they mean you can be safe with less samples).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1D7-FEBD-7B42-9F9F-F6AA54D4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D777-3800-1B4A-AE2C-B6256DA6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run a sensitivity analysis on our previous sample.</a:t>
            </a:r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figure out which sensitivity analysis to carry out. Can you do SOBOL? The distribution has to be multi-model (do the test at </a:t>
            </a:r>
            <a:r>
              <a:rPr lang="en-US" dirty="0" err="1"/>
              <a:t>verius</a:t>
            </a:r>
            <a:r>
              <a:rPr lang="en-US" dirty="0"/>
              <a:t> sample intervals). If not unimodal then read publication (Zi, 2011) on which method to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927-63F4-7A49-8AE6-7E5BE443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29EE-AAE0-6F4D-8E34-902C0B4D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model reflect the intentions of the modeler? Are there bugs in the code?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achieved by looking at the results and studying the above.</a:t>
            </a:r>
          </a:p>
        </p:txBody>
      </p:sp>
    </p:spTree>
    <p:extLst>
      <p:ext uri="{BB962C8B-B14F-4D97-AF65-F5344CB8AC3E}">
        <p14:creationId xmlns:p14="http://schemas.microsoft.com/office/powerpoint/2010/main" val="28650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7716-1411-4C4C-87AA-9A4216F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EBB3-B6DD-1B4D-81EF-31BFD408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behaviour</a:t>
            </a:r>
            <a:r>
              <a:rPr lang="en-US" dirty="0"/>
              <a:t> validity by studying how </a:t>
            </a:r>
          </a:p>
        </p:txBody>
      </p:sp>
    </p:spTree>
    <p:extLst>
      <p:ext uri="{BB962C8B-B14F-4D97-AF65-F5344CB8AC3E}">
        <p14:creationId xmlns:p14="http://schemas.microsoft.com/office/powerpoint/2010/main" val="218312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B04-EC40-A445-A31C-21274DD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045D-8289-444B-9124-845C2656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effect of the initial communication quality and initial strength of communication on the model output? </a:t>
            </a:r>
          </a:p>
          <a:p>
            <a:endParaRPr lang="en-US" dirty="0"/>
          </a:p>
          <a:p>
            <a:r>
              <a:rPr lang="en-US" dirty="0"/>
              <a:t>Reason about the model and explain it to a broad/non technical audience. Use metaphors and examples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Explain why the model produces the outputs it does.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6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CE41-740B-644F-91DF-59BA43BA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the experts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4C3-D6B8-854E-96F8-936EBBB8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to both experts: Are you interested only on the number of new cases per week? Or, does the total number of cases matter as well? </a:t>
            </a:r>
          </a:p>
          <a:p>
            <a:r>
              <a:rPr lang="en-US" dirty="0"/>
              <a:t>Q2: to expert 1. Around which value of R does the strength communication from the government start increasing more and more? Specifically, Does the government art communicating more and more when R &lt;1? Or, does that happen more and more when R &gt; 1?</a:t>
            </a:r>
          </a:p>
          <a:p>
            <a:r>
              <a:rPr lang="en-US" dirty="0"/>
              <a:t>Q3: to expert 1. Would you say that if the polarization doubles, the quality of communication is reduced to a half of the original value?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5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7EA-B7B5-3245-BC1D-5CE55A9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SDM from the </a:t>
            </a:r>
            <a:r>
              <a:rPr lang="en-US" dirty="0" err="1"/>
              <a:t>aCLD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1BA-9E15-F54F-8824-252094F7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Labeling </a:t>
            </a:r>
          </a:p>
          <a:p>
            <a:r>
              <a:rPr lang="en-US" dirty="0"/>
              <a:t>Equations</a:t>
            </a:r>
          </a:p>
          <a:p>
            <a:r>
              <a:rPr lang="en-US" dirty="0"/>
              <a:t>Software Implementation</a:t>
            </a:r>
          </a:p>
          <a:p>
            <a:r>
              <a:rPr lang="en-US" dirty="0"/>
              <a:t>Model Estimation</a:t>
            </a:r>
          </a:p>
          <a:p>
            <a:r>
              <a:rPr lang="en-US" dirty="0"/>
              <a:t>Uncertainty quantification</a:t>
            </a:r>
          </a:p>
          <a:p>
            <a:r>
              <a:rPr lang="en-US" dirty="0"/>
              <a:t>Uncertainty Propagation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Verification &amp; Validation</a:t>
            </a:r>
          </a:p>
          <a:p>
            <a:r>
              <a:rPr lang="en-US" dirty="0"/>
              <a:t>Answering The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32047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36CB-EE5B-DE46-B263-1D123274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82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Labelling: stock, constant and auxiliary variables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52C56-BA5F-234A-A899-3D7A312933DF}"/>
              </a:ext>
            </a:extLst>
          </p:cNvPr>
          <p:cNvSpPr txBox="1"/>
          <p:nvPr/>
        </p:nvSpPr>
        <p:spPr>
          <a:xfrm>
            <a:off x="4990755" y="1583589"/>
            <a:ext cx="14416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 (P)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87737C84-9D04-4846-9FE8-3D890FBB1BCD}"/>
              </a:ext>
            </a:extLst>
          </p:cNvPr>
          <p:cNvSpPr/>
          <p:nvPr/>
        </p:nvSpPr>
        <p:spPr>
          <a:xfrm>
            <a:off x="3199784" y="1586416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D694E-0689-A942-A3C4-F75DBC8C4F99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>
            <a:off x="3892362" y="1746309"/>
            <a:ext cx="1098393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4361AD81-1EEB-1949-BBB0-248012D684A7}"/>
              </a:ext>
            </a:extLst>
          </p:cNvPr>
          <p:cNvSpPr/>
          <p:nvPr/>
        </p:nvSpPr>
        <p:spPr>
          <a:xfrm>
            <a:off x="4330219" y="1752416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C24ED91-87A4-A049-BDC9-A386B45E8CE0}"/>
              </a:ext>
            </a:extLst>
          </p:cNvPr>
          <p:cNvSpPr/>
          <p:nvPr/>
        </p:nvSpPr>
        <p:spPr>
          <a:xfrm rot="10800000">
            <a:off x="4330219" y="1604204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C9EB41B5-5F4B-F84F-8FEB-210202BCEF57}"/>
              </a:ext>
            </a:extLst>
          </p:cNvPr>
          <p:cNvSpPr/>
          <p:nvPr/>
        </p:nvSpPr>
        <p:spPr>
          <a:xfrm>
            <a:off x="7520288" y="1579369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64CCD3-74AD-C545-BA7A-C8178D1CC5D5}"/>
              </a:ext>
            </a:extLst>
          </p:cNvPr>
          <p:cNvCxnSpPr>
            <a:cxnSpLocks/>
            <a:stCxn id="63" idx="3"/>
            <a:endCxn id="78" idx="2"/>
          </p:cNvCxnSpPr>
          <p:nvPr/>
        </p:nvCxnSpPr>
        <p:spPr>
          <a:xfrm>
            <a:off x="6432368" y="1752866"/>
            <a:ext cx="1090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iangle 79">
            <a:extLst>
              <a:ext uri="{FF2B5EF4-FFF2-40B4-BE49-F238E27FC236}">
                <a16:creationId xmlns:a16="http://schemas.microsoft.com/office/drawing/2014/main" id="{CAE16B80-4BA2-E64B-9D73-9ED7CA713EB6}"/>
              </a:ext>
            </a:extLst>
          </p:cNvPr>
          <p:cNvSpPr/>
          <p:nvPr/>
        </p:nvSpPr>
        <p:spPr>
          <a:xfrm>
            <a:off x="6793275" y="1754460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17FD5937-40DF-4047-AA6C-7123D3A9AF0A}"/>
              </a:ext>
            </a:extLst>
          </p:cNvPr>
          <p:cNvSpPr/>
          <p:nvPr/>
        </p:nvSpPr>
        <p:spPr>
          <a:xfrm rot="10800000">
            <a:off x="6793275" y="1606248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452083-3D12-7F4F-9F42-22F52CBA998C}"/>
              </a:ext>
            </a:extLst>
          </p:cNvPr>
          <p:cNvSpPr txBox="1"/>
          <p:nvPr/>
        </p:nvSpPr>
        <p:spPr>
          <a:xfrm>
            <a:off x="2017606" y="3558553"/>
            <a:ext cx="296876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E0F9B6-96C0-AB47-8D95-02ADB9F6056F}"/>
              </a:ext>
            </a:extLst>
          </p:cNvPr>
          <p:cNvSpPr txBox="1"/>
          <p:nvPr/>
        </p:nvSpPr>
        <p:spPr>
          <a:xfrm>
            <a:off x="5018025" y="5629044"/>
            <a:ext cx="14019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Strength (GCS)</a:t>
            </a: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3BED33-02C9-1A47-9241-BA9092CB60FC}"/>
              </a:ext>
            </a:extLst>
          </p:cNvPr>
          <p:cNvSpPr/>
          <p:nvPr/>
        </p:nvSpPr>
        <p:spPr>
          <a:xfrm>
            <a:off x="3212189" y="5754982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085BF3-2BF3-9142-8918-A5505136007C}"/>
              </a:ext>
            </a:extLst>
          </p:cNvPr>
          <p:cNvCxnSpPr>
            <a:cxnSpLocks/>
            <a:stCxn id="97" idx="0"/>
            <a:endCxn id="96" idx="1"/>
          </p:cNvCxnSpPr>
          <p:nvPr/>
        </p:nvCxnSpPr>
        <p:spPr>
          <a:xfrm>
            <a:off x="3904767" y="5914875"/>
            <a:ext cx="1113258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riangle 98">
            <a:extLst>
              <a:ext uri="{FF2B5EF4-FFF2-40B4-BE49-F238E27FC236}">
                <a16:creationId xmlns:a16="http://schemas.microsoft.com/office/drawing/2014/main" id="{F59305EC-9B9E-6442-AC7A-265D4761A7C9}"/>
              </a:ext>
            </a:extLst>
          </p:cNvPr>
          <p:cNvSpPr/>
          <p:nvPr/>
        </p:nvSpPr>
        <p:spPr>
          <a:xfrm>
            <a:off x="4342624" y="592098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EF9956E-DB53-B548-9E46-BE103ED33BD8}"/>
              </a:ext>
            </a:extLst>
          </p:cNvPr>
          <p:cNvSpPr/>
          <p:nvPr/>
        </p:nvSpPr>
        <p:spPr>
          <a:xfrm rot="10800000">
            <a:off x="4342624" y="577277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BDD4F4-D539-3E41-8670-17533D0774C3}"/>
              </a:ext>
            </a:extLst>
          </p:cNvPr>
          <p:cNvSpPr txBox="1"/>
          <p:nvPr/>
        </p:nvSpPr>
        <p:spPr>
          <a:xfrm>
            <a:off x="8644618" y="3425923"/>
            <a:ext cx="133203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Quality (GCQ)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793E6C91-3F70-684E-A97D-75427EA4600D}"/>
              </a:ext>
            </a:extLst>
          </p:cNvPr>
          <p:cNvSpPr/>
          <p:nvPr/>
        </p:nvSpPr>
        <p:spPr>
          <a:xfrm>
            <a:off x="11119358" y="3551371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478216-7209-A043-8725-450E330B4027}"/>
              </a:ext>
            </a:extLst>
          </p:cNvPr>
          <p:cNvCxnSpPr>
            <a:cxnSpLocks/>
            <a:stCxn id="107" idx="3"/>
            <a:endCxn id="112" idx="2"/>
          </p:cNvCxnSpPr>
          <p:nvPr/>
        </p:nvCxnSpPr>
        <p:spPr>
          <a:xfrm>
            <a:off x="9976649" y="3718311"/>
            <a:ext cx="1144859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iangle 113">
            <a:extLst>
              <a:ext uri="{FF2B5EF4-FFF2-40B4-BE49-F238E27FC236}">
                <a16:creationId xmlns:a16="http://schemas.microsoft.com/office/drawing/2014/main" id="{E85E0162-2B11-984F-AE32-64414AC4324A}"/>
              </a:ext>
            </a:extLst>
          </p:cNvPr>
          <p:cNvSpPr/>
          <p:nvPr/>
        </p:nvSpPr>
        <p:spPr>
          <a:xfrm>
            <a:off x="10392345" y="372646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iangle 114">
            <a:extLst>
              <a:ext uri="{FF2B5EF4-FFF2-40B4-BE49-F238E27FC236}">
                <a16:creationId xmlns:a16="http://schemas.microsoft.com/office/drawing/2014/main" id="{C59C0360-53C0-9A4F-BF26-A0CD65EAA76A}"/>
              </a:ext>
            </a:extLst>
          </p:cNvPr>
          <p:cNvSpPr/>
          <p:nvPr/>
        </p:nvSpPr>
        <p:spPr>
          <a:xfrm rot="10800000">
            <a:off x="10392345" y="357825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F4C2748-70AF-E74C-8914-8E16A44236B3}"/>
              </a:ext>
            </a:extLst>
          </p:cNvPr>
          <p:cNvCxnSpPr>
            <a:cxnSpLocks/>
            <a:stCxn id="87" idx="2"/>
            <a:endCxn id="100" idx="3"/>
          </p:cNvCxnSpPr>
          <p:nvPr/>
        </p:nvCxnSpPr>
        <p:spPr>
          <a:xfrm rot="16200000" flipH="1">
            <a:off x="2388936" y="3674214"/>
            <a:ext cx="1875663" cy="2321447"/>
          </a:xfrm>
          <a:prstGeom prst="bentConnector3">
            <a:avLst>
              <a:gd name="adj1" fmla="val 50000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374D4EC-2F85-A345-8E3C-986FD64AB40C}"/>
              </a:ext>
            </a:extLst>
          </p:cNvPr>
          <p:cNvCxnSpPr>
            <a:cxnSpLocks/>
            <a:stCxn id="96" idx="0"/>
            <a:endCxn id="80" idx="3"/>
          </p:cNvCxnSpPr>
          <p:nvPr/>
        </p:nvCxnSpPr>
        <p:spPr>
          <a:xfrm rot="5400000" flipH="1" flipV="1">
            <a:off x="4462345" y="3153248"/>
            <a:ext cx="3732471" cy="1219123"/>
          </a:xfrm>
          <a:prstGeom prst="bentConnector3">
            <a:avLst>
              <a:gd name="adj1" fmla="val 51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D16664E-FCC7-2644-9552-34CD08C70994}"/>
              </a:ext>
            </a:extLst>
          </p:cNvPr>
          <p:cNvCxnSpPr>
            <a:cxnSpLocks/>
            <a:stCxn id="107" idx="1"/>
            <a:endCxn id="80" idx="3"/>
          </p:cNvCxnSpPr>
          <p:nvPr/>
        </p:nvCxnSpPr>
        <p:spPr>
          <a:xfrm rot="10800000">
            <a:off x="6938142" y="1896573"/>
            <a:ext cx="1706476" cy="1821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E0EBDA9-BA7B-E84C-B701-05A75A77B248}"/>
              </a:ext>
            </a:extLst>
          </p:cNvPr>
          <p:cNvCxnSpPr>
            <a:cxnSpLocks/>
            <a:stCxn id="63" idx="0"/>
            <a:endCxn id="87" idx="0"/>
          </p:cNvCxnSpPr>
          <p:nvPr/>
        </p:nvCxnSpPr>
        <p:spPr>
          <a:xfrm rot="16200000" flipH="1" flipV="1">
            <a:off x="2951321" y="798312"/>
            <a:ext cx="1974964" cy="3545518"/>
          </a:xfrm>
          <a:prstGeom prst="bentConnector3">
            <a:avLst>
              <a:gd name="adj1" fmla="val -17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E361AC8B-2F6A-1842-9A02-C02296081620}"/>
              </a:ext>
            </a:extLst>
          </p:cNvPr>
          <p:cNvCxnSpPr>
            <a:cxnSpLocks/>
            <a:stCxn id="63" idx="2"/>
            <a:endCxn id="68" idx="3"/>
          </p:cNvCxnSpPr>
          <p:nvPr/>
        </p:nvCxnSpPr>
        <p:spPr>
          <a:xfrm rot="5400000" flipH="1">
            <a:off x="5079517" y="1290098"/>
            <a:ext cx="27614" cy="1236476"/>
          </a:xfrm>
          <a:prstGeom prst="bentConnector3">
            <a:avLst>
              <a:gd name="adj1" fmla="val -1308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F8A21BE-24DF-5B48-8E5C-540DCCBC0F32}"/>
              </a:ext>
            </a:extLst>
          </p:cNvPr>
          <p:cNvCxnSpPr>
            <a:cxnSpLocks/>
            <a:stCxn id="63" idx="0"/>
            <a:endCxn id="115" idx="3"/>
          </p:cNvCxnSpPr>
          <p:nvPr/>
        </p:nvCxnSpPr>
        <p:spPr>
          <a:xfrm rot="16200000" flipH="1">
            <a:off x="7127056" y="168094"/>
            <a:ext cx="1994661" cy="4825650"/>
          </a:xfrm>
          <a:prstGeom prst="bentConnector3">
            <a:avLst>
              <a:gd name="adj1" fmla="val -17677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58CA2E-D5D7-1841-9980-93040056144F}"/>
              </a:ext>
            </a:extLst>
          </p:cNvPr>
          <p:cNvSpPr txBox="1"/>
          <p:nvPr/>
        </p:nvSpPr>
        <p:spPr>
          <a:xfrm>
            <a:off x="3754510" y="1282841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Increasing Dissidents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329548-51B2-D645-B4E7-E5BCEFFB5A62}"/>
              </a:ext>
            </a:extLst>
          </p:cNvPr>
          <p:cNvSpPr txBox="1"/>
          <p:nvPr/>
        </p:nvSpPr>
        <p:spPr>
          <a:xfrm>
            <a:off x="6314660" y="1285052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Decreasing Dissidents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CC1334-A94A-214D-9573-909427BDD604}"/>
              </a:ext>
            </a:extLst>
          </p:cNvPr>
          <p:cNvSpPr txBox="1"/>
          <p:nvPr/>
        </p:nvSpPr>
        <p:spPr>
          <a:xfrm>
            <a:off x="3926122" y="6117381"/>
            <a:ext cx="1071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 Gov.</a:t>
            </a:r>
          </a:p>
          <a:p>
            <a:pPr algn="ctr"/>
            <a:r>
              <a:rPr lang="en-US" sz="1100" i="1" dirty="0"/>
              <a:t>communication</a:t>
            </a:r>
          </a:p>
          <a:p>
            <a:pPr algn="ctr"/>
            <a:r>
              <a:rPr lang="en-US" sz="1100" i="1" dirty="0"/>
              <a:t>Response to 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AC34AD-F78F-E04D-83F7-C1D5AD764575}"/>
              </a:ext>
            </a:extLst>
          </p:cNvPr>
          <p:cNvSpPr txBox="1"/>
          <p:nvPr/>
        </p:nvSpPr>
        <p:spPr>
          <a:xfrm>
            <a:off x="10072179" y="394806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Degradation </a:t>
            </a:r>
          </a:p>
          <a:p>
            <a:pPr algn="ctr"/>
            <a:r>
              <a:rPr lang="en-US" sz="1100" i="1" dirty="0"/>
              <a:t>of comm.</a:t>
            </a:r>
          </a:p>
          <a:p>
            <a:pPr algn="ctr"/>
            <a:r>
              <a:rPr lang="en-US" sz="1100" i="1" dirty="0"/>
              <a:t>quality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15EE21-D4E0-2B47-9C85-3DAA2398A65B}"/>
              </a:ext>
            </a:extLst>
          </p:cNvPr>
          <p:cNvSpPr txBox="1"/>
          <p:nvPr/>
        </p:nvSpPr>
        <p:spPr>
          <a:xfrm>
            <a:off x="4560862" y="2300609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S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F429BDB-17F3-8C48-AF5A-D22C4435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2374295"/>
            <a:ext cx="175694" cy="19119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6F63BC8-EBF7-0344-AF88-83F959FEBC71}"/>
              </a:ext>
            </a:extLst>
          </p:cNvPr>
          <p:cNvSpPr txBox="1"/>
          <p:nvPr/>
        </p:nvSpPr>
        <p:spPr>
          <a:xfrm>
            <a:off x="1239722" y="2066232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E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4F8D567-4A10-DC48-9E15-72F2819D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19" y="2126343"/>
            <a:ext cx="175694" cy="19119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EC0296-0005-284F-97A5-F388C48112C7}"/>
              </a:ext>
            </a:extLst>
          </p:cNvPr>
          <p:cNvSpPr txBox="1"/>
          <p:nvPr/>
        </p:nvSpPr>
        <p:spPr>
          <a:xfrm>
            <a:off x="6992023" y="3045207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6B1E6BC-36FB-604D-B63C-AC648A1B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41" y="3130889"/>
            <a:ext cx="175694" cy="19119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A9D3A6-75B8-2944-9360-F1526D1E5DB3}"/>
              </a:ext>
            </a:extLst>
          </p:cNvPr>
          <p:cNvSpPr txBox="1"/>
          <p:nvPr/>
        </p:nvSpPr>
        <p:spPr>
          <a:xfrm>
            <a:off x="5646484" y="3036109"/>
            <a:ext cx="11448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F026FEE-C115-DD40-9697-A9E13595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28" y="3120365"/>
            <a:ext cx="175694" cy="19119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847E88B-ECB7-ED47-9480-2292E04B5198}"/>
              </a:ext>
            </a:extLst>
          </p:cNvPr>
          <p:cNvSpPr txBox="1"/>
          <p:nvPr/>
        </p:nvSpPr>
        <p:spPr>
          <a:xfrm>
            <a:off x="2818029" y="3982011"/>
            <a:ext cx="107433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dirty="0"/>
              <a:t>Effect of R on </a:t>
            </a:r>
          </a:p>
          <a:p>
            <a:pPr algn="ctr"/>
            <a:r>
              <a:rPr lang="en-US" sz="1100" dirty="0"/>
              <a:t>urgency of </a:t>
            </a:r>
          </a:p>
          <a:p>
            <a:pPr algn="ctr"/>
            <a:r>
              <a:rPr lang="en-US" sz="1100" dirty="0"/>
              <a:t>communication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97EC905-DDB4-3C47-87B3-D4C89E58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57" y="4045645"/>
            <a:ext cx="175694" cy="19119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F55BD54-00B5-3343-B53E-A4EBF1E07514}"/>
              </a:ext>
            </a:extLst>
          </p:cNvPr>
          <p:cNvSpPr txBox="1"/>
          <p:nvPr/>
        </p:nvSpPr>
        <p:spPr>
          <a:xfrm>
            <a:off x="10754775" y="2089057"/>
            <a:ext cx="112242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-|?</a:t>
            </a:r>
          </a:p>
          <a:p>
            <a:pPr algn="ctr"/>
            <a:r>
              <a:rPr lang="en-US" sz="1100" dirty="0"/>
              <a:t>Communication </a:t>
            </a:r>
          </a:p>
          <a:p>
            <a:pPr algn="ctr"/>
            <a:r>
              <a:rPr lang="en-US" sz="1100" dirty="0"/>
              <a:t>degradation</a:t>
            </a:r>
          </a:p>
          <a:p>
            <a:pPr algn="ctr"/>
            <a:r>
              <a:rPr lang="en-US" sz="1100" dirty="0"/>
              <a:t>By polarization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B374DD7-62AC-4845-A7F5-D201FF2C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594" y="2168533"/>
            <a:ext cx="175694" cy="19119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C9D3D4A-C819-C54D-B558-BC3FC066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409" y="2274461"/>
            <a:ext cx="108063" cy="5459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283F5CB-7B72-6248-9145-4F84E9D2544A}"/>
              </a:ext>
            </a:extLst>
          </p:cNvPr>
          <p:cNvSpPr txBox="1"/>
          <p:nvPr/>
        </p:nvSpPr>
        <p:spPr>
          <a:xfrm>
            <a:off x="10906635" y="220639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9E2A5D-7D9E-254F-8E5E-6DB71C86B6A9}"/>
              </a:ext>
            </a:extLst>
          </p:cNvPr>
          <p:cNvSpPr txBox="1"/>
          <p:nvPr/>
        </p:nvSpPr>
        <p:spPr>
          <a:xfrm>
            <a:off x="10780186" y="5761285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Auxiliary Var.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975689-7A72-CF45-86CB-F4BE906E7A63}"/>
              </a:ext>
            </a:extLst>
          </p:cNvPr>
          <p:cNvSpPr txBox="1"/>
          <p:nvPr/>
        </p:nvSpPr>
        <p:spPr>
          <a:xfrm>
            <a:off x="10780186" y="6246094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Stock Var.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C51980-7235-C84A-ADA5-5545C9622C53}"/>
              </a:ext>
            </a:extLst>
          </p:cNvPr>
          <p:cNvSpPr txBox="1"/>
          <p:nvPr/>
        </p:nvSpPr>
        <p:spPr>
          <a:xfrm>
            <a:off x="10933717" y="5290490"/>
            <a:ext cx="84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3888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D86B-B8CD-C645-9E8D-57F5881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12E0-C3A1-7B46-9ADE-8FDFCF30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Polarization: </a:t>
            </a:r>
          </a:p>
          <a:p>
            <a:endParaRPr lang="en-US" dirty="0"/>
          </a:p>
          <a:p>
            <a:r>
              <a:rPr lang="en-US" dirty="0"/>
              <a:t>Infection Rate: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Gov. Com. Strength: </a:t>
            </a:r>
          </a:p>
          <a:p>
            <a:endParaRPr lang="en-US" dirty="0"/>
          </a:p>
          <a:p>
            <a:r>
              <a:rPr lang="en-US" dirty="0"/>
              <a:t>Gov. Com. Quality: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/>
              <p:nvPr/>
            </p:nvSpPr>
            <p:spPr>
              <a:xfrm>
                <a:off x="3580108" y="1906292"/>
                <a:ext cx="5263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1∗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𝐺𝐶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∗(1∗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+ 0.5)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08" y="1906292"/>
                <a:ext cx="5263429" cy="307777"/>
              </a:xfrm>
              <a:prstGeom prst="rect">
                <a:avLst/>
              </a:prstGeom>
              <a:blipFill>
                <a:blip r:embed="rId3"/>
                <a:stretch>
                  <a:fillRect l="-1442" t="-24000" r="-1923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E1089-A28D-9848-B2BA-204D5A4A1184}"/>
                  </a:ext>
                </a:extLst>
              </p:cNvPr>
              <p:cNvSpPr txBox="1"/>
              <p:nvPr/>
            </p:nvSpPr>
            <p:spPr>
              <a:xfrm>
                <a:off x="4871634" y="-990882"/>
                <a:ext cx="3189329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b="0" dirty="0">
                    <a:solidFill>
                      <a:schemeClr val="bg1"/>
                    </a:solidFill>
                  </a:rPr>
                  <a:t>S(x)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nl-N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l-N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E1089-A28D-9848-B2BA-204D5A4A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634" y="-990882"/>
                <a:ext cx="3189329" cy="520655"/>
              </a:xfrm>
              <a:prstGeom prst="rect">
                <a:avLst/>
              </a:prstGeom>
              <a:blipFill>
                <a:blip r:embed="rId4"/>
                <a:stretch>
                  <a:fillRect l="-158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/>
              <p:nvPr/>
            </p:nvSpPr>
            <p:spPr>
              <a:xfrm>
                <a:off x="3580108" y="2895600"/>
                <a:ext cx="4069384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g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rad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unc>
                            <m:func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∈ [3, 5]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08" y="2895600"/>
                <a:ext cx="4069384" cy="367216"/>
              </a:xfrm>
              <a:prstGeom prst="rect">
                <a:avLst/>
              </a:prstGeom>
              <a:blipFill>
                <a:blip r:embed="rId5"/>
                <a:stretch>
                  <a:fillRect l="-932" r="-186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/>
              <p:nvPr/>
            </p:nvSpPr>
            <p:spPr>
              <a:xfrm>
                <a:off x="4352529" y="3944347"/>
                <a:ext cx="5389552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1.31 −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∗1.75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−0.37)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29" y="3944347"/>
                <a:ext cx="5389552" cy="347403"/>
              </a:xfrm>
              <a:prstGeom prst="rect">
                <a:avLst/>
              </a:prstGeom>
              <a:blipFill>
                <a:blip r:embed="rId6"/>
                <a:stretch>
                  <a:fillRect l="-469" r="-939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/>
              <p:nvPr/>
            </p:nvSpPr>
            <p:spPr>
              <a:xfrm>
                <a:off x="4311889" y="4993094"/>
                <a:ext cx="27994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𝐺𝐶𝑄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𝐺𝐶𝑄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89" y="4993094"/>
                <a:ext cx="2799484" cy="307777"/>
              </a:xfrm>
              <a:prstGeom prst="rect">
                <a:avLst/>
              </a:prstGeom>
              <a:blipFill>
                <a:blip r:embed="rId7"/>
                <a:stretch>
                  <a:fillRect l="-2252"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1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C19-63CE-664C-93EE-1E0878A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9349-02A8-5240-85EE-9EE7FB46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52AA-CF53-6A49-B42C-40DB828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E51-6E7D-DE46-AB68-5D19D62C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 the quantification is limited to finding sources of parametric and structural uncertainty and finding parametric and structural interval for each of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we do not have data about the outcomes we cannot use the MCMC techniques to derive a likelihood distribution of our joint 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F222-DAFC-5045-AD27-4FE0EB7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C8A9-AB01-8B4D-9E18-C93D7A5D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Sources of Parametric uncertainty: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748-BC64-F747-BC0D-671A158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Structural +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906F-C415-B946-8739-70C98B1F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Sources of </a:t>
            </a:r>
            <a:r>
              <a:rPr lang="en-US" dirty="0" err="1"/>
              <a:t>Strcutural</a:t>
            </a:r>
            <a:r>
              <a:rPr lang="en-US" dirty="0"/>
              <a:t> uncertainty: </a:t>
            </a:r>
          </a:p>
          <a:p>
            <a:pPr lvl="1"/>
            <a:r>
              <a:rPr lang="en-US" dirty="0"/>
              <a:t>Presence of causal links: </a:t>
            </a:r>
          </a:p>
          <a:p>
            <a:pPr marL="914400" lvl="2" indent="0">
              <a:buNone/>
            </a:pPr>
            <a:r>
              <a:rPr lang="en-US" dirty="0"/>
              <a:t>effect of polarization on quality of gov. communication</a:t>
            </a:r>
          </a:p>
          <a:p>
            <a:pPr lvl="1"/>
            <a:r>
              <a:rPr lang="en-US" dirty="0"/>
              <a:t>Polarity of causal link: </a:t>
            </a:r>
          </a:p>
          <a:p>
            <a:pPr marL="914400" lvl="2" indent="0">
              <a:buNone/>
            </a:pPr>
            <a:r>
              <a:rPr lang="en-US" dirty="0"/>
              <a:t>none </a:t>
            </a:r>
          </a:p>
          <a:p>
            <a:pPr lvl="1"/>
            <a:r>
              <a:rPr lang="en-US" dirty="0"/>
              <a:t>Functional form of causal link: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715</Words>
  <Application>Microsoft Macintosh PowerPoint</Application>
  <PresentationFormat>Widescreen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Questions to the experts</vt:lpstr>
      <vt:lpstr>Developing an SDM from the aCLD</vt:lpstr>
      <vt:lpstr>Labelling: stock, constant and auxiliary variables </vt:lpstr>
      <vt:lpstr>Equations</vt:lpstr>
      <vt:lpstr>Parameter Estimation</vt:lpstr>
      <vt:lpstr>Uncertainty Quantification</vt:lpstr>
      <vt:lpstr>Uncertainty Quantification: Parametric</vt:lpstr>
      <vt:lpstr>Uncertainty Quantification: Structural + Parametric</vt:lpstr>
      <vt:lpstr>Uncertainty Propagation</vt:lpstr>
      <vt:lpstr>Sensitivity Analysis</vt:lpstr>
      <vt:lpstr>Model Verification</vt:lpstr>
      <vt:lpstr>Validation</vt:lpstr>
      <vt:lpstr>Answering the 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Vittorio Nespeca - TBM</dc:creator>
  <cp:lastModifiedBy>Vittorio Nespeca - TBM</cp:lastModifiedBy>
  <cp:revision>40</cp:revision>
  <dcterms:created xsi:type="dcterms:W3CDTF">2021-11-04T21:08:59Z</dcterms:created>
  <dcterms:modified xsi:type="dcterms:W3CDTF">2021-11-11T07:16:35Z</dcterms:modified>
</cp:coreProperties>
</file>