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Public Sans Bold" charset="1" panose="00000000000000000000"/>
      <p:regular r:id="rId26"/>
    </p:embeddedFont>
    <p:embeddedFont>
      <p:font typeface="Public Sans" charset="1" panose="00000000000000000000"/>
      <p:regular r:id="rId27"/>
    </p:embeddedFont>
    <p:embeddedFont>
      <p:font typeface="Brick Sans" charset="1" panose="00000000000000000000"/>
      <p:regular r:id="rId28"/>
    </p:embeddedFont>
    <p:embeddedFont>
      <p:font typeface="Public Sans Heavy" charset="1" panose="000000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https://www.canva.com/design/DAGHmmxK7vI/3X6w2PBxz1XN_tnbDGGUwQ/edit?utm_content=DAGHmmxK7vI&amp;utm_campaign=designshare&amp;utm_medium=link2&amp;utm_source=sharebutton" TargetMode="External" Type="http://schemas.openxmlformats.org/officeDocument/2006/relationships/hyperlink"/><Relationship Id="rId23" Target="https://www.canva.com/design/DAGHmmxK7vI/3X6w2PBxz1XN_tnbDGGUwQ/edit?utm_content=DAGHmmxK7vI&amp;utm_campaign=designshare&amp;utm_medium=link2&amp;utm_source=sharebutton" TargetMode="External" Type="http://schemas.openxmlformats.org/officeDocument/2006/relationships/hyperlink"/><Relationship Id="rId24" Target="https://www.canva.com/design/DAGHmmxK7vI/3X6w2PBxz1XN_tnbDGGUwQ/edit?utm_content=DAGHmmxK7vI&amp;utm_campaign=designshare&amp;utm_medium=link2&amp;utm_source=sharebutton" TargetMode="External" Type="http://schemas.openxmlformats.org/officeDocument/2006/relationships/hyperlink"/><Relationship Id="rId25" Target="https://www.canva.com/design/DAGHmmxK7vI/3X6w2PBxz1XN_tnbDGGUwQ/edit?utm_content=DAGHmmxK7vI&amp;utm_campaign=designshare&amp;utm_medium=link2&amp;utm_source=sharebutton" TargetMode="External" Type="http://schemas.openxmlformats.org/officeDocument/2006/relationships/hyperlink"/><Relationship Id="rId26" Target="https://www.canva.com/design/DAGHmmxK7vI/3X6w2PBxz1XN_tnbDGGUwQ/edit?utm_content=DAGHmmxK7vI&amp;utm_campaign=designshare&amp;utm_medium=link2&amp;utm_source=sharebutton" TargetMode="External" Type="http://schemas.openxmlformats.org/officeDocument/2006/relationships/hyperlink"/><Relationship Id="rId27" Target="https://www.canva.com/design/DAGHmmxK7vI/3X6w2PBxz1XN_tnbDGGUwQ/edit?utm_content=DAGHmmxK7vI&amp;utm_campaign=designshare&amp;utm_medium=link2&amp;utm_source=sharebutton" TargetMode="External" Type="http://schemas.openxmlformats.org/officeDocument/2006/relationships/hyperlink"/><Relationship Id="rId28" Target="https://www.canva.com/design/DAGHmmxK7vI/3X6w2PBxz1XN_tnbDGGUwQ/edit?utm_content=DAGHmmxK7vI&amp;utm_campaign=designshare&amp;utm_medium=link2&amp;utm_source=sharebutton" TargetMode="External" Type="http://schemas.openxmlformats.org/officeDocument/2006/relationships/hyperlink"/><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3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12" Target="../media/image2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12" Target="../media/image24.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6.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AF3F3"/>
        </a:solidFill>
      </p:bgPr>
    </p:bg>
    <p:spTree>
      <p:nvGrpSpPr>
        <p:cNvPr id="1" name=""/>
        <p:cNvGrpSpPr/>
        <p:nvPr/>
      </p:nvGrpSpPr>
      <p:grpSpPr>
        <a:xfrm>
          <a:off x="0" y="0"/>
          <a:ext cx="0" cy="0"/>
          <a:chOff x="0" y="0"/>
          <a:chExt cx="0" cy="0"/>
        </a:xfrm>
      </p:grpSpPr>
      <p:sp>
        <p:nvSpPr>
          <p:cNvPr name="Freeform 2" id="2"/>
          <p:cNvSpPr/>
          <p:nvPr/>
        </p:nvSpPr>
        <p:spPr>
          <a:xfrm flipH="false" flipV="false" rot="0">
            <a:off x="-2894247" y="1028700"/>
            <a:ext cx="7861399" cy="7711229"/>
          </a:xfrm>
          <a:custGeom>
            <a:avLst/>
            <a:gdLst/>
            <a:ahLst/>
            <a:cxnLst/>
            <a:rect r="r" b="b" t="t" l="l"/>
            <a:pathLst>
              <a:path h="7711229" w="7861399">
                <a:moveTo>
                  <a:pt x="0" y="0"/>
                </a:moveTo>
                <a:lnTo>
                  <a:pt x="7861400" y="0"/>
                </a:lnTo>
                <a:lnTo>
                  <a:pt x="7861400" y="7711229"/>
                </a:lnTo>
                <a:lnTo>
                  <a:pt x="0" y="77112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93077">
            <a:off x="1979827" y="-203162"/>
            <a:ext cx="1769402" cy="2463725"/>
          </a:xfrm>
          <a:custGeom>
            <a:avLst/>
            <a:gdLst/>
            <a:ahLst/>
            <a:cxnLst/>
            <a:rect r="r" b="b" t="t" l="l"/>
            <a:pathLst>
              <a:path h="2463725" w="1769402">
                <a:moveTo>
                  <a:pt x="0" y="0"/>
                </a:moveTo>
                <a:lnTo>
                  <a:pt x="1769402" y="0"/>
                </a:lnTo>
                <a:lnTo>
                  <a:pt x="1769402" y="2463724"/>
                </a:lnTo>
                <a:lnTo>
                  <a:pt x="0" y="24637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677301" y="1531861"/>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855077">
            <a:off x="14265134" y="-162966"/>
            <a:ext cx="2066999" cy="2383332"/>
          </a:xfrm>
          <a:custGeom>
            <a:avLst/>
            <a:gdLst/>
            <a:ahLst/>
            <a:cxnLst/>
            <a:rect r="r" b="b" t="t" l="l"/>
            <a:pathLst>
              <a:path h="2383332" w="2066999">
                <a:moveTo>
                  <a:pt x="0" y="0"/>
                </a:moveTo>
                <a:lnTo>
                  <a:pt x="2066999" y="0"/>
                </a:lnTo>
                <a:lnTo>
                  <a:pt x="2066999" y="2383332"/>
                </a:lnTo>
                <a:lnTo>
                  <a:pt x="0" y="23833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3129847" y="603503"/>
            <a:ext cx="12092272" cy="4190887"/>
            <a:chOff x="0" y="0"/>
            <a:chExt cx="1100680" cy="381469"/>
          </a:xfrm>
        </p:grpSpPr>
        <p:sp>
          <p:nvSpPr>
            <p:cNvPr name="Freeform 7" id="7"/>
            <p:cNvSpPr/>
            <p:nvPr/>
          </p:nvSpPr>
          <p:spPr>
            <a:xfrm flipH="false" flipV="false" rot="0">
              <a:off x="0" y="0"/>
              <a:ext cx="1100680" cy="381469"/>
            </a:xfrm>
            <a:custGeom>
              <a:avLst/>
              <a:gdLst/>
              <a:ahLst/>
              <a:cxnLst/>
              <a:rect r="r" b="b" t="t" l="l"/>
              <a:pathLst>
                <a:path h="381469" w="1100680">
                  <a:moveTo>
                    <a:pt x="897480" y="0"/>
                  </a:moveTo>
                  <a:cubicBezTo>
                    <a:pt x="1009705" y="0"/>
                    <a:pt x="1100680" y="85395"/>
                    <a:pt x="1100680" y="190734"/>
                  </a:cubicBezTo>
                  <a:cubicBezTo>
                    <a:pt x="1100680" y="296074"/>
                    <a:pt x="1009705" y="381469"/>
                    <a:pt x="897480" y="381469"/>
                  </a:cubicBezTo>
                  <a:lnTo>
                    <a:pt x="203200" y="381469"/>
                  </a:lnTo>
                  <a:cubicBezTo>
                    <a:pt x="90976" y="381469"/>
                    <a:pt x="0" y="296074"/>
                    <a:pt x="0" y="190734"/>
                  </a:cubicBezTo>
                  <a:cubicBezTo>
                    <a:pt x="0" y="85395"/>
                    <a:pt x="90976" y="0"/>
                    <a:pt x="203200" y="0"/>
                  </a:cubicBezTo>
                  <a:close/>
                </a:path>
              </a:pathLst>
            </a:custGeom>
            <a:solidFill>
              <a:srgbClr val="E9EAF6"/>
            </a:solidFill>
          </p:spPr>
        </p:sp>
        <p:sp>
          <p:nvSpPr>
            <p:cNvPr name="TextBox 8" id="8"/>
            <p:cNvSpPr txBox="true"/>
            <p:nvPr/>
          </p:nvSpPr>
          <p:spPr>
            <a:xfrm>
              <a:off x="0" y="-38100"/>
              <a:ext cx="1100680" cy="419569"/>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8744713" y="7077530"/>
            <a:ext cx="3627788" cy="3906097"/>
          </a:xfrm>
          <a:custGeom>
            <a:avLst/>
            <a:gdLst/>
            <a:ahLst/>
            <a:cxnLst/>
            <a:rect r="r" b="b" t="t" l="l"/>
            <a:pathLst>
              <a:path h="3906097" w="3627788">
                <a:moveTo>
                  <a:pt x="0" y="0"/>
                </a:moveTo>
                <a:lnTo>
                  <a:pt x="3627788" y="0"/>
                </a:lnTo>
                <a:lnTo>
                  <a:pt x="3627788" y="3906097"/>
                </a:lnTo>
                <a:lnTo>
                  <a:pt x="0" y="39060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2123283" y="7237071"/>
            <a:ext cx="3047003" cy="4042458"/>
          </a:xfrm>
          <a:custGeom>
            <a:avLst/>
            <a:gdLst/>
            <a:ahLst/>
            <a:cxnLst/>
            <a:rect r="r" b="b" t="t" l="l"/>
            <a:pathLst>
              <a:path h="4042458" w="3047003">
                <a:moveTo>
                  <a:pt x="0" y="0"/>
                </a:moveTo>
                <a:lnTo>
                  <a:pt x="3047003" y="0"/>
                </a:lnTo>
                <a:lnTo>
                  <a:pt x="3047003" y="4042458"/>
                </a:lnTo>
                <a:lnTo>
                  <a:pt x="0" y="404245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5260724" y="7194802"/>
            <a:ext cx="3181539" cy="4126996"/>
          </a:xfrm>
          <a:custGeom>
            <a:avLst/>
            <a:gdLst/>
            <a:ahLst/>
            <a:cxnLst/>
            <a:rect r="r" b="b" t="t" l="l"/>
            <a:pathLst>
              <a:path h="4126996" w="3181539">
                <a:moveTo>
                  <a:pt x="0" y="0"/>
                </a:moveTo>
                <a:lnTo>
                  <a:pt x="3181539" y="0"/>
                </a:lnTo>
                <a:lnTo>
                  <a:pt x="3181539" y="4126996"/>
                </a:lnTo>
                <a:lnTo>
                  <a:pt x="0" y="412699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1257881">
            <a:off x="-291197" y="3058745"/>
            <a:ext cx="3549762" cy="3440042"/>
          </a:xfrm>
          <a:custGeom>
            <a:avLst/>
            <a:gdLst/>
            <a:ahLst/>
            <a:cxnLst/>
            <a:rect r="r" b="b" t="t" l="l"/>
            <a:pathLst>
              <a:path h="3440042" w="3549762">
                <a:moveTo>
                  <a:pt x="0" y="0"/>
                </a:moveTo>
                <a:lnTo>
                  <a:pt x="3549762" y="0"/>
                </a:lnTo>
                <a:lnTo>
                  <a:pt x="3549762" y="3440042"/>
                </a:lnTo>
                <a:lnTo>
                  <a:pt x="0" y="344004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1248570">
            <a:off x="15858283" y="2774300"/>
            <a:ext cx="2885297" cy="4111175"/>
          </a:xfrm>
          <a:custGeom>
            <a:avLst/>
            <a:gdLst/>
            <a:ahLst/>
            <a:cxnLst/>
            <a:rect r="r" b="b" t="t" l="l"/>
            <a:pathLst>
              <a:path h="4111175" w="2885297">
                <a:moveTo>
                  <a:pt x="0" y="0"/>
                </a:moveTo>
                <a:lnTo>
                  <a:pt x="2885297" y="0"/>
                </a:lnTo>
                <a:lnTo>
                  <a:pt x="2885297" y="4111175"/>
                </a:lnTo>
                <a:lnTo>
                  <a:pt x="0" y="4111175"/>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false" flipV="false" rot="0">
            <a:off x="12372501" y="7077530"/>
            <a:ext cx="2352216" cy="3920360"/>
          </a:xfrm>
          <a:custGeom>
            <a:avLst/>
            <a:gdLst/>
            <a:ahLst/>
            <a:cxnLst/>
            <a:rect r="r" b="b" t="t" l="l"/>
            <a:pathLst>
              <a:path h="3920360" w="2352216">
                <a:moveTo>
                  <a:pt x="0" y="0"/>
                </a:moveTo>
                <a:lnTo>
                  <a:pt x="2352216" y="0"/>
                </a:lnTo>
                <a:lnTo>
                  <a:pt x="2352216" y="3920360"/>
                </a:lnTo>
                <a:lnTo>
                  <a:pt x="0" y="392036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5" id="15"/>
          <p:cNvSpPr/>
          <p:nvPr/>
        </p:nvSpPr>
        <p:spPr>
          <a:xfrm flipH="false" flipV="false" rot="-5500207">
            <a:off x="3412617" y="3531639"/>
            <a:ext cx="1402006" cy="1402006"/>
          </a:xfrm>
          <a:custGeom>
            <a:avLst/>
            <a:gdLst/>
            <a:ahLst/>
            <a:cxnLst/>
            <a:rect r="r" b="b" t="t" l="l"/>
            <a:pathLst>
              <a:path h="1402006" w="1402006">
                <a:moveTo>
                  <a:pt x="0" y="0"/>
                </a:moveTo>
                <a:lnTo>
                  <a:pt x="1402006" y="0"/>
                </a:lnTo>
                <a:lnTo>
                  <a:pt x="1402006" y="1402006"/>
                </a:lnTo>
                <a:lnTo>
                  <a:pt x="0" y="1402006"/>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6" id="16"/>
          <p:cNvSpPr/>
          <p:nvPr/>
        </p:nvSpPr>
        <p:spPr>
          <a:xfrm flipH="true" flipV="false" rot="-5500207">
            <a:off x="13302578" y="3654686"/>
            <a:ext cx="1402006" cy="1402006"/>
          </a:xfrm>
          <a:custGeom>
            <a:avLst/>
            <a:gdLst/>
            <a:ahLst/>
            <a:cxnLst/>
            <a:rect r="r" b="b" t="t" l="l"/>
            <a:pathLst>
              <a:path h="1402006" w="1402006">
                <a:moveTo>
                  <a:pt x="1402006" y="0"/>
                </a:moveTo>
                <a:lnTo>
                  <a:pt x="0" y="0"/>
                </a:lnTo>
                <a:lnTo>
                  <a:pt x="0" y="1402006"/>
                </a:lnTo>
                <a:lnTo>
                  <a:pt x="1402006" y="1402006"/>
                </a:lnTo>
                <a:lnTo>
                  <a:pt x="1402006"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7" id="17"/>
          <p:cNvSpPr txBox="true"/>
          <p:nvPr/>
        </p:nvSpPr>
        <p:spPr>
          <a:xfrm rot="0">
            <a:off x="5260724" y="4924425"/>
            <a:ext cx="8347456" cy="2667000"/>
          </a:xfrm>
          <a:prstGeom prst="rect">
            <a:avLst/>
          </a:prstGeom>
        </p:spPr>
        <p:txBody>
          <a:bodyPr anchor="t" rtlCol="false" tIns="0" lIns="0" bIns="0" rIns="0">
            <a:spAutoFit/>
          </a:bodyPr>
          <a:lstStyle/>
          <a:p>
            <a:pPr algn="l">
              <a:lnSpc>
                <a:spcPts val="4200"/>
              </a:lnSpc>
            </a:pPr>
            <a:r>
              <a:rPr lang="en-US" sz="3000">
                <a:solidFill>
                  <a:srgbClr val="222366"/>
                </a:solidFill>
                <a:latin typeface="Public Sans Bold"/>
                <a:hlinkClick r:id="rId22" tooltip="https://www.canva.com/design/DAGHmmxK7vI/3X6w2PBxz1XN_tnbDGGUwQ/edit?utm_content=DAGHmmxK7vI&amp;utm_campaign=designshare&amp;utm_medium=link2&amp;utm_source=sharebutton"/>
              </a:rPr>
              <a:t>Nicholas Farandi Harjanto  - 2602065553 </a:t>
            </a:r>
          </a:p>
          <a:p>
            <a:pPr algn="l">
              <a:lnSpc>
                <a:spcPts val="4200"/>
              </a:lnSpc>
            </a:pPr>
            <a:r>
              <a:rPr lang="en-US" sz="3000">
                <a:solidFill>
                  <a:srgbClr val="222366"/>
                </a:solidFill>
                <a:latin typeface="Public Sans Bold"/>
                <a:hlinkClick r:id="rId23" tooltip="https://www.canva.com/design/DAGHmmxK7vI/3X6w2PBxz1XN_tnbDGGUwQ/edit?utm_content=DAGHmmxK7vI&amp;utm_campaign=designshare&amp;utm_medium=link2&amp;utm_source=sharebutton"/>
              </a:rPr>
              <a:t>Bryan Orville Audric  </a:t>
            </a:r>
            <a:r>
              <a:rPr lang="en-US" sz="3000">
                <a:solidFill>
                  <a:srgbClr val="222366"/>
                </a:solidFill>
                <a:latin typeface="Public Sans"/>
              </a:rPr>
              <a:t>            </a:t>
            </a:r>
            <a:r>
              <a:rPr lang="en-US" sz="3000">
                <a:solidFill>
                  <a:srgbClr val="222366"/>
                </a:solidFill>
                <a:latin typeface="Public Sans Bold"/>
                <a:hlinkClick r:id="rId24" tooltip="https://www.canva.com/design/DAGHmmxK7vI/3X6w2PBxz1XN_tnbDGGUwQ/edit?utm_content=DAGHmmxK7vI&amp;utm_campaign=designshare&amp;utm_medium=link2&amp;utm_source=sharebutton"/>
              </a:rPr>
              <a:t>- 2602160750</a:t>
            </a:r>
          </a:p>
          <a:p>
            <a:pPr algn="l">
              <a:lnSpc>
                <a:spcPts val="4200"/>
              </a:lnSpc>
            </a:pPr>
            <a:r>
              <a:rPr lang="en-US" sz="3000">
                <a:solidFill>
                  <a:srgbClr val="222366"/>
                </a:solidFill>
                <a:latin typeface="Public Sans Bold"/>
                <a:hlinkClick r:id="rId25" tooltip="https://www.canva.com/design/DAGHmmxK7vI/3X6w2PBxz1XN_tnbDGGUwQ/edit?utm_content=DAGHmmxK7vI&amp;utm_campaign=designshare&amp;utm_medium=link2&amp;utm_source=sharebutton"/>
              </a:rPr>
              <a:t>Edrico Putra Pramana  </a:t>
            </a:r>
            <a:r>
              <a:rPr lang="en-US" sz="3000">
                <a:solidFill>
                  <a:srgbClr val="222366"/>
                </a:solidFill>
                <a:latin typeface="Public Sans"/>
              </a:rPr>
              <a:t>         </a:t>
            </a:r>
            <a:r>
              <a:rPr lang="en-US" sz="3000">
                <a:solidFill>
                  <a:srgbClr val="222366"/>
                </a:solidFill>
                <a:latin typeface="Public Sans Bold"/>
                <a:hlinkClick r:id="rId26" tooltip="https://www.canva.com/design/DAGHmmxK7vI/3X6w2PBxz1XN_tnbDGGUwQ/edit?utm_content=DAGHmmxK7vI&amp;utm_campaign=designshare&amp;utm_medium=link2&amp;utm_source=sharebutton"/>
              </a:rPr>
              <a:t>- 2602078133</a:t>
            </a:r>
          </a:p>
          <a:p>
            <a:pPr algn="l">
              <a:lnSpc>
                <a:spcPts val="4200"/>
              </a:lnSpc>
            </a:pPr>
            <a:r>
              <a:rPr lang="en-US" sz="3000">
                <a:solidFill>
                  <a:srgbClr val="222366"/>
                </a:solidFill>
                <a:latin typeface="Public Sans Bold"/>
                <a:hlinkClick r:id="rId27" tooltip="https://www.canva.com/design/DAGHmmxK7vI/3X6w2PBxz1XN_tnbDGGUwQ/edit?utm_content=DAGHmmxK7vI&amp;utm_campaign=designshare&amp;utm_medium=link2&amp;utm_source=sharebutton"/>
              </a:rPr>
              <a:t> Darren King Wijaya  </a:t>
            </a:r>
            <a:r>
              <a:rPr lang="en-US" sz="3000">
                <a:solidFill>
                  <a:srgbClr val="222366"/>
                </a:solidFill>
                <a:latin typeface="Public Sans"/>
              </a:rPr>
              <a:t>             </a:t>
            </a:r>
            <a:r>
              <a:rPr lang="en-US" sz="3000">
                <a:solidFill>
                  <a:srgbClr val="222366"/>
                </a:solidFill>
                <a:latin typeface="Public Sans Bold"/>
                <a:hlinkClick r:id="rId28" tooltip="https://www.canva.com/design/DAGHmmxK7vI/3X6w2PBxz1XN_tnbDGGUwQ/edit?utm_content=DAGHmmxK7vI&amp;utm_campaign=designshare&amp;utm_medium=link2&amp;utm_source=sharebutton"/>
              </a:rPr>
              <a:t>- 2602145232</a:t>
            </a:r>
          </a:p>
          <a:p>
            <a:pPr algn="ctr">
              <a:lnSpc>
                <a:spcPts val="4200"/>
              </a:lnSpc>
            </a:pPr>
          </a:p>
        </p:txBody>
      </p:sp>
      <p:sp>
        <p:nvSpPr>
          <p:cNvPr name="TextBox 18" id="18"/>
          <p:cNvSpPr txBox="true"/>
          <p:nvPr/>
        </p:nvSpPr>
        <p:spPr>
          <a:xfrm rot="0">
            <a:off x="3076701" y="1417561"/>
            <a:ext cx="12134599" cy="2236169"/>
          </a:xfrm>
          <a:prstGeom prst="rect">
            <a:avLst/>
          </a:prstGeom>
        </p:spPr>
        <p:txBody>
          <a:bodyPr anchor="t" rtlCol="false" tIns="0" lIns="0" bIns="0" rIns="0">
            <a:spAutoFit/>
          </a:bodyPr>
          <a:lstStyle/>
          <a:p>
            <a:pPr algn="ctr">
              <a:lnSpc>
                <a:spcPts val="5896"/>
              </a:lnSpc>
            </a:pPr>
            <a:r>
              <a:rPr lang="en-US" sz="4211">
                <a:solidFill>
                  <a:srgbClr val="222366"/>
                </a:solidFill>
                <a:latin typeface="Brick Sans"/>
              </a:rPr>
              <a:t>Predicting Obesity Level using Machine Learning Models: Random Forest, XGBoost and LightGBM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AF3F3"/>
        </a:solidFill>
      </p:bgPr>
    </p:bg>
    <p:spTree>
      <p:nvGrpSpPr>
        <p:cNvPr id="1" name=""/>
        <p:cNvGrpSpPr/>
        <p:nvPr/>
      </p:nvGrpSpPr>
      <p:grpSpPr>
        <a:xfrm>
          <a:off x="0" y="0"/>
          <a:ext cx="0" cy="0"/>
          <a:chOff x="0" y="0"/>
          <a:chExt cx="0" cy="0"/>
        </a:xfrm>
      </p:grpSpPr>
      <p:sp>
        <p:nvSpPr>
          <p:cNvPr name="Freeform 2" id="2"/>
          <p:cNvSpPr/>
          <p:nvPr/>
        </p:nvSpPr>
        <p:spPr>
          <a:xfrm flipH="false" flipV="false" rot="0">
            <a:off x="-583838" y="-318668"/>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222364" y="1808086"/>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223081" y="3301022"/>
            <a:ext cx="15817888" cy="2747734"/>
            <a:chOff x="0" y="0"/>
            <a:chExt cx="1505574" cy="261534"/>
          </a:xfrm>
        </p:grpSpPr>
        <p:sp>
          <p:nvSpPr>
            <p:cNvPr name="Freeform 5" id="5"/>
            <p:cNvSpPr/>
            <p:nvPr/>
          </p:nvSpPr>
          <p:spPr>
            <a:xfrm flipH="false" flipV="false" rot="0">
              <a:off x="0" y="0"/>
              <a:ext cx="1505574" cy="261534"/>
            </a:xfrm>
            <a:custGeom>
              <a:avLst/>
              <a:gdLst/>
              <a:ahLst/>
              <a:cxnLst/>
              <a:rect r="r" b="b" t="t" l="l"/>
              <a:pathLst>
                <a:path h="261534" w="1505574">
                  <a:moveTo>
                    <a:pt x="1302374" y="0"/>
                  </a:moveTo>
                  <a:cubicBezTo>
                    <a:pt x="1414598" y="0"/>
                    <a:pt x="1505574" y="58546"/>
                    <a:pt x="1505574" y="130767"/>
                  </a:cubicBezTo>
                  <a:cubicBezTo>
                    <a:pt x="1505574" y="202988"/>
                    <a:pt x="1414598" y="261534"/>
                    <a:pt x="1302374" y="261534"/>
                  </a:cubicBezTo>
                  <a:lnTo>
                    <a:pt x="203200" y="261534"/>
                  </a:lnTo>
                  <a:cubicBezTo>
                    <a:pt x="90976" y="261534"/>
                    <a:pt x="0" y="202988"/>
                    <a:pt x="0" y="130767"/>
                  </a:cubicBezTo>
                  <a:cubicBezTo>
                    <a:pt x="0" y="58546"/>
                    <a:pt x="90976" y="0"/>
                    <a:pt x="203200" y="0"/>
                  </a:cubicBezTo>
                  <a:close/>
                </a:path>
              </a:pathLst>
            </a:custGeom>
            <a:solidFill>
              <a:srgbClr val="E9EAF6"/>
            </a:solidFill>
            <a:ln w="19050" cap="sq">
              <a:solidFill>
                <a:srgbClr val="414370"/>
              </a:solidFill>
              <a:prstDash val="lgDash"/>
              <a:miter/>
            </a:ln>
          </p:spPr>
        </p:sp>
        <p:sp>
          <p:nvSpPr>
            <p:cNvPr name="TextBox 6" id="6"/>
            <p:cNvSpPr txBox="true"/>
            <p:nvPr/>
          </p:nvSpPr>
          <p:spPr>
            <a:xfrm>
              <a:off x="0" y="-38100"/>
              <a:ext cx="1505574" cy="299634"/>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1793077">
            <a:off x="16507575" y="5105478"/>
            <a:ext cx="2859370" cy="3981402"/>
          </a:xfrm>
          <a:custGeom>
            <a:avLst/>
            <a:gdLst/>
            <a:ahLst/>
            <a:cxnLst/>
            <a:rect r="r" b="b" t="t" l="l"/>
            <a:pathLst>
              <a:path h="3981402" w="2859370">
                <a:moveTo>
                  <a:pt x="0" y="0"/>
                </a:moveTo>
                <a:lnTo>
                  <a:pt x="2859370" y="0"/>
                </a:lnTo>
                <a:lnTo>
                  <a:pt x="2859370" y="3981402"/>
                </a:lnTo>
                <a:lnTo>
                  <a:pt x="0" y="39814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855077">
            <a:off x="-518506" y="5234288"/>
            <a:ext cx="2752419" cy="3173649"/>
          </a:xfrm>
          <a:custGeom>
            <a:avLst/>
            <a:gdLst/>
            <a:ahLst/>
            <a:cxnLst/>
            <a:rect r="r" b="b" t="t" l="l"/>
            <a:pathLst>
              <a:path h="3173649" w="2752419">
                <a:moveTo>
                  <a:pt x="0" y="0"/>
                </a:moveTo>
                <a:lnTo>
                  <a:pt x="2752419" y="0"/>
                </a:lnTo>
                <a:lnTo>
                  <a:pt x="2752419" y="3173649"/>
                </a:lnTo>
                <a:lnTo>
                  <a:pt x="0" y="317364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137149">
            <a:off x="17236257" y="2600019"/>
            <a:ext cx="1402006" cy="1402006"/>
          </a:xfrm>
          <a:custGeom>
            <a:avLst/>
            <a:gdLst/>
            <a:ahLst/>
            <a:cxnLst/>
            <a:rect r="r" b="b" t="t" l="l"/>
            <a:pathLst>
              <a:path h="1402006" w="1402006">
                <a:moveTo>
                  <a:pt x="0" y="0"/>
                </a:moveTo>
                <a:lnTo>
                  <a:pt x="1402006" y="0"/>
                </a:lnTo>
                <a:lnTo>
                  <a:pt x="1402006" y="1402006"/>
                </a:lnTo>
                <a:lnTo>
                  <a:pt x="0" y="140200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137149">
            <a:off x="885105" y="9285701"/>
            <a:ext cx="1402006" cy="1402006"/>
          </a:xfrm>
          <a:custGeom>
            <a:avLst/>
            <a:gdLst/>
            <a:ahLst/>
            <a:cxnLst/>
            <a:rect r="r" b="b" t="t" l="l"/>
            <a:pathLst>
              <a:path h="1402006" w="1402006">
                <a:moveTo>
                  <a:pt x="0" y="0"/>
                </a:moveTo>
                <a:lnTo>
                  <a:pt x="1402006" y="0"/>
                </a:lnTo>
                <a:lnTo>
                  <a:pt x="1402006" y="1402006"/>
                </a:lnTo>
                <a:lnTo>
                  <a:pt x="0" y="140200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1" id="11"/>
          <p:cNvSpPr txBox="true"/>
          <p:nvPr/>
        </p:nvSpPr>
        <p:spPr>
          <a:xfrm rot="0">
            <a:off x="1750431" y="271715"/>
            <a:ext cx="14763189" cy="2259330"/>
          </a:xfrm>
          <a:prstGeom prst="rect">
            <a:avLst/>
          </a:prstGeom>
        </p:spPr>
        <p:txBody>
          <a:bodyPr anchor="t" rtlCol="false" tIns="0" lIns="0" bIns="0" rIns="0">
            <a:spAutoFit/>
          </a:bodyPr>
          <a:lstStyle/>
          <a:p>
            <a:pPr algn="ctr">
              <a:lnSpc>
                <a:spcPts val="8819"/>
              </a:lnSpc>
            </a:pPr>
            <a:r>
              <a:rPr lang="en-US" sz="6300">
                <a:solidFill>
                  <a:srgbClr val="222366"/>
                </a:solidFill>
                <a:latin typeface="Brick Sans"/>
              </a:rPr>
              <a:t>Splitting Dataset into testing set and training set</a:t>
            </a:r>
          </a:p>
        </p:txBody>
      </p:sp>
      <p:sp>
        <p:nvSpPr>
          <p:cNvPr name="TextBox 12" id="12"/>
          <p:cNvSpPr txBox="true"/>
          <p:nvPr/>
        </p:nvSpPr>
        <p:spPr>
          <a:xfrm rot="0">
            <a:off x="2657903" y="3789903"/>
            <a:ext cx="12948244" cy="1154431"/>
          </a:xfrm>
          <a:prstGeom prst="rect">
            <a:avLst/>
          </a:prstGeom>
        </p:spPr>
        <p:txBody>
          <a:bodyPr anchor="t" rtlCol="false" tIns="0" lIns="0" bIns="0" rIns="0">
            <a:spAutoFit/>
          </a:bodyPr>
          <a:lstStyle/>
          <a:p>
            <a:pPr algn="just">
              <a:lnSpc>
                <a:spcPts val="4619"/>
              </a:lnSpc>
            </a:pPr>
            <a:r>
              <a:rPr lang="en-US" sz="3299">
                <a:solidFill>
                  <a:srgbClr val="222366"/>
                </a:solidFill>
                <a:latin typeface="Public Sans"/>
              </a:rPr>
              <a:t>The dataset is divided with a ratio of 80% for training set and 20% for testing set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AF3F3"/>
        </a:solidFill>
      </p:bgPr>
    </p:bg>
    <p:spTree>
      <p:nvGrpSpPr>
        <p:cNvPr id="1" name=""/>
        <p:cNvGrpSpPr/>
        <p:nvPr/>
      </p:nvGrpSpPr>
      <p:grpSpPr>
        <a:xfrm>
          <a:off x="0" y="0"/>
          <a:ext cx="0" cy="0"/>
          <a:chOff x="0" y="0"/>
          <a:chExt cx="0" cy="0"/>
        </a:xfrm>
      </p:grpSpPr>
      <p:sp>
        <p:nvSpPr>
          <p:cNvPr name="Freeform 2" id="2"/>
          <p:cNvSpPr/>
          <p:nvPr/>
        </p:nvSpPr>
        <p:spPr>
          <a:xfrm flipH="false" flipV="false" rot="0">
            <a:off x="-583838" y="-318668"/>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222364" y="1808086"/>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912651" y="6200278"/>
            <a:ext cx="7082961" cy="3058022"/>
            <a:chOff x="0" y="0"/>
            <a:chExt cx="883555" cy="381469"/>
          </a:xfrm>
        </p:grpSpPr>
        <p:sp>
          <p:nvSpPr>
            <p:cNvPr name="Freeform 5" id="5"/>
            <p:cNvSpPr/>
            <p:nvPr/>
          </p:nvSpPr>
          <p:spPr>
            <a:xfrm flipH="false" flipV="false" rot="0">
              <a:off x="0" y="0"/>
              <a:ext cx="883555" cy="381469"/>
            </a:xfrm>
            <a:custGeom>
              <a:avLst/>
              <a:gdLst/>
              <a:ahLst/>
              <a:cxnLst/>
              <a:rect r="r" b="b" t="t" l="l"/>
              <a:pathLst>
                <a:path h="381469" w="883555">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sp>
        <p:sp>
          <p:nvSpPr>
            <p:cNvPr name="TextBox 6" id="6"/>
            <p:cNvSpPr txBox="true"/>
            <p:nvPr/>
          </p:nvSpPr>
          <p:spPr>
            <a:xfrm>
              <a:off x="0" y="-38100"/>
              <a:ext cx="883555" cy="419569"/>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1793077">
            <a:off x="16507575" y="5105478"/>
            <a:ext cx="2859370" cy="3981402"/>
          </a:xfrm>
          <a:custGeom>
            <a:avLst/>
            <a:gdLst/>
            <a:ahLst/>
            <a:cxnLst/>
            <a:rect r="r" b="b" t="t" l="l"/>
            <a:pathLst>
              <a:path h="3981402" w="2859370">
                <a:moveTo>
                  <a:pt x="0" y="0"/>
                </a:moveTo>
                <a:lnTo>
                  <a:pt x="2859370" y="0"/>
                </a:lnTo>
                <a:lnTo>
                  <a:pt x="2859370" y="3981402"/>
                </a:lnTo>
                <a:lnTo>
                  <a:pt x="0" y="39814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855077">
            <a:off x="-518506" y="5234288"/>
            <a:ext cx="2752419" cy="3173649"/>
          </a:xfrm>
          <a:custGeom>
            <a:avLst/>
            <a:gdLst/>
            <a:ahLst/>
            <a:cxnLst/>
            <a:rect r="r" b="b" t="t" l="l"/>
            <a:pathLst>
              <a:path h="3173649" w="2752419">
                <a:moveTo>
                  <a:pt x="0" y="0"/>
                </a:moveTo>
                <a:lnTo>
                  <a:pt x="2752419" y="0"/>
                </a:lnTo>
                <a:lnTo>
                  <a:pt x="2752419" y="3173649"/>
                </a:lnTo>
                <a:lnTo>
                  <a:pt x="0" y="317364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137149">
            <a:off x="17236257" y="2600019"/>
            <a:ext cx="1402006" cy="1402006"/>
          </a:xfrm>
          <a:custGeom>
            <a:avLst/>
            <a:gdLst/>
            <a:ahLst/>
            <a:cxnLst/>
            <a:rect r="r" b="b" t="t" l="l"/>
            <a:pathLst>
              <a:path h="1402006" w="1402006">
                <a:moveTo>
                  <a:pt x="0" y="0"/>
                </a:moveTo>
                <a:lnTo>
                  <a:pt x="1402006" y="0"/>
                </a:lnTo>
                <a:lnTo>
                  <a:pt x="1402006" y="1402006"/>
                </a:lnTo>
                <a:lnTo>
                  <a:pt x="0" y="140200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137149">
            <a:off x="885105" y="9285701"/>
            <a:ext cx="1402006" cy="1402006"/>
          </a:xfrm>
          <a:custGeom>
            <a:avLst/>
            <a:gdLst/>
            <a:ahLst/>
            <a:cxnLst/>
            <a:rect r="r" b="b" t="t" l="l"/>
            <a:pathLst>
              <a:path h="1402006" w="1402006">
                <a:moveTo>
                  <a:pt x="0" y="0"/>
                </a:moveTo>
                <a:lnTo>
                  <a:pt x="1402006" y="0"/>
                </a:lnTo>
                <a:lnTo>
                  <a:pt x="1402006" y="1402006"/>
                </a:lnTo>
                <a:lnTo>
                  <a:pt x="0" y="140200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1" id="11"/>
          <p:cNvGrpSpPr/>
          <p:nvPr/>
        </p:nvGrpSpPr>
        <p:grpSpPr>
          <a:xfrm rot="0">
            <a:off x="5590545" y="2343570"/>
            <a:ext cx="7082961" cy="3058022"/>
            <a:chOff x="0" y="0"/>
            <a:chExt cx="883555" cy="381469"/>
          </a:xfrm>
        </p:grpSpPr>
        <p:sp>
          <p:nvSpPr>
            <p:cNvPr name="Freeform 12" id="12"/>
            <p:cNvSpPr/>
            <p:nvPr/>
          </p:nvSpPr>
          <p:spPr>
            <a:xfrm flipH="false" flipV="false" rot="0">
              <a:off x="0" y="0"/>
              <a:ext cx="883555" cy="381469"/>
            </a:xfrm>
            <a:custGeom>
              <a:avLst/>
              <a:gdLst/>
              <a:ahLst/>
              <a:cxnLst/>
              <a:rect r="r" b="b" t="t" l="l"/>
              <a:pathLst>
                <a:path h="381469" w="883555">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sp>
        <p:sp>
          <p:nvSpPr>
            <p:cNvPr name="TextBox 13" id="13"/>
            <p:cNvSpPr txBox="true"/>
            <p:nvPr/>
          </p:nvSpPr>
          <p:spPr>
            <a:xfrm>
              <a:off x="0" y="-38100"/>
              <a:ext cx="883555" cy="419569"/>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262312" y="6096916"/>
            <a:ext cx="7082961" cy="3058022"/>
            <a:chOff x="0" y="0"/>
            <a:chExt cx="883555" cy="381469"/>
          </a:xfrm>
        </p:grpSpPr>
        <p:sp>
          <p:nvSpPr>
            <p:cNvPr name="Freeform 15" id="15"/>
            <p:cNvSpPr/>
            <p:nvPr/>
          </p:nvSpPr>
          <p:spPr>
            <a:xfrm flipH="false" flipV="false" rot="0">
              <a:off x="0" y="0"/>
              <a:ext cx="883555" cy="381469"/>
            </a:xfrm>
            <a:custGeom>
              <a:avLst/>
              <a:gdLst/>
              <a:ahLst/>
              <a:cxnLst/>
              <a:rect r="r" b="b" t="t" l="l"/>
              <a:pathLst>
                <a:path h="381469" w="883555">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sp>
        <p:sp>
          <p:nvSpPr>
            <p:cNvPr name="TextBox 16" id="16"/>
            <p:cNvSpPr txBox="true"/>
            <p:nvPr/>
          </p:nvSpPr>
          <p:spPr>
            <a:xfrm>
              <a:off x="0" y="-38100"/>
              <a:ext cx="883555" cy="419569"/>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6734933" y="2023879"/>
            <a:ext cx="4794184" cy="639381"/>
            <a:chOff x="0" y="0"/>
            <a:chExt cx="2860316" cy="381469"/>
          </a:xfrm>
        </p:grpSpPr>
        <p:sp>
          <p:nvSpPr>
            <p:cNvPr name="Freeform 18" id="18"/>
            <p:cNvSpPr/>
            <p:nvPr/>
          </p:nvSpPr>
          <p:spPr>
            <a:xfrm flipH="false" flipV="false" rot="0">
              <a:off x="0" y="0"/>
              <a:ext cx="2860316" cy="381469"/>
            </a:xfrm>
            <a:custGeom>
              <a:avLst/>
              <a:gdLst/>
              <a:ahLst/>
              <a:cxnLst/>
              <a:rect r="r" b="b" t="t" l="l"/>
              <a:pathLst>
                <a:path h="381469" w="2860316">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name="TextBox 19" id="19"/>
            <p:cNvSpPr txBox="true"/>
            <p:nvPr/>
          </p:nvSpPr>
          <p:spPr>
            <a:xfrm>
              <a:off x="0" y="-38100"/>
              <a:ext cx="2860316" cy="419569"/>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3057039" y="5880587"/>
            <a:ext cx="4794184" cy="639381"/>
            <a:chOff x="0" y="0"/>
            <a:chExt cx="2860316" cy="381469"/>
          </a:xfrm>
        </p:grpSpPr>
        <p:sp>
          <p:nvSpPr>
            <p:cNvPr name="Freeform 21" id="21"/>
            <p:cNvSpPr/>
            <p:nvPr/>
          </p:nvSpPr>
          <p:spPr>
            <a:xfrm flipH="false" flipV="false" rot="0">
              <a:off x="0" y="0"/>
              <a:ext cx="2860316" cy="381469"/>
            </a:xfrm>
            <a:custGeom>
              <a:avLst/>
              <a:gdLst/>
              <a:ahLst/>
              <a:cxnLst/>
              <a:rect r="r" b="b" t="t" l="l"/>
              <a:pathLst>
                <a:path h="381469" w="2860316">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name="TextBox 22" id="22"/>
            <p:cNvSpPr txBox="true"/>
            <p:nvPr/>
          </p:nvSpPr>
          <p:spPr>
            <a:xfrm>
              <a:off x="0" y="-38100"/>
              <a:ext cx="2860316" cy="419569"/>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0406700" y="6096916"/>
            <a:ext cx="4794184" cy="639381"/>
            <a:chOff x="0" y="0"/>
            <a:chExt cx="2860316" cy="381469"/>
          </a:xfrm>
        </p:grpSpPr>
        <p:sp>
          <p:nvSpPr>
            <p:cNvPr name="Freeform 24" id="24"/>
            <p:cNvSpPr/>
            <p:nvPr/>
          </p:nvSpPr>
          <p:spPr>
            <a:xfrm flipH="false" flipV="false" rot="0">
              <a:off x="0" y="0"/>
              <a:ext cx="2860316" cy="381469"/>
            </a:xfrm>
            <a:custGeom>
              <a:avLst/>
              <a:gdLst/>
              <a:ahLst/>
              <a:cxnLst/>
              <a:rect r="r" b="b" t="t" l="l"/>
              <a:pathLst>
                <a:path h="381469" w="2860316">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name="TextBox 25" id="25"/>
            <p:cNvSpPr txBox="true"/>
            <p:nvPr/>
          </p:nvSpPr>
          <p:spPr>
            <a:xfrm>
              <a:off x="0" y="-38100"/>
              <a:ext cx="2860316" cy="419569"/>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6242899" y="2970880"/>
            <a:ext cx="5761060" cy="1746250"/>
          </a:xfrm>
          <a:prstGeom prst="rect">
            <a:avLst/>
          </a:prstGeom>
        </p:spPr>
        <p:txBody>
          <a:bodyPr anchor="t" rtlCol="false" tIns="0" lIns="0" bIns="0" rIns="0">
            <a:spAutoFit/>
          </a:bodyPr>
          <a:lstStyle/>
          <a:p>
            <a:pPr algn="ctr">
              <a:lnSpc>
                <a:spcPts val="3499"/>
              </a:lnSpc>
            </a:pPr>
            <a:r>
              <a:rPr lang="en-US" sz="2499">
                <a:solidFill>
                  <a:srgbClr val="222366"/>
                </a:solidFill>
                <a:latin typeface="Public Sans"/>
              </a:rPr>
              <a:t>Random Forest combines random decision trees to avoid overfitting. Each tree votes on the outcome, enhancing accuracy.</a:t>
            </a:r>
          </a:p>
        </p:txBody>
      </p:sp>
      <p:sp>
        <p:nvSpPr>
          <p:cNvPr name="TextBox 27" id="27"/>
          <p:cNvSpPr txBox="true"/>
          <p:nvPr/>
        </p:nvSpPr>
        <p:spPr>
          <a:xfrm rot="0">
            <a:off x="2582198" y="6824769"/>
            <a:ext cx="5761060" cy="2030095"/>
          </a:xfrm>
          <a:prstGeom prst="rect">
            <a:avLst/>
          </a:prstGeom>
        </p:spPr>
        <p:txBody>
          <a:bodyPr anchor="t" rtlCol="false" tIns="0" lIns="0" bIns="0" rIns="0">
            <a:spAutoFit/>
          </a:bodyPr>
          <a:lstStyle/>
          <a:p>
            <a:pPr algn="ctr">
              <a:lnSpc>
                <a:spcPts val="3359"/>
              </a:lnSpc>
            </a:pPr>
            <a:r>
              <a:rPr lang="en-US" sz="2400">
                <a:solidFill>
                  <a:srgbClr val="222366"/>
                </a:solidFill>
                <a:latin typeface="Public Sans"/>
              </a:rPr>
              <a:t>XGBoost is an efficient tree boosting system that minimizes errors, prevents overfitting, and scales to large datasets effectively.</a:t>
            </a:r>
          </a:p>
          <a:p>
            <a:pPr algn="ctr">
              <a:lnSpc>
                <a:spcPts val="2800"/>
              </a:lnSpc>
            </a:pPr>
          </a:p>
        </p:txBody>
      </p:sp>
      <p:sp>
        <p:nvSpPr>
          <p:cNvPr name="TextBox 28" id="28"/>
          <p:cNvSpPr txBox="true"/>
          <p:nvPr/>
        </p:nvSpPr>
        <p:spPr>
          <a:xfrm rot="0">
            <a:off x="9923262" y="6620091"/>
            <a:ext cx="5761060" cy="2734945"/>
          </a:xfrm>
          <a:prstGeom prst="rect">
            <a:avLst/>
          </a:prstGeom>
        </p:spPr>
        <p:txBody>
          <a:bodyPr anchor="t" rtlCol="false" tIns="0" lIns="0" bIns="0" rIns="0">
            <a:spAutoFit/>
          </a:bodyPr>
          <a:lstStyle/>
          <a:p>
            <a:pPr algn="ctr">
              <a:lnSpc>
                <a:spcPts val="3080"/>
              </a:lnSpc>
            </a:pPr>
            <a:r>
              <a:rPr lang="en-US" sz="2200">
                <a:solidFill>
                  <a:srgbClr val="222366"/>
                </a:solidFill>
                <a:latin typeface="Public Sans"/>
              </a:rPr>
              <a:t>LightGBM is an Advanced GBDT with techniques like GOSS and EFB for optimized training and efficiency. Accelerates model training, reduces memory usage, and maintains high accuracy, ideal for large datasets in ML tasks.</a:t>
            </a:r>
          </a:p>
          <a:p>
            <a:pPr algn="ctr">
              <a:lnSpc>
                <a:spcPts val="3080"/>
              </a:lnSpc>
            </a:pPr>
          </a:p>
        </p:txBody>
      </p:sp>
      <p:sp>
        <p:nvSpPr>
          <p:cNvPr name="TextBox 29" id="29"/>
          <p:cNvSpPr txBox="true"/>
          <p:nvPr/>
        </p:nvSpPr>
        <p:spPr>
          <a:xfrm rot="0">
            <a:off x="6866245" y="2048344"/>
            <a:ext cx="4514368" cy="490855"/>
          </a:xfrm>
          <a:prstGeom prst="rect">
            <a:avLst/>
          </a:prstGeom>
        </p:spPr>
        <p:txBody>
          <a:bodyPr anchor="t" rtlCol="false" tIns="0" lIns="0" bIns="0" rIns="0">
            <a:spAutoFit/>
          </a:bodyPr>
          <a:lstStyle/>
          <a:p>
            <a:pPr algn="ctr">
              <a:lnSpc>
                <a:spcPts val="3919"/>
              </a:lnSpc>
            </a:pPr>
            <a:r>
              <a:rPr lang="en-US" sz="2799">
                <a:solidFill>
                  <a:srgbClr val="222366"/>
                </a:solidFill>
                <a:latin typeface="Public Sans Bold"/>
              </a:rPr>
              <a:t>Random Forest</a:t>
            </a:r>
          </a:p>
        </p:txBody>
      </p:sp>
      <p:sp>
        <p:nvSpPr>
          <p:cNvPr name="TextBox 30" id="30"/>
          <p:cNvSpPr txBox="true"/>
          <p:nvPr/>
        </p:nvSpPr>
        <p:spPr>
          <a:xfrm rot="0">
            <a:off x="3196947" y="5921513"/>
            <a:ext cx="4514368" cy="490855"/>
          </a:xfrm>
          <a:prstGeom prst="rect">
            <a:avLst/>
          </a:prstGeom>
        </p:spPr>
        <p:txBody>
          <a:bodyPr anchor="t" rtlCol="false" tIns="0" lIns="0" bIns="0" rIns="0">
            <a:spAutoFit/>
          </a:bodyPr>
          <a:lstStyle/>
          <a:p>
            <a:pPr algn="ctr">
              <a:lnSpc>
                <a:spcPts val="3919"/>
              </a:lnSpc>
            </a:pPr>
            <a:r>
              <a:rPr lang="en-US" sz="2799">
                <a:solidFill>
                  <a:srgbClr val="222366"/>
                </a:solidFill>
                <a:latin typeface="Public Sans Bold"/>
              </a:rPr>
              <a:t>XGBoost</a:t>
            </a:r>
          </a:p>
        </p:txBody>
      </p:sp>
      <p:sp>
        <p:nvSpPr>
          <p:cNvPr name="TextBox 31" id="31"/>
          <p:cNvSpPr txBox="true"/>
          <p:nvPr/>
        </p:nvSpPr>
        <p:spPr>
          <a:xfrm rot="0">
            <a:off x="10538012" y="6121382"/>
            <a:ext cx="4514368" cy="490855"/>
          </a:xfrm>
          <a:prstGeom prst="rect">
            <a:avLst/>
          </a:prstGeom>
        </p:spPr>
        <p:txBody>
          <a:bodyPr anchor="t" rtlCol="false" tIns="0" lIns="0" bIns="0" rIns="0">
            <a:spAutoFit/>
          </a:bodyPr>
          <a:lstStyle/>
          <a:p>
            <a:pPr algn="ctr">
              <a:lnSpc>
                <a:spcPts val="3919"/>
              </a:lnSpc>
            </a:pPr>
            <a:r>
              <a:rPr lang="en-US" sz="2799">
                <a:solidFill>
                  <a:srgbClr val="222366"/>
                </a:solidFill>
                <a:latin typeface="Public Sans Bold"/>
              </a:rPr>
              <a:t>LightGBM</a:t>
            </a:r>
          </a:p>
        </p:txBody>
      </p:sp>
      <p:sp>
        <p:nvSpPr>
          <p:cNvPr name="TextBox 32" id="32"/>
          <p:cNvSpPr txBox="true"/>
          <p:nvPr/>
        </p:nvSpPr>
        <p:spPr>
          <a:xfrm rot="0">
            <a:off x="1750431" y="271715"/>
            <a:ext cx="14763189" cy="1144905"/>
          </a:xfrm>
          <a:prstGeom prst="rect">
            <a:avLst/>
          </a:prstGeom>
        </p:spPr>
        <p:txBody>
          <a:bodyPr anchor="t" rtlCol="false" tIns="0" lIns="0" bIns="0" rIns="0">
            <a:spAutoFit/>
          </a:bodyPr>
          <a:lstStyle/>
          <a:p>
            <a:pPr algn="ctr">
              <a:lnSpc>
                <a:spcPts val="8819"/>
              </a:lnSpc>
            </a:pPr>
            <a:r>
              <a:rPr lang="en-US" sz="6300">
                <a:solidFill>
                  <a:srgbClr val="222366"/>
                </a:solidFill>
                <a:latin typeface="Brick Sans"/>
              </a:rPr>
              <a:t>Machine Learning Models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AF3F3"/>
        </a:solidFill>
      </p:bgPr>
    </p:bg>
    <p:spTree>
      <p:nvGrpSpPr>
        <p:cNvPr id="1" name=""/>
        <p:cNvGrpSpPr/>
        <p:nvPr/>
      </p:nvGrpSpPr>
      <p:grpSpPr>
        <a:xfrm>
          <a:off x="0" y="0"/>
          <a:ext cx="0" cy="0"/>
          <a:chOff x="0" y="0"/>
          <a:chExt cx="0" cy="0"/>
        </a:xfrm>
      </p:grpSpPr>
      <p:sp>
        <p:nvSpPr>
          <p:cNvPr name="Freeform 2" id="2"/>
          <p:cNvSpPr/>
          <p:nvPr/>
        </p:nvSpPr>
        <p:spPr>
          <a:xfrm flipH="false" flipV="false" rot="-1793077">
            <a:off x="6475864" y="6099261"/>
            <a:ext cx="1769402" cy="2463725"/>
          </a:xfrm>
          <a:custGeom>
            <a:avLst/>
            <a:gdLst/>
            <a:ahLst/>
            <a:cxnLst/>
            <a:rect r="r" b="b" t="t" l="l"/>
            <a:pathLst>
              <a:path h="2463725" w="1769402">
                <a:moveTo>
                  <a:pt x="0" y="0"/>
                </a:moveTo>
                <a:lnTo>
                  <a:pt x="1769402" y="0"/>
                </a:lnTo>
                <a:lnTo>
                  <a:pt x="1769402" y="2463725"/>
                </a:lnTo>
                <a:lnTo>
                  <a:pt x="0" y="2463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55077">
            <a:off x="10344721" y="6408709"/>
            <a:ext cx="2066999" cy="2383332"/>
          </a:xfrm>
          <a:custGeom>
            <a:avLst/>
            <a:gdLst/>
            <a:ahLst/>
            <a:cxnLst/>
            <a:rect r="r" b="b" t="t" l="l"/>
            <a:pathLst>
              <a:path h="2383332" w="2066999">
                <a:moveTo>
                  <a:pt x="0" y="0"/>
                </a:moveTo>
                <a:lnTo>
                  <a:pt x="2066999" y="0"/>
                </a:lnTo>
                <a:lnTo>
                  <a:pt x="2066999" y="2383332"/>
                </a:lnTo>
                <a:lnTo>
                  <a:pt x="0" y="23833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543316" y="4135370"/>
            <a:ext cx="3834904" cy="6391507"/>
          </a:xfrm>
          <a:custGeom>
            <a:avLst/>
            <a:gdLst/>
            <a:ahLst/>
            <a:cxnLst/>
            <a:rect r="r" b="b" t="t" l="l"/>
            <a:pathLst>
              <a:path h="6391507" w="3834904">
                <a:moveTo>
                  <a:pt x="0" y="0"/>
                </a:moveTo>
                <a:lnTo>
                  <a:pt x="3834904" y="0"/>
                </a:lnTo>
                <a:lnTo>
                  <a:pt x="3834904" y="6391507"/>
                </a:lnTo>
                <a:lnTo>
                  <a:pt x="0" y="6391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095957" y="-3538303"/>
            <a:ext cx="6191914" cy="6073635"/>
          </a:xfrm>
          <a:custGeom>
            <a:avLst/>
            <a:gdLst/>
            <a:ahLst/>
            <a:cxnLst/>
            <a:rect r="r" b="b" t="t" l="l"/>
            <a:pathLst>
              <a:path h="6073635" w="6191914">
                <a:moveTo>
                  <a:pt x="0" y="0"/>
                </a:moveTo>
                <a:lnTo>
                  <a:pt x="6191914" y="0"/>
                </a:lnTo>
                <a:lnTo>
                  <a:pt x="6191914" y="6073635"/>
                </a:lnTo>
                <a:lnTo>
                  <a:pt x="0" y="607363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5511100" y="-3036817"/>
            <a:ext cx="6191914" cy="6073635"/>
          </a:xfrm>
          <a:custGeom>
            <a:avLst/>
            <a:gdLst/>
            <a:ahLst/>
            <a:cxnLst/>
            <a:rect r="r" b="b" t="t" l="l"/>
            <a:pathLst>
              <a:path h="6073635" w="6191914">
                <a:moveTo>
                  <a:pt x="0" y="0"/>
                </a:moveTo>
                <a:lnTo>
                  <a:pt x="6191914" y="0"/>
                </a:lnTo>
                <a:lnTo>
                  <a:pt x="6191914" y="6073634"/>
                </a:lnTo>
                <a:lnTo>
                  <a:pt x="0" y="607363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137149">
            <a:off x="-400707" y="5998890"/>
            <a:ext cx="1402006" cy="1402006"/>
          </a:xfrm>
          <a:custGeom>
            <a:avLst/>
            <a:gdLst/>
            <a:ahLst/>
            <a:cxnLst/>
            <a:rect r="r" b="b" t="t" l="l"/>
            <a:pathLst>
              <a:path h="1402006" w="1402006">
                <a:moveTo>
                  <a:pt x="0" y="0"/>
                </a:moveTo>
                <a:lnTo>
                  <a:pt x="1402006" y="0"/>
                </a:lnTo>
                <a:lnTo>
                  <a:pt x="1402006" y="1402006"/>
                </a:lnTo>
                <a:lnTo>
                  <a:pt x="0" y="140200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137149">
            <a:off x="17420051" y="5998890"/>
            <a:ext cx="1402006" cy="1402006"/>
          </a:xfrm>
          <a:custGeom>
            <a:avLst/>
            <a:gdLst/>
            <a:ahLst/>
            <a:cxnLst/>
            <a:rect r="r" b="b" t="t" l="l"/>
            <a:pathLst>
              <a:path h="1402006" w="1402006">
                <a:moveTo>
                  <a:pt x="0" y="0"/>
                </a:moveTo>
                <a:lnTo>
                  <a:pt x="1402006" y="0"/>
                </a:lnTo>
                <a:lnTo>
                  <a:pt x="1402006" y="1402006"/>
                </a:lnTo>
                <a:lnTo>
                  <a:pt x="0" y="140200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9" id="9"/>
          <p:cNvSpPr txBox="true"/>
          <p:nvPr/>
        </p:nvSpPr>
        <p:spPr>
          <a:xfrm rot="0">
            <a:off x="731321" y="3373532"/>
            <a:ext cx="6475985" cy="2184400"/>
          </a:xfrm>
          <a:prstGeom prst="rect">
            <a:avLst/>
          </a:prstGeom>
        </p:spPr>
        <p:txBody>
          <a:bodyPr anchor="t" rtlCol="false" tIns="0" lIns="0" bIns="0" rIns="0">
            <a:spAutoFit/>
          </a:bodyPr>
          <a:lstStyle/>
          <a:p>
            <a:pPr algn="ctr">
              <a:lnSpc>
                <a:spcPts val="3499"/>
              </a:lnSpc>
            </a:pPr>
            <a:r>
              <a:rPr lang="en-US" sz="2499">
                <a:solidFill>
                  <a:srgbClr val="222366"/>
                </a:solidFill>
                <a:latin typeface="Public Sans"/>
              </a:rPr>
              <a:t>Accuracy assesses a model's overall classification correctness. It's calculated by dividing correct predictions by total predictions.</a:t>
            </a:r>
          </a:p>
          <a:p>
            <a:pPr algn="ctr">
              <a:lnSpc>
                <a:spcPts val="3499"/>
              </a:lnSpc>
            </a:pPr>
          </a:p>
        </p:txBody>
      </p:sp>
      <p:sp>
        <p:nvSpPr>
          <p:cNvPr name="TextBox 10" id="10"/>
          <p:cNvSpPr txBox="true"/>
          <p:nvPr/>
        </p:nvSpPr>
        <p:spPr>
          <a:xfrm rot="0">
            <a:off x="731321" y="2816637"/>
            <a:ext cx="6475985" cy="547370"/>
          </a:xfrm>
          <a:prstGeom prst="rect">
            <a:avLst/>
          </a:prstGeom>
        </p:spPr>
        <p:txBody>
          <a:bodyPr anchor="t" rtlCol="false" tIns="0" lIns="0" bIns="0" rIns="0">
            <a:spAutoFit/>
          </a:bodyPr>
          <a:lstStyle/>
          <a:p>
            <a:pPr algn="ctr">
              <a:lnSpc>
                <a:spcPts val="4480"/>
              </a:lnSpc>
            </a:pPr>
            <a:r>
              <a:rPr lang="en-US" sz="3200">
                <a:solidFill>
                  <a:srgbClr val="222366"/>
                </a:solidFill>
                <a:latin typeface="Public Sans Heavy"/>
              </a:rPr>
              <a:t>Accuracy</a:t>
            </a:r>
          </a:p>
        </p:txBody>
      </p:sp>
      <p:sp>
        <p:nvSpPr>
          <p:cNvPr name="TextBox 11" id="11"/>
          <p:cNvSpPr txBox="true"/>
          <p:nvPr/>
        </p:nvSpPr>
        <p:spPr>
          <a:xfrm rot="0">
            <a:off x="11378220" y="3306857"/>
            <a:ext cx="6475985" cy="2510790"/>
          </a:xfrm>
          <a:prstGeom prst="rect">
            <a:avLst/>
          </a:prstGeom>
        </p:spPr>
        <p:txBody>
          <a:bodyPr anchor="t" rtlCol="false" tIns="0" lIns="0" bIns="0" rIns="0">
            <a:spAutoFit/>
          </a:bodyPr>
          <a:lstStyle/>
          <a:p>
            <a:pPr algn="ctr">
              <a:lnSpc>
                <a:spcPts val="3359"/>
              </a:lnSpc>
            </a:pPr>
            <a:r>
              <a:rPr lang="en-US" sz="2400">
                <a:solidFill>
                  <a:srgbClr val="222366"/>
                </a:solidFill>
                <a:latin typeface="Public Sans"/>
              </a:rPr>
              <a:t>Recall, or sensitivity, is crucial in classification, especially for capturing all positives. It measures the model's ability to identify positives correctly, calculated as true positives divided by all actual positives.</a:t>
            </a:r>
          </a:p>
          <a:p>
            <a:pPr algn="ctr">
              <a:lnSpc>
                <a:spcPts val="3359"/>
              </a:lnSpc>
            </a:pPr>
          </a:p>
        </p:txBody>
      </p:sp>
      <p:sp>
        <p:nvSpPr>
          <p:cNvPr name="TextBox 12" id="12"/>
          <p:cNvSpPr txBox="true"/>
          <p:nvPr/>
        </p:nvSpPr>
        <p:spPr>
          <a:xfrm rot="0">
            <a:off x="11378220" y="2816637"/>
            <a:ext cx="6475985" cy="547370"/>
          </a:xfrm>
          <a:prstGeom prst="rect">
            <a:avLst/>
          </a:prstGeom>
        </p:spPr>
        <p:txBody>
          <a:bodyPr anchor="t" rtlCol="false" tIns="0" lIns="0" bIns="0" rIns="0">
            <a:spAutoFit/>
          </a:bodyPr>
          <a:lstStyle/>
          <a:p>
            <a:pPr algn="ctr">
              <a:lnSpc>
                <a:spcPts val="4480"/>
              </a:lnSpc>
            </a:pPr>
            <a:r>
              <a:rPr lang="en-US" sz="3200">
                <a:solidFill>
                  <a:srgbClr val="222366"/>
                </a:solidFill>
                <a:latin typeface="Public Sans Heavy"/>
              </a:rPr>
              <a:t>Recall Score</a:t>
            </a:r>
          </a:p>
        </p:txBody>
      </p:sp>
      <p:sp>
        <p:nvSpPr>
          <p:cNvPr name="TextBox 13" id="13"/>
          <p:cNvSpPr txBox="true"/>
          <p:nvPr/>
        </p:nvSpPr>
        <p:spPr>
          <a:xfrm rot="0">
            <a:off x="1028700" y="6307867"/>
            <a:ext cx="4951021" cy="3060700"/>
          </a:xfrm>
          <a:prstGeom prst="rect">
            <a:avLst/>
          </a:prstGeom>
        </p:spPr>
        <p:txBody>
          <a:bodyPr anchor="t" rtlCol="false" tIns="0" lIns="0" bIns="0" rIns="0">
            <a:spAutoFit/>
          </a:bodyPr>
          <a:lstStyle/>
          <a:p>
            <a:pPr algn="ctr">
              <a:lnSpc>
                <a:spcPts val="3499"/>
              </a:lnSpc>
            </a:pPr>
            <a:r>
              <a:rPr lang="en-US" sz="2499">
                <a:solidFill>
                  <a:srgbClr val="222366"/>
                </a:solidFill>
                <a:latin typeface="Public Sans"/>
              </a:rPr>
              <a:t>Precision is vital in classification, especially for minimizing false positives. It measures accurate positive predictions, calculated by dividing correctly predicted positives by all predicted positives.</a:t>
            </a:r>
          </a:p>
        </p:txBody>
      </p:sp>
      <p:sp>
        <p:nvSpPr>
          <p:cNvPr name="TextBox 14" id="14"/>
          <p:cNvSpPr txBox="true"/>
          <p:nvPr/>
        </p:nvSpPr>
        <p:spPr>
          <a:xfrm rot="0">
            <a:off x="1028700" y="5664466"/>
            <a:ext cx="4951021" cy="547370"/>
          </a:xfrm>
          <a:prstGeom prst="rect">
            <a:avLst/>
          </a:prstGeom>
        </p:spPr>
        <p:txBody>
          <a:bodyPr anchor="t" rtlCol="false" tIns="0" lIns="0" bIns="0" rIns="0">
            <a:spAutoFit/>
          </a:bodyPr>
          <a:lstStyle/>
          <a:p>
            <a:pPr algn="ctr">
              <a:lnSpc>
                <a:spcPts val="4480"/>
              </a:lnSpc>
            </a:pPr>
            <a:r>
              <a:rPr lang="en-US" sz="3200">
                <a:solidFill>
                  <a:srgbClr val="222366"/>
                </a:solidFill>
                <a:latin typeface="Public Sans Heavy"/>
              </a:rPr>
              <a:t>Precision</a:t>
            </a:r>
          </a:p>
        </p:txBody>
      </p:sp>
      <p:sp>
        <p:nvSpPr>
          <p:cNvPr name="TextBox 15" id="15"/>
          <p:cNvSpPr txBox="true"/>
          <p:nvPr/>
        </p:nvSpPr>
        <p:spPr>
          <a:xfrm rot="0">
            <a:off x="12308279" y="6307867"/>
            <a:ext cx="4951021" cy="2184400"/>
          </a:xfrm>
          <a:prstGeom prst="rect">
            <a:avLst/>
          </a:prstGeom>
        </p:spPr>
        <p:txBody>
          <a:bodyPr anchor="t" rtlCol="false" tIns="0" lIns="0" bIns="0" rIns="0">
            <a:spAutoFit/>
          </a:bodyPr>
          <a:lstStyle/>
          <a:p>
            <a:pPr algn="ctr">
              <a:lnSpc>
                <a:spcPts val="3499"/>
              </a:lnSpc>
            </a:pPr>
            <a:r>
              <a:rPr lang="en-US" sz="2499">
                <a:solidFill>
                  <a:srgbClr val="222366"/>
                </a:solidFill>
                <a:latin typeface="Public Sans"/>
              </a:rPr>
              <a:t>Recall, crucial in classification, captures all positives. It's true positives divided by all actual positives.</a:t>
            </a:r>
          </a:p>
          <a:p>
            <a:pPr algn="ctr">
              <a:lnSpc>
                <a:spcPts val="3499"/>
              </a:lnSpc>
            </a:pPr>
          </a:p>
        </p:txBody>
      </p:sp>
      <p:sp>
        <p:nvSpPr>
          <p:cNvPr name="TextBox 16" id="16"/>
          <p:cNvSpPr txBox="true"/>
          <p:nvPr/>
        </p:nvSpPr>
        <p:spPr>
          <a:xfrm rot="0">
            <a:off x="12308279" y="5750972"/>
            <a:ext cx="4951021" cy="547370"/>
          </a:xfrm>
          <a:prstGeom prst="rect">
            <a:avLst/>
          </a:prstGeom>
        </p:spPr>
        <p:txBody>
          <a:bodyPr anchor="t" rtlCol="false" tIns="0" lIns="0" bIns="0" rIns="0">
            <a:spAutoFit/>
          </a:bodyPr>
          <a:lstStyle/>
          <a:p>
            <a:pPr algn="ctr">
              <a:lnSpc>
                <a:spcPts val="4480"/>
              </a:lnSpc>
            </a:pPr>
            <a:r>
              <a:rPr lang="en-US" sz="3200">
                <a:solidFill>
                  <a:srgbClr val="222366"/>
                </a:solidFill>
                <a:latin typeface="Public Sans Heavy"/>
              </a:rPr>
              <a:t>F1 Score</a:t>
            </a:r>
          </a:p>
        </p:txBody>
      </p:sp>
      <p:sp>
        <p:nvSpPr>
          <p:cNvPr name="TextBox 17" id="17"/>
          <p:cNvSpPr txBox="true"/>
          <p:nvPr/>
        </p:nvSpPr>
        <p:spPr>
          <a:xfrm rot="0">
            <a:off x="1672932" y="555497"/>
            <a:ext cx="14942136" cy="2259330"/>
          </a:xfrm>
          <a:prstGeom prst="rect">
            <a:avLst/>
          </a:prstGeom>
        </p:spPr>
        <p:txBody>
          <a:bodyPr anchor="t" rtlCol="false" tIns="0" lIns="0" bIns="0" rIns="0">
            <a:spAutoFit/>
          </a:bodyPr>
          <a:lstStyle/>
          <a:p>
            <a:pPr algn="ctr">
              <a:lnSpc>
                <a:spcPts val="8819"/>
              </a:lnSpc>
            </a:pPr>
            <a:r>
              <a:rPr lang="en-US" sz="6300">
                <a:solidFill>
                  <a:srgbClr val="222366"/>
                </a:solidFill>
                <a:latin typeface="Brick Sans"/>
              </a:rPr>
              <a:t>Evaluation </a:t>
            </a:r>
          </a:p>
          <a:p>
            <a:pPr algn="ctr">
              <a:lnSpc>
                <a:spcPts val="8819"/>
              </a:lnSpc>
            </a:pPr>
            <a:r>
              <a:rPr lang="en-US" sz="6300">
                <a:solidFill>
                  <a:srgbClr val="222366"/>
                </a:solidFill>
                <a:latin typeface="Brick Sans"/>
              </a:rPr>
              <a:t>Metrics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AF3F3"/>
        </a:solidFill>
      </p:bgPr>
    </p:bg>
    <p:spTree>
      <p:nvGrpSpPr>
        <p:cNvPr id="1" name=""/>
        <p:cNvGrpSpPr/>
        <p:nvPr/>
      </p:nvGrpSpPr>
      <p:grpSpPr>
        <a:xfrm>
          <a:off x="0" y="0"/>
          <a:ext cx="0" cy="0"/>
          <a:chOff x="0" y="0"/>
          <a:chExt cx="0" cy="0"/>
        </a:xfrm>
      </p:grpSpPr>
      <p:sp>
        <p:nvSpPr>
          <p:cNvPr name="Freeform 2" id="2"/>
          <p:cNvSpPr/>
          <p:nvPr/>
        </p:nvSpPr>
        <p:spPr>
          <a:xfrm flipH="false" flipV="false" rot="0">
            <a:off x="-1163445" y="-318668"/>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411095" y="2452589"/>
            <a:ext cx="7876905" cy="7726439"/>
          </a:xfrm>
          <a:custGeom>
            <a:avLst/>
            <a:gdLst/>
            <a:ahLst/>
            <a:cxnLst/>
            <a:rect r="r" b="b" t="t" l="l"/>
            <a:pathLst>
              <a:path h="7726439" w="7876905">
                <a:moveTo>
                  <a:pt x="0" y="0"/>
                </a:moveTo>
                <a:lnTo>
                  <a:pt x="7876905" y="0"/>
                </a:lnTo>
                <a:lnTo>
                  <a:pt x="7876905" y="7726438"/>
                </a:lnTo>
                <a:lnTo>
                  <a:pt x="0" y="77264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37149">
            <a:off x="9171401" y="3701601"/>
            <a:ext cx="1402006" cy="1402006"/>
          </a:xfrm>
          <a:custGeom>
            <a:avLst/>
            <a:gdLst/>
            <a:ahLst/>
            <a:cxnLst/>
            <a:rect r="r" b="b" t="t" l="l"/>
            <a:pathLst>
              <a:path h="1402006" w="1402006">
                <a:moveTo>
                  <a:pt x="0" y="0"/>
                </a:moveTo>
                <a:lnTo>
                  <a:pt x="1402006" y="0"/>
                </a:lnTo>
                <a:lnTo>
                  <a:pt x="1402006" y="1402006"/>
                </a:lnTo>
                <a:lnTo>
                  <a:pt x="0" y="1402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309628" y="2056263"/>
            <a:ext cx="17668744" cy="5351508"/>
            <a:chOff x="0" y="0"/>
            <a:chExt cx="883555" cy="267611"/>
          </a:xfrm>
        </p:grpSpPr>
        <p:sp>
          <p:nvSpPr>
            <p:cNvPr name="Freeform 6" id="6"/>
            <p:cNvSpPr/>
            <p:nvPr/>
          </p:nvSpPr>
          <p:spPr>
            <a:xfrm flipH="false" flipV="false" rot="0">
              <a:off x="0" y="0"/>
              <a:ext cx="883555" cy="267611"/>
            </a:xfrm>
            <a:custGeom>
              <a:avLst/>
              <a:gdLst/>
              <a:ahLst/>
              <a:cxnLst/>
              <a:rect r="r" b="b" t="t" l="l"/>
              <a:pathLst>
                <a:path h="267611" w="883555">
                  <a:moveTo>
                    <a:pt x="680355" y="0"/>
                  </a:moveTo>
                  <a:cubicBezTo>
                    <a:pt x="792579" y="0"/>
                    <a:pt x="883555" y="59907"/>
                    <a:pt x="883555" y="133806"/>
                  </a:cubicBezTo>
                  <a:cubicBezTo>
                    <a:pt x="883555" y="207704"/>
                    <a:pt x="792579" y="267611"/>
                    <a:pt x="680355" y="267611"/>
                  </a:cubicBezTo>
                  <a:lnTo>
                    <a:pt x="203200" y="267611"/>
                  </a:lnTo>
                  <a:cubicBezTo>
                    <a:pt x="90976" y="267611"/>
                    <a:pt x="0" y="207704"/>
                    <a:pt x="0" y="133806"/>
                  </a:cubicBezTo>
                  <a:cubicBezTo>
                    <a:pt x="0" y="59907"/>
                    <a:pt x="90976" y="0"/>
                    <a:pt x="203200" y="0"/>
                  </a:cubicBezTo>
                  <a:close/>
                </a:path>
              </a:pathLst>
            </a:custGeom>
            <a:solidFill>
              <a:srgbClr val="E9EAF6"/>
            </a:solidFill>
            <a:ln w="19050" cap="sq">
              <a:solidFill>
                <a:srgbClr val="414370"/>
              </a:solidFill>
              <a:prstDash val="lgDash"/>
              <a:miter/>
            </a:ln>
          </p:spPr>
        </p:sp>
        <p:sp>
          <p:nvSpPr>
            <p:cNvPr name="TextBox 7" id="7"/>
            <p:cNvSpPr txBox="true"/>
            <p:nvPr/>
          </p:nvSpPr>
          <p:spPr>
            <a:xfrm>
              <a:off x="0" y="-38100"/>
              <a:ext cx="883555" cy="305711"/>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6578525" y="2230973"/>
            <a:ext cx="4875355" cy="639381"/>
            <a:chOff x="0" y="0"/>
            <a:chExt cx="2908744" cy="381469"/>
          </a:xfrm>
        </p:grpSpPr>
        <p:sp>
          <p:nvSpPr>
            <p:cNvPr name="Freeform 9" id="9"/>
            <p:cNvSpPr/>
            <p:nvPr/>
          </p:nvSpPr>
          <p:spPr>
            <a:xfrm flipH="false" flipV="false" rot="0">
              <a:off x="0" y="0"/>
              <a:ext cx="2908744" cy="381469"/>
            </a:xfrm>
            <a:custGeom>
              <a:avLst/>
              <a:gdLst/>
              <a:ahLst/>
              <a:cxnLst/>
              <a:rect r="r" b="b" t="t" l="l"/>
              <a:pathLst>
                <a:path h="381469" w="2908744">
                  <a:moveTo>
                    <a:pt x="2705544" y="0"/>
                  </a:moveTo>
                  <a:cubicBezTo>
                    <a:pt x="2817769" y="0"/>
                    <a:pt x="2908744" y="85395"/>
                    <a:pt x="2908744" y="190734"/>
                  </a:cubicBezTo>
                  <a:cubicBezTo>
                    <a:pt x="2908744" y="296074"/>
                    <a:pt x="2817769" y="381469"/>
                    <a:pt x="2705544"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name="TextBox 10" id="10"/>
            <p:cNvSpPr txBox="true"/>
            <p:nvPr/>
          </p:nvSpPr>
          <p:spPr>
            <a:xfrm>
              <a:off x="0" y="-38100"/>
              <a:ext cx="2908744" cy="419569"/>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2005121" y="3447440"/>
            <a:ext cx="14277757" cy="2569154"/>
          </a:xfrm>
          <a:custGeom>
            <a:avLst/>
            <a:gdLst/>
            <a:ahLst/>
            <a:cxnLst/>
            <a:rect r="r" b="b" t="t" l="l"/>
            <a:pathLst>
              <a:path h="2569154" w="14277757">
                <a:moveTo>
                  <a:pt x="0" y="0"/>
                </a:moveTo>
                <a:lnTo>
                  <a:pt x="14277758" y="0"/>
                </a:lnTo>
                <a:lnTo>
                  <a:pt x="14277758" y="2569154"/>
                </a:lnTo>
                <a:lnTo>
                  <a:pt x="0" y="2569154"/>
                </a:lnTo>
                <a:lnTo>
                  <a:pt x="0" y="0"/>
                </a:lnTo>
                <a:close/>
              </a:path>
            </a:pathLst>
          </a:custGeom>
          <a:blipFill>
            <a:blip r:embed="rId6"/>
            <a:stretch>
              <a:fillRect l="0" t="0" r="0" b="0"/>
            </a:stretch>
          </a:blipFill>
        </p:spPr>
      </p:sp>
      <p:sp>
        <p:nvSpPr>
          <p:cNvPr name="TextBox 12" id="12"/>
          <p:cNvSpPr txBox="true"/>
          <p:nvPr/>
        </p:nvSpPr>
        <p:spPr>
          <a:xfrm rot="0">
            <a:off x="1028700" y="133726"/>
            <a:ext cx="15975005" cy="1250950"/>
          </a:xfrm>
          <a:prstGeom prst="rect">
            <a:avLst/>
          </a:prstGeom>
        </p:spPr>
        <p:txBody>
          <a:bodyPr anchor="t" rtlCol="false" tIns="0" lIns="0" bIns="0" rIns="0">
            <a:spAutoFit/>
          </a:bodyPr>
          <a:lstStyle/>
          <a:p>
            <a:pPr algn="ctr">
              <a:lnSpc>
                <a:spcPts val="9799"/>
              </a:lnSpc>
            </a:pPr>
            <a:r>
              <a:rPr lang="en-US" sz="6999">
                <a:solidFill>
                  <a:srgbClr val="222366"/>
                </a:solidFill>
                <a:latin typeface="Brick Sans"/>
              </a:rPr>
              <a:t>Results</a:t>
            </a:r>
          </a:p>
        </p:txBody>
      </p:sp>
      <p:sp>
        <p:nvSpPr>
          <p:cNvPr name="TextBox 13" id="13"/>
          <p:cNvSpPr txBox="true"/>
          <p:nvPr/>
        </p:nvSpPr>
        <p:spPr>
          <a:xfrm rot="0">
            <a:off x="6759018" y="2188125"/>
            <a:ext cx="4514368" cy="606426"/>
          </a:xfrm>
          <a:prstGeom prst="rect">
            <a:avLst/>
          </a:prstGeom>
        </p:spPr>
        <p:txBody>
          <a:bodyPr anchor="t" rtlCol="false" tIns="0" lIns="0" bIns="0" rIns="0">
            <a:spAutoFit/>
          </a:bodyPr>
          <a:lstStyle/>
          <a:p>
            <a:pPr algn="ctr">
              <a:lnSpc>
                <a:spcPts val="4899"/>
              </a:lnSpc>
            </a:pPr>
            <a:r>
              <a:rPr lang="en-US" sz="3499">
                <a:solidFill>
                  <a:srgbClr val="222366"/>
                </a:solidFill>
                <a:latin typeface="Public Sans Bold"/>
              </a:rPr>
              <a:t>Random Forest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AF3F3"/>
        </a:solidFill>
      </p:bgPr>
    </p:bg>
    <p:spTree>
      <p:nvGrpSpPr>
        <p:cNvPr id="1" name=""/>
        <p:cNvGrpSpPr/>
        <p:nvPr/>
      </p:nvGrpSpPr>
      <p:grpSpPr>
        <a:xfrm>
          <a:off x="0" y="0"/>
          <a:ext cx="0" cy="0"/>
          <a:chOff x="0" y="0"/>
          <a:chExt cx="0" cy="0"/>
        </a:xfrm>
      </p:grpSpPr>
      <p:sp>
        <p:nvSpPr>
          <p:cNvPr name="Freeform 2" id="2"/>
          <p:cNvSpPr/>
          <p:nvPr/>
        </p:nvSpPr>
        <p:spPr>
          <a:xfrm flipH="false" flipV="false" rot="0">
            <a:off x="-1163445" y="-318668"/>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411095" y="2452589"/>
            <a:ext cx="7876905" cy="7726439"/>
          </a:xfrm>
          <a:custGeom>
            <a:avLst/>
            <a:gdLst/>
            <a:ahLst/>
            <a:cxnLst/>
            <a:rect r="r" b="b" t="t" l="l"/>
            <a:pathLst>
              <a:path h="7726439" w="7876905">
                <a:moveTo>
                  <a:pt x="0" y="0"/>
                </a:moveTo>
                <a:lnTo>
                  <a:pt x="7876905" y="0"/>
                </a:lnTo>
                <a:lnTo>
                  <a:pt x="7876905" y="7726438"/>
                </a:lnTo>
                <a:lnTo>
                  <a:pt x="0" y="77264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37149">
            <a:off x="9171401" y="3701601"/>
            <a:ext cx="1402006" cy="1402006"/>
          </a:xfrm>
          <a:custGeom>
            <a:avLst/>
            <a:gdLst/>
            <a:ahLst/>
            <a:cxnLst/>
            <a:rect r="r" b="b" t="t" l="l"/>
            <a:pathLst>
              <a:path h="1402006" w="1402006">
                <a:moveTo>
                  <a:pt x="0" y="0"/>
                </a:moveTo>
                <a:lnTo>
                  <a:pt x="1402006" y="0"/>
                </a:lnTo>
                <a:lnTo>
                  <a:pt x="1402006" y="1402006"/>
                </a:lnTo>
                <a:lnTo>
                  <a:pt x="0" y="1402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309628" y="2056263"/>
            <a:ext cx="17668744" cy="5351508"/>
            <a:chOff x="0" y="0"/>
            <a:chExt cx="883555" cy="267611"/>
          </a:xfrm>
        </p:grpSpPr>
        <p:sp>
          <p:nvSpPr>
            <p:cNvPr name="Freeform 6" id="6"/>
            <p:cNvSpPr/>
            <p:nvPr/>
          </p:nvSpPr>
          <p:spPr>
            <a:xfrm flipH="false" flipV="false" rot="0">
              <a:off x="0" y="0"/>
              <a:ext cx="883555" cy="267611"/>
            </a:xfrm>
            <a:custGeom>
              <a:avLst/>
              <a:gdLst/>
              <a:ahLst/>
              <a:cxnLst/>
              <a:rect r="r" b="b" t="t" l="l"/>
              <a:pathLst>
                <a:path h="267611" w="883555">
                  <a:moveTo>
                    <a:pt x="680355" y="0"/>
                  </a:moveTo>
                  <a:cubicBezTo>
                    <a:pt x="792579" y="0"/>
                    <a:pt x="883555" y="59907"/>
                    <a:pt x="883555" y="133806"/>
                  </a:cubicBezTo>
                  <a:cubicBezTo>
                    <a:pt x="883555" y="207704"/>
                    <a:pt x="792579" y="267611"/>
                    <a:pt x="680355" y="267611"/>
                  </a:cubicBezTo>
                  <a:lnTo>
                    <a:pt x="203200" y="267611"/>
                  </a:lnTo>
                  <a:cubicBezTo>
                    <a:pt x="90976" y="267611"/>
                    <a:pt x="0" y="207704"/>
                    <a:pt x="0" y="133806"/>
                  </a:cubicBezTo>
                  <a:cubicBezTo>
                    <a:pt x="0" y="59907"/>
                    <a:pt x="90976" y="0"/>
                    <a:pt x="203200" y="0"/>
                  </a:cubicBezTo>
                  <a:close/>
                </a:path>
              </a:pathLst>
            </a:custGeom>
            <a:solidFill>
              <a:srgbClr val="E9EAF6"/>
            </a:solidFill>
            <a:ln w="19050" cap="sq">
              <a:solidFill>
                <a:srgbClr val="414370"/>
              </a:solidFill>
              <a:prstDash val="lgDash"/>
              <a:miter/>
            </a:ln>
          </p:spPr>
        </p:sp>
        <p:sp>
          <p:nvSpPr>
            <p:cNvPr name="TextBox 7" id="7"/>
            <p:cNvSpPr txBox="true"/>
            <p:nvPr/>
          </p:nvSpPr>
          <p:spPr>
            <a:xfrm>
              <a:off x="0" y="-38100"/>
              <a:ext cx="883555" cy="305711"/>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6578525" y="2230973"/>
            <a:ext cx="4875355" cy="639381"/>
            <a:chOff x="0" y="0"/>
            <a:chExt cx="2908744" cy="381469"/>
          </a:xfrm>
        </p:grpSpPr>
        <p:sp>
          <p:nvSpPr>
            <p:cNvPr name="Freeform 9" id="9"/>
            <p:cNvSpPr/>
            <p:nvPr/>
          </p:nvSpPr>
          <p:spPr>
            <a:xfrm flipH="false" flipV="false" rot="0">
              <a:off x="0" y="0"/>
              <a:ext cx="2908744" cy="381469"/>
            </a:xfrm>
            <a:custGeom>
              <a:avLst/>
              <a:gdLst/>
              <a:ahLst/>
              <a:cxnLst/>
              <a:rect r="r" b="b" t="t" l="l"/>
              <a:pathLst>
                <a:path h="381469" w="2908744">
                  <a:moveTo>
                    <a:pt x="2705544" y="0"/>
                  </a:moveTo>
                  <a:cubicBezTo>
                    <a:pt x="2817769" y="0"/>
                    <a:pt x="2908744" y="85395"/>
                    <a:pt x="2908744" y="190734"/>
                  </a:cubicBezTo>
                  <a:cubicBezTo>
                    <a:pt x="2908744" y="296074"/>
                    <a:pt x="2817769" y="381469"/>
                    <a:pt x="2705544"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name="TextBox 10" id="10"/>
            <p:cNvSpPr txBox="true"/>
            <p:nvPr/>
          </p:nvSpPr>
          <p:spPr>
            <a:xfrm>
              <a:off x="0" y="-38100"/>
              <a:ext cx="2908744" cy="419569"/>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951627" y="3544552"/>
            <a:ext cx="14384746" cy="2668025"/>
          </a:xfrm>
          <a:custGeom>
            <a:avLst/>
            <a:gdLst/>
            <a:ahLst/>
            <a:cxnLst/>
            <a:rect r="r" b="b" t="t" l="l"/>
            <a:pathLst>
              <a:path h="2668025" w="14384746">
                <a:moveTo>
                  <a:pt x="0" y="0"/>
                </a:moveTo>
                <a:lnTo>
                  <a:pt x="14384746" y="0"/>
                </a:lnTo>
                <a:lnTo>
                  <a:pt x="14384746" y="2668024"/>
                </a:lnTo>
                <a:lnTo>
                  <a:pt x="0" y="2668024"/>
                </a:lnTo>
                <a:lnTo>
                  <a:pt x="0" y="0"/>
                </a:lnTo>
                <a:close/>
              </a:path>
            </a:pathLst>
          </a:custGeom>
          <a:blipFill>
            <a:blip r:embed="rId6"/>
            <a:stretch>
              <a:fillRect l="0" t="0" r="0" b="0"/>
            </a:stretch>
          </a:blipFill>
        </p:spPr>
      </p:sp>
      <p:sp>
        <p:nvSpPr>
          <p:cNvPr name="TextBox 12" id="12"/>
          <p:cNvSpPr txBox="true"/>
          <p:nvPr/>
        </p:nvSpPr>
        <p:spPr>
          <a:xfrm rot="0">
            <a:off x="1028700" y="133726"/>
            <a:ext cx="15975005" cy="1250950"/>
          </a:xfrm>
          <a:prstGeom prst="rect">
            <a:avLst/>
          </a:prstGeom>
        </p:spPr>
        <p:txBody>
          <a:bodyPr anchor="t" rtlCol="false" tIns="0" lIns="0" bIns="0" rIns="0">
            <a:spAutoFit/>
          </a:bodyPr>
          <a:lstStyle/>
          <a:p>
            <a:pPr algn="ctr">
              <a:lnSpc>
                <a:spcPts val="9799"/>
              </a:lnSpc>
            </a:pPr>
            <a:r>
              <a:rPr lang="en-US" sz="6999">
                <a:solidFill>
                  <a:srgbClr val="222366"/>
                </a:solidFill>
                <a:latin typeface="Brick Sans"/>
              </a:rPr>
              <a:t>Results</a:t>
            </a:r>
          </a:p>
        </p:txBody>
      </p:sp>
      <p:sp>
        <p:nvSpPr>
          <p:cNvPr name="TextBox 13" id="13"/>
          <p:cNvSpPr txBox="true"/>
          <p:nvPr/>
        </p:nvSpPr>
        <p:spPr>
          <a:xfrm rot="0">
            <a:off x="6759018" y="2188125"/>
            <a:ext cx="4514368" cy="606426"/>
          </a:xfrm>
          <a:prstGeom prst="rect">
            <a:avLst/>
          </a:prstGeom>
        </p:spPr>
        <p:txBody>
          <a:bodyPr anchor="t" rtlCol="false" tIns="0" lIns="0" bIns="0" rIns="0">
            <a:spAutoFit/>
          </a:bodyPr>
          <a:lstStyle/>
          <a:p>
            <a:pPr algn="ctr">
              <a:lnSpc>
                <a:spcPts val="4899"/>
              </a:lnSpc>
            </a:pPr>
            <a:r>
              <a:rPr lang="en-US" sz="3499">
                <a:solidFill>
                  <a:srgbClr val="222366"/>
                </a:solidFill>
                <a:latin typeface="Public Sans Bold"/>
              </a:rPr>
              <a:t>XGBoost</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AF3F3"/>
        </a:solidFill>
      </p:bgPr>
    </p:bg>
    <p:spTree>
      <p:nvGrpSpPr>
        <p:cNvPr id="1" name=""/>
        <p:cNvGrpSpPr/>
        <p:nvPr/>
      </p:nvGrpSpPr>
      <p:grpSpPr>
        <a:xfrm>
          <a:off x="0" y="0"/>
          <a:ext cx="0" cy="0"/>
          <a:chOff x="0" y="0"/>
          <a:chExt cx="0" cy="0"/>
        </a:xfrm>
      </p:grpSpPr>
      <p:sp>
        <p:nvSpPr>
          <p:cNvPr name="Freeform 2" id="2"/>
          <p:cNvSpPr/>
          <p:nvPr/>
        </p:nvSpPr>
        <p:spPr>
          <a:xfrm flipH="false" flipV="false" rot="0">
            <a:off x="-1163445" y="-318668"/>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411095" y="2452589"/>
            <a:ext cx="7876905" cy="7726439"/>
          </a:xfrm>
          <a:custGeom>
            <a:avLst/>
            <a:gdLst/>
            <a:ahLst/>
            <a:cxnLst/>
            <a:rect r="r" b="b" t="t" l="l"/>
            <a:pathLst>
              <a:path h="7726439" w="7876905">
                <a:moveTo>
                  <a:pt x="0" y="0"/>
                </a:moveTo>
                <a:lnTo>
                  <a:pt x="7876905" y="0"/>
                </a:lnTo>
                <a:lnTo>
                  <a:pt x="7876905" y="7726438"/>
                </a:lnTo>
                <a:lnTo>
                  <a:pt x="0" y="77264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37149">
            <a:off x="9171401" y="3701601"/>
            <a:ext cx="1402006" cy="1402006"/>
          </a:xfrm>
          <a:custGeom>
            <a:avLst/>
            <a:gdLst/>
            <a:ahLst/>
            <a:cxnLst/>
            <a:rect r="r" b="b" t="t" l="l"/>
            <a:pathLst>
              <a:path h="1402006" w="1402006">
                <a:moveTo>
                  <a:pt x="0" y="0"/>
                </a:moveTo>
                <a:lnTo>
                  <a:pt x="1402006" y="0"/>
                </a:lnTo>
                <a:lnTo>
                  <a:pt x="1402006" y="1402006"/>
                </a:lnTo>
                <a:lnTo>
                  <a:pt x="0" y="1402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309628" y="2056263"/>
            <a:ext cx="17668744" cy="5351508"/>
            <a:chOff x="0" y="0"/>
            <a:chExt cx="883555" cy="267611"/>
          </a:xfrm>
        </p:grpSpPr>
        <p:sp>
          <p:nvSpPr>
            <p:cNvPr name="Freeform 6" id="6"/>
            <p:cNvSpPr/>
            <p:nvPr/>
          </p:nvSpPr>
          <p:spPr>
            <a:xfrm flipH="false" flipV="false" rot="0">
              <a:off x="0" y="0"/>
              <a:ext cx="883555" cy="267611"/>
            </a:xfrm>
            <a:custGeom>
              <a:avLst/>
              <a:gdLst/>
              <a:ahLst/>
              <a:cxnLst/>
              <a:rect r="r" b="b" t="t" l="l"/>
              <a:pathLst>
                <a:path h="267611" w="883555">
                  <a:moveTo>
                    <a:pt x="680355" y="0"/>
                  </a:moveTo>
                  <a:cubicBezTo>
                    <a:pt x="792579" y="0"/>
                    <a:pt x="883555" y="59907"/>
                    <a:pt x="883555" y="133806"/>
                  </a:cubicBezTo>
                  <a:cubicBezTo>
                    <a:pt x="883555" y="207704"/>
                    <a:pt x="792579" y="267611"/>
                    <a:pt x="680355" y="267611"/>
                  </a:cubicBezTo>
                  <a:lnTo>
                    <a:pt x="203200" y="267611"/>
                  </a:lnTo>
                  <a:cubicBezTo>
                    <a:pt x="90976" y="267611"/>
                    <a:pt x="0" y="207704"/>
                    <a:pt x="0" y="133806"/>
                  </a:cubicBezTo>
                  <a:cubicBezTo>
                    <a:pt x="0" y="59907"/>
                    <a:pt x="90976" y="0"/>
                    <a:pt x="203200" y="0"/>
                  </a:cubicBezTo>
                  <a:close/>
                </a:path>
              </a:pathLst>
            </a:custGeom>
            <a:solidFill>
              <a:srgbClr val="E9EAF6"/>
            </a:solidFill>
            <a:ln w="19050" cap="sq">
              <a:solidFill>
                <a:srgbClr val="414370"/>
              </a:solidFill>
              <a:prstDash val="lgDash"/>
              <a:miter/>
            </a:ln>
          </p:spPr>
        </p:sp>
        <p:sp>
          <p:nvSpPr>
            <p:cNvPr name="TextBox 7" id="7"/>
            <p:cNvSpPr txBox="true"/>
            <p:nvPr/>
          </p:nvSpPr>
          <p:spPr>
            <a:xfrm>
              <a:off x="0" y="-38100"/>
              <a:ext cx="883555" cy="305711"/>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6578525" y="2230973"/>
            <a:ext cx="4875355" cy="639381"/>
            <a:chOff x="0" y="0"/>
            <a:chExt cx="2908744" cy="381469"/>
          </a:xfrm>
        </p:grpSpPr>
        <p:sp>
          <p:nvSpPr>
            <p:cNvPr name="Freeform 9" id="9"/>
            <p:cNvSpPr/>
            <p:nvPr/>
          </p:nvSpPr>
          <p:spPr>
            <a:xfrm flipH="false" flipV="false" rot="0">
              <a:off x="0" y="0"/>
              <a:ext cx="2908744" cy="381469"/>
            </a:xfrm>
            <a:custGeom>
              <a:avLst/>
              <a:gdLst/>
              <a:ahLst/>
              <a:cxnLst/>
              <a:rect r="r" b="b" t="t" l="l"/>
              <a:pathLst>
                <a:path h="381469" w="2908744">
                  <a:moveTo>
                    <a:pt x="2705544" y="0"/>
                  </a:moveTo>
                  <a:cubicBezTo>
                    <a:pt x="2817769" y="0"/>
                    <a:pt x="2908744" y="85395"/>
                    <a:pt x="2908744" y="190734"/>
                  </a:cubicBezTo>
                  <a:cubicBezTo>
                    <a:pt x="2908744" y="296074"/>
                    <a:pt x="2817769" y="381469"/>
                    <a:pt x="2705544"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name="TextBox 10" id="10"/>
            <p:cNvSpPr txBox="true"/>
            <p:nvPr/>
          </p:nvSpPr>
          <p:spPr>
            <a:xfrm>
              <a:off x="0" y="-38100"/>
              <a:ext cx="2908744" cy="419569"/>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922183" y="3411213"/>
            <a:ext cx="14443635" cy="2641609"/>
          </a:xfrm>
          <a:custGeom>
            <a:avLst/>
            <a:gdLst/>
            <a:ahLst/>
            <a:cxnLst/>
            <a:rect r="r" b="b" t="t" l="l"/>
            <a:pathLst>
              <a:path h="2641609" w="14443635">
                <a:moveTo>
                  <a:pt x="0" y="0"/>
                </a:moveTo>
                <a:lnTo>
                  <a:pt x="14443634" y="0"/>
                </a:lnTo>
                <a:lnTo>
                  <a:pt x="14443634" y="2641608"/>
                </a:lnTo>
                <a:lnTo>
                  <a:pt x="0" y="2641608"/>
                </a:lnTo>
                <a:lnTo>
                  <a:pt x="0" y="0"/>
                </a:lnTo>
                <a:close/>
              </a:path>
            </a:pathLst>
          </a:custGeom>
          <a:blipFill>
            <a:blip r:embed="rId6"/>
            <a:stretch>
              <a:fillRect l="0" t="0" r="0" b="0"/>
            </a:stretch>
          </a:blipFill>
        </p:spPr>
      </p:sp>
      <p:sp>
        <p:nvSpPr>
          <p:cNvPr name="TextBox 12" id="12"/>
          <p:cNvSpPr txBox="true"/>
          <p:nvPr/>
        </p:nvSpPr>
        <p:spPr>
          <a:xfrm rot="0">
            <a:off x="1028700" y="133726"/>
            <a:ext cx="15975005" cy="1250950"/>
          </a:xfrm>
          <a:prstGeom prst="rect">
            <a:avLst/>
          </a:prstGeom>
        </p:spPr>
        <p:txBody>
          <a:bodyPr anchor="t" rtlCol="false" tIns="0" lIns="0" bIns="0" rIns="0">
            <a:spAutoFit/>
          </a:bodyPr>
          <a:lstStyle/>
          <a:p>
            <a:pPr algn="ctr">
              <a:lnSpc>
                <a:spcPts val="9799"/>
              </a:lnSpc>
            </a:pPr>
            <a:r>
              <a:rPr lang="en-US" sz="6999">
                <a:solidFill>
                  <a:srgbClr val="222366"/>
                </a:solidFill>
                <a:latin typeface="Brick Sans"/>
              </a:rPr>
              <a:t>Results</a:t>
            </a:r>
          </a:p>
        </p:txBody>
      </p:sp>
      <p:sp>
        <p:nvSpPr>
          <p:cNvPr name="TextBox 13" id="13"/>
          <p:cNvSpPr txBox="true"/>
          <p:nvPr/>
        </p:nvSpPr>
        <p:spPr>
          <a:xfrm rot="0">
            <a:off x="6759018" y="2188125"/>
            <a:ext cx="4514368" cy="606426"/>
          </a:xfrm>
          <a:prstGeom prst="rect">
            <a:avLst/>
          </a:prstGeom>
        </p:spPr>
        <p:txBody>
          <a:bodyPr anchor="t" rtlCol="false" tIns="0" lIns="0" bIns="0" rIns="0">
            <a:spAutoFit/>
          </a:bodyPr>
          <a:lstStyle/>
          <a:p>
            <a:pPr algn="ctr">
              <a:lnSpc>
                <a:spcPts val="4899"/>
              </a:lnSpc>
            </a:pPr>
            <a:r>
              <a:rPr lang="en-US" sz="3499">
                <a:solidFill>
                  <a:srgbClr val="222366"/>
                </a:solidFill>
                <a:latin typeface="Public Sans Bold"/>
              </a:rPr>
              <a:t>LightGBM</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AF3F3"/>
        </a:solidFill>
      </p:bgPr>
    </p:bg>
    <p:spTree>
      <p:nvGrpSpPr>
        <p:cNvPr id="1" name=""/>
        <p:cNvGrpSpPr/>
        <p:nvPr/>
      </p:nvGrpSpPr>
      <p:grpSpPr>
        <a:xfrm>
          <a:off x="0" y="0"/>
          <a:ext cx="0" cy="0"/>
          <a:chOff x="0" y="0"/>
          <a:chExt cx="0" cy="0"/>
        </a:xfrm>
      </p:grpSpPr>
      <p:sp>
        <p:nvSpPr>
          <p:cNvPr name="Freeform 2" id="2"/>
          <p:cNvSpPr/>
          <p:nvPr/>
        </p:nvSpPr>
        <p:spPr>
          <a:xfrm flipH="false" flipV="false" rot="0">
            <a:off x="-1163445" y="-318668"/>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411095" y="2452589"/>
            <a:ext cx="7876905" cy="7726439"/>
          </a:xfrm>
          <a:custGeom>
            <a:avLst/>
            <a:gdLst/>
            <a:ahLst/>
            <a:cxnLst/>
            <a:rect r="r" b="b" t="t" l="l"/>
            <a:pathLst>
              <a:path h="7726439" w="7876905">
                <a:moveTo>
                  <a:pt x="0" y="0"/>
                </a:moveTo>
                <a:lnTo>
                  <a:pt x="7876905" y="0"/>
                </a:lnTo>
                <a:lnTo>
                  <a:pt x="7876905" y="7726438"/>
                </a:lnTo>
                <a:lnTo>
                  <a:pt x="0" y="77264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37149">
            <a:off x="9171401" y="3701601"/>
            <a:ext cx="1402006" cy="1402006"/>
          </a:xfrm>
          <a:custGeom>
            <a:avLst/>
            <a:gdLst/>
            <a:ahLst/>
            <a:cxnLst/>
            <a:rect r="r" b="b" t="t" l="l"/>
            <a:pathLst>
              <a:path h="1402006" w="1402006">
                <a:moveTo>
                  <a:pt x="0" y="0"/>
                </a:moveTo>
                <a:lnTo>
                  <a:pt x="1402006" y="0"/>
                </a:lnTo>
                <a:lnTo>
                  <a:pt x="1402006" y="1402006"/>
                </a:lnTo>
                <a:lnTo>
                  <a:pt x="0" y="1402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309628" y="2056263"/>
            <a:ext cx="17668744" cy="5351508"/>
            <a:chOff x="0" y="0"/>
            <a:chExt cx="883555" cy="267611"/>
          </a:xfrm>
        </p:grpSpPr>
        <p:sp>
          <p:nvSpPr>
            <p:cNvPr name="Freeform 6" id="6"/>
            <p:cNvSpPr/>
            <p:nvPr/>
          </p:nvSpPr>
          <p:spPr>
            <a:xfrm flipH="false" flipV="false" rot="0">
              <a:off x="0" y="0"/>
              <a:ext cx="883555" cy="267611"/>
            </a:xfrm>
            <a:custGeom>
              <a:avLst/>
              <a:gdLst/>
              <a:ahLst/>
              <a:cxnLst/>
              <a:rect r="r" b="b" t="t" l="l"/>
              <a:pathLst>
                <a:path h="267611" w="883555">
                  <a:moveTo>
                    <a:pt x="680355" y="0"/>
                  </a:moveTo>
                  <a:cubicBezTo>
                    <a:pt x="792579" y="0"/>
                    <a:pt x="883555" y="59907"/>
                    <a:pt x="883555" y="133806"/>
                  </a:cubicBezTo>
                  <a:cubicBezTo>
                    <a:pt x="883555" y="207704"/>
                    <a:pt x="792579" y="267611"/>
                    <a:pt x="680355" y="267611"/>
                  </a:cubicBezTo>
                  <a:lnTo>
                    <a:pt x="203200" y="267611"/>
                  </a:lnTo>
                  <a:cubicBezTo>
                    <a:pt x="90976" y="267611"/>
                    <a:pt x="0" y="207704"/>
                    <a:pt x="0" y="133806"/>
                  </a:cubicBezTo>
                  <a:cubicBezTo>
                    <a:pt x="0" y="59907"/>
                    <a:pt x="90976" y="0"/>
                    <a:pt x="203200" y="0"/>
                  </a:cubicBezTo>
                  <a:close/>
                </a:path>
              </a:pathLst>
            </a:custGeom>
            <a:solidFill>
              <a:srgbClr val="E9EAF6"/>
            </a:solidFill>
            <a:ln w="19050" cap="sq">
              <a:solidFill>
                <a:srgbClr val="414370"/>
              </a:solidFill>
              <a:prstDash val="lgDash"/>
              <a:miter/>
            </a:ln>
          </p:spPr>
        </p:sp>
        <p:sp>
          <p:nvSpPr>
            <p:cNvPr name="TextBox 7" id="7"/>
            <p:cNvSpPr txBox="true"/>
            <p:nvPr/>
          </p:nvSpPr>
          <p:spPr>
            <a:xfrm>
              <a:off x="0" y="-38100"/>
              <a:ext cx="883555" cy="305711"/>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028700" y="133726"/>
            <a:ext cx="15975005" cy="1250950"/>
          </a:xfrm>
          <a:prstGeom prst="rect">
            <a:avLst/>
          </a:prstGeom>
        </p:spPr>
        <p:txBody>
          <a:bodyPr anchor="t" rtlCol="false" tIns="0" lIns="0" bIns="0" rIns="0">
            <a:spAutoFit/>
          </a:bodyPr>
          <a:lstStyle/>
          <a:p>
            <a:pPr algn="ctr">
              <a:lnSpc>
                <a:spcPts val="9799"/>
              </a:lnSpc>
            </a:pPr>
            <a:r>
              <a:rPr lang="en-US" sz="6999">
                <a:solidFill>
                  <a:srgbClr val="222366"/>
                </a:solidFill>
                <a:latin typeface="Brick Sans"/>
              </a:rPr>
              <a:t>Discussion</a:t>
            </a:r>
          </a:p>
        </p:txBody>
      </p:sp>
      <p:sp>
        <p:nvSpPr>
          <p:cNvPr name="TextBox 9" id="9"/>
          <p:cNvSpPr txBox="true"/>
          <p:nvPr/>
        </p:nvSpPr>
        <p:spPr>
          <a:xfrm rot="0">
            <a:off x="1834944" y="2929236"/>
            <a:ext cx="14703892" cy="3478531"/>
          </a:xfrm>
          <a:prstGeom prst="rect">
            <a:avLst/>
          </a:prstGeom>
        </p:spPr>
        <p:txBody>
          <a:bodyPr anchor="t" rtlCol="false" tIns="0" lIns="0" bIns="0" rIns="0">
            <a:spAutoFit/>
          </a:bodyPr>
          <a:lstStyle/>
          <a:p>
            <a:pPr algn="just" marL="712465" indent="-356233" lvl="1">
              <a:lnSpc>
                <a:spcPts val="4619"/>
              </a:lnSpc>
              <a:buFont typeface="Arial"/>
              <a:buChar char="•"/>
            </a:pPr>
            <a:r>
              <a:rPr lang="en-US" sz="3299">
                <a:solidFill>
                  <a:srgbClr val="222366"/>
                </a:solidFill>
                <a:latin typeface="Public Sans"/>
              </a:rPr>
              <a:t>Both XGBoost and LightGBM achieved an accuracy of 89% higher than Random Forest.</a:t>
            </a:r>
          </a:p>
          <a:p>
            <a:pPr algn="just" marL="712465" indent="-356233" lvl="1">
              <a:lnSpc>
                <a:spcPts val="4619"/>
              </a:lnSpc>
              <a:buFont typeface="Arial"/>
              <a:buChar char="•"/>
            </a:pPr>
            <a:r>
              <a:rPr lang="en-US" sz="3299">
                <a:solidFill>
                  <a:srgbClr val="222366"/>
                </a:solidFill>
                <a:latin typeface="Public Sans"/>
              </a:rPr>
              <a:t>When predicting the categories “Insufficient Weight”, “Obesity II”, and “Obesity III” has the highest Precision, Recall, and F1-Score, the models are much more consistent at detecting the outside classes instead of the classes in between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AF3F3"/>
        </a:solidFill>
      </p:bgPr>
    </p:bg>
    <p:spTree>
      <p:nvGrpSpPr>
        <p:cNvPr id="1" name=""/>
        <p:cNvGrpSpPr/>
        <p:nvPr/>
      </p:nvGrpSpPr>
      <p:grpSpPr>
        <a:xfrm>
          <a:off x="0" y="0"/>
          <a:ext cx="0" cy="0"/>
          <a:chOff x="0" y="0"/>
          <a:chExt cx="0" cy="0"/>
        </a:xfrm>
      </p:grpSpPr>
      <p:sp>
        <p:nvSpPr>
          <p:cNvPr name="Freeform 2" id="2"/>
          <p:cNvSpPr/>
          <p:nvPr/>
        </p:nvSpPr>
        <p:spPr>
          <a:xfrm flipH="false" flipV="false" rot="0">
            <a:off x="-1163445" y="-318668"/>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411095" y="2452589"/>
            <a:ext cx="7876905" cy="7726439"/>
          </a:xfrm>
          <a:custGeom>
            <a:avLst/>
            <a:gdLst/>
            <a:ahLst/>
            <a:cxnLst/>
            <a:rect r="r" b="b" t="t" l="l"/>
            <a:pathLst>
              <a:path h="7726439" w="7876905">
                <a:moveTo>
                  <a:pt x="0" y="0"/>
                </a:moveTo>
                <a:lnTo>
                  <a:pt x="7876905" y="0"/>
                </a:lnTo>
                <a:lnTo>
                  <a:pt x="7876905" y="7726438"/>
                </a:lnTo>
                <a:lnTo>
                  <a:pt x="0" y="77264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37149">
            <a:off x="9171401" y="3701601"/>
            <a:ext cx="1402006" cy="1402006"/>
          </a:xfrm>
          <a:custGeom>
            <a:avLst/>
            <a:gdLst/>
            <a:ahLst/>
            <a:cxnLst/>
            <a:rect r="r" b="b" t="t" l="l"/>
            <a:pathLst>
              <a:path h="1402006" w="1402006">
                <a:moveTo>
                  <a:pt x="0" y="0"/>
                </a:moveTo>
                <a:lnTo>
                  <a:pt x="1402006" y="0"/>
                </a:lnTo>
                <a:lnTo>
                  <a:pt x="1402006" y="1402006"/>
                </a:lnTo>
                <a:lnTo>
                  <a:pt x="0" y="1402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309628" y="1962483"/>
            <a:ext cx="17978372" cy="5445288"/>
            <a:chOff x="0" y="0"/>
            <a:chExt cx="883555" cy="267611"/>
          </a:xfrm>
        </p:grpSpPr>
        <p:sp>
          <p:nvSpPr>
            <p:cNvPr name="Freeform 6" id="6"/>
            <p:cNvSpPr/>
            <p:nvPr/>
          </p:nvSpPr>
          <p:spPr>
            <a:xfrm flipH="false" flipV="false" rot="0">
              <a:off x="0" y="0"/>
              <a:ext cx="883555" cy="267611"/>
            </a:xfrm>
            <a:custGeom>
              <a:avLst/>
              <a:gdLst/>
              <a:ahLst/>
              <a:cxnLst/>
              <a:rect r="r" b="b" t="t" l="l"/>
              <a:pathLst>
                <a:path h="267611" w="883555">
                  <a:moveTo>
                    <a:pt x="680355" y="0"/>
                  </a:moveTo>
                  <a:cubicBezTo>
                    <a:pt x="792579" y="0"/>
                    <a:pt x="883555" y="59907"/>
                    <a:pt x="883555" y="133806"/>
                  </a:cubicBezTo>
                  <a:cubicBezTo>
                    <a:pt x="883555" y="207704"/>
                    <a:pt x="792579" y="267611"/>
                    <a:pt x="680355" y="267611"/>
                  </a:cubicBezTo>
                  <a:lnTo>
                    <a:pt x="203200" y="267611"/>
                  </a:lnTo>
                  <a:cubicBezTo>
                    <a:pt x="90976" y="267611"/>
                    <a:pt x="0" y="207704"/>
                    <a:pt x="0" y="133806"/>
                  </a:cubicBezTo>
                  <a:cubicBezTo>
                    <a:pt x="0" y="59907"/>
                    <a:pt x="90976" y="0"/>
                    <a:pt x="203200" y="0"/>
                  </a:cubicBezTo>
                  <a:close/>
                </a:path>
              </a:pathLst>
            </a:custGeom>
            <a:solidFill>
              <a:srgbClr val="E9EAF6"/>
            </a:solidFill>
            <a:ln w="19050" cap="sq">
              <a:solidFill>
                <a:srgbClr val="414370"/>
              </a:solidFill>
              <a:prstDash val="lgDash"/>
              <a:miter/>
            </a:ln>
          </p:spPr>
        </p:sp>
        <p:sp>
          <p:nvSpPr>
            <p:cNvPr name="TextBox 7" id="7"/>
            <p:cNvSpPr txBox="true"/>
            <p:nvPr/>
          </p:nvSpPr>
          <p:spPr>
            <a:xfrm>
              <a:off x="0" y="-38100"/>
              <a:ext cx="883555" cy="305711"/>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028700" y="133726"/>
            <a:ext cx="15975005" cy="1250950"/>
          </a:xfrm>
          <a:prstGeom prst="rect">
            <a:avLst/>
          </a:prstGeom>
        </p:spPr>
        <p:txBody>
          <a:bodyPr anchor="t" rtlCol="false" tIns="0" lIns="0" bIns="0" rIns="0">
            <a:spAutoFit/>
          </a:bodyPr>
          <a:lstStyle/>
          <a:p>
            <a:pPr algn="ctr">
              <a:lnSpc>
                <a:spcPts val="9799"/>
              </a:lnSpc>
            </a:pPr>
            <a:r>
              <a:rPr lang="en-US" sz="6999">
                <a:solidFill>
                  <a:srgbClr val="222366"/>
                </a:solidFill>
                <a:latin typeface="Brick Sans"/>
              </a:rPr>
              <a:t>Impact in Real Life Setting</a:t>
            </a:r>
          </a:p>
        </p:txBody>
      </p:sp>
      <p:sp>
        <p:nvSpPr>
          <p:cNvPr name="TextBox 9" id="9"/>
          <p:cNvSpPr txBox="true"/>
          <p:nvPr/>
        </p:nvSpPr>
        <p:spPr>
          <a:xfrm rot="0">
            <a:off x="1664257" y="2748059"/>
            <a:ext cx="14703892" cy="3797935"/>
          </a:xfrm>
          <a:prstGeom prst="rect">
            <a:avLst/>
          </a:prstGeom>
        </p:spPr>
        <p:txBody>
          <a:bodyPr anchor="t" rtlCol="false" tIns="0" lIns="0" bIns="0" rIns="0">
            <a:spAutoFit/>
          </a:bodyPr>
          <a:lstStyle/>
          <a:p>
            <a:pPr algn="just" marL="669286" indent="-334643" lvl="1">
              <a:lnSpc>
                <a:spcPts val="4339"/>
              </a:lnSpc>
              <a:buFont typeface="Arial"/>
              <a:buChar char="•"/>
            </a:pPr>
            <a:r>
              <a:rPr lang="en-US" sz="3099">
                <a:solidFill>
                  <a:srgbClr val="222366"/>
                </a:solidFill>
                <a:latin typeface="Public Sans"/>
              </a:rPr>
              <a:t>Some features such as frequency of vegetable consumption (FCVC) and other lifestyle-related data require detailed personal information, which may be an inconvenience for some to gather.</a:t>
            </a:r>
          </a:p>
          <a:p>
            <a:pPr algn="just" marL="669286" indent="-334643" lvl="1">
              <a:lnSpc>
                <a:spcPts val="4339"/>
              </a:lnSpc>
              <a:buFont typeface="Arial"/>
              <a:buChar char="•"/>
            </a:pPr>
            <a:r>
              <a:rPr lang="en-US" sz="3099">
                <a:solidFill>
                  <a:srgbClr val="222366"/>
                </a:solidFill>
                <a:latin typeface="Public Sans"/>
              </a:rPr>
              <a:t>However, the information needed is still feasible to be obtained easily. If the information is collected and given to the models, it can be preventive measure to detect early signs of obesity before making a further consultation with the doctor</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AF3F3"/>
        </a:solidFill>
      </p:bgPr>
    </p:bg>
    <p:spTree>
      <p:nvGrpSpPr>
        <p:cNvPr id="1" name=""/>
        <p:cNvGrpSpPr/>
        <p:nvPr/>
      </p:nvGrpSpPr>
      <p:grpSpPr>
        <a:xfrm>
          <a:off x="0" y="0"/>
          <a:ext cx="0" cy="0"/>
          <a:chOff x="0" y="0"/>
          <a:chExt cx="0" cy="0"/>
        </a:xfrm>
      </p:grpSpPr>
      <p:sp>
        <p:nvSpPr>
          <p:cNvPr name="Freeform 2" id="2"/>
          <p:cNvSpPr/>
          <p:nvPr/>
        </p:nvSpPr>
        <p:spPr>
          <a:xfrm flipH="false" flipV="false" rot="0">
            <a:off x="-1163445" y="-318668"/>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411095" y="2452589"/>
            <a:ext cx="7876905" cy="7726439"/>
          </a:xfrm>
          <a:custGeom>
            <a:avLst/>
            <a:gdLst/>
            <a:ahLst/>
            <a:cxnLst/>
            <a:rect r="r" b="b" t="t" l="l"/>
            <a:pathLst>
              <a:path h="7726439" w="7876905">
                <a:moveTo>
                  <a:pt x="0" y="0"/>
                </a:moveTo>
                <a:lnTo>
                  <a:pt x="7876905" y="0"/>
                </a:lnTo>
                <a:lnTo>
                  <a:pt x="7876905" y="7726438"/>
                </a:lnTo>
                <a:lnTo>
                  <a:pt x="0" y="77264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37149">
            <a:off x="9171401" y="3701601"/>
            <a:ext cx="1402006" cy="1402006"/>
          </a:xfrm>
          <a:custGeom>
            <a:avLst/>
            <a:gdLst/>
            <a:ahLst/>
            <a:cxnLst/>
            <a:rect r="r" b="b" t="t" l="l"/>
            <a:pathLst>
              <a:path h="1402006" w="1402006">
                <a:moveTo>
                  <a:pt x="0" y="0"/>
                </a:moveTo>
                <a:lnTo>
                  <a:pt x="1402006" y="0"/>
                </a:lnTo>
                <a:lnTo>
                  <a:pt x="1402006" y="1402006"/>
                </a:lnTo>
                <a:lnTo>
                  <a:pt x="0" y="1402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309628" y="1962483"/>
            <a:ext cx="17978372" cy="5445288"/>
            <a:chOff x="0" y="0"/>
            <a:chExt cx="883555" cy="267611"/>
          </a:xfrm>
        </p:grpSpPr>
        <p:sp>
          <p:nvSpPr>
            <p:cNvPr name="Freeform 6" id="6"/>
            <p:cNvSpPr/>
            <p:nvPr/>
          </p:nvSpPr>
          <p:spPr>
            <a:xfrm flipH="false" flipV="false" rot="0">
              <a:off x="0" y="0"/>
              <a:ext cx="883555" cy="267611"/>
            </a:xfrm>
            <a:custGeom>
              <a:avLst/>
              <a:gdLst/>
              <a:ahLst/>
              <a:cxnLst/>
              <a:rect r="r" b="b" t="t" l="l"/>
              <a:pathLst>
                <a:path h="267611" w="883555">
                  <a:moveTo>
                    <a:pt x="680355" y="0"/>
                  </a:moveTo>
                  <a:cubicBezTo>
                    <a:pt x="792579" y="0"/>
                    <a:pt x="883555" y="59907"/>
                    <a:pt x="883555" y="133806"/>
                  </a:cubicBezTo>
                  <a:cubicBezTo>
                    <a:pt x="883555" y="207704"/>
                    <a:pt x="792579" y="267611"/>
                    <a:pt x="680355" y="267611"/>
                  </a:cubicBezTo>
                  <a:lnTo>
                    <a:pt x="203200" y="267611"/>
                  </a:lnTo>
                  <a:cubicBezTo>
                    <a:pt x="90976" y="267611"/>
                    <a:pt x="0" y="207704"/>
                    <a:pt x="0" y="133806"/>
                  </a:cubicBezTo>
                  <a:cubicBezTo>
                    <a:pt x="0" y="59907"/>
                    <a:pt x="90976" y="0"/>
                    <a:pt x="203200" y="0"/>
                  </a:cubicBezTo>
                  <a:close/>
                </a:path>
              </a:pathLst>
            </a:custGeom>
            <a:solidFill>
              <a:srgbClr val="E9EAF6"/>
            </a:solidFill>
            <a:ln w="19050" cap="sq">
              <a:solidFill>
                <a:srgbClr val="414370"/>
              </a:solidFill>
              <a:prstDash val="lgDash"/>
              <a:miter/>
            </a:ln>
          </p:spPr>
        </p:sp>
        <p:sp>
          <p:nvSpPr>
            <p:cNvPr name="TextBox 7" id="7"/>
            <p:cNvSpPr txBox="true"/>
            <p:nvPr/>
          </p:nvSpPr>
          <p:spPr>
            <a:xfrm>
              <a:off x="0" y="-38100"/>
              <a:ext cx="883555" cy="305711"/>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028700" y="133726"/>
            <a:ext cx="15975005" cy="1250950"/>
          </a:xfrm>
          <a:prstGeom prst="rect">
            <a:avLst/>
          </a:prstGeom>
        </p:spPr>
        <p:txBody>
          <a:bodyPr anchor="t" rtlCol="false" tIns="0" lIns="0" bIns="0" rIns="0">
            <a:spAutoFit/>
          </a:bodyPr>
          <a:lstStyle/>
          <a:p>
            <a:pPr algn="ctr">
              <a:lnSpc>
                <a:spcPts val="9799"/>
              </a:lnSpc>
            </a:pPr>
            <a:r>
              <a:rPr lang="en-US" sz="6999">
                <a:solidFill>
                  <a:srgbClr val="222366"/>
                </a:solidFill>
                <a:latin typeface="Brick Sans"/>
              </a:rPr>
              <a:t>Conclusion</a:t>
            </a:r>
          </a:p>
        </p:txBody>
      </p:sp>
      <p:sp>
        <p:nvSpPr>
          <p:cNvPr name="TextBox 9" id="9"/>
          <p:cNvSpPr txBox="true"/>
          <p:nvPr/>
        </p:nvSpPr>
        <p:spPr>
          <a:xfrm rot="0">
            <a:off x="1664257" y="3290984"/>
            <a:ext cx="14703892" cy="2712085"/>
          </a:xfrm>
          <a:prstGeom prst="rect">
            <a:avLst/>
          </a:prstGeom>
        </p:spPr>
        <p:txBody>
          <a:bodyPr anchor="t" rtlCol="false" tIns="0" lIns="0" bIns="0" rIns="0">
            <a:spAutoFit/>
          </a:bodyPr>
          <a:lstStyle/>
          <a:p>
            <a:pPr algn="just" marL="669286" indent="-334643" lvl="1">
              <a:lnSpc>
                <a:spcPts val="4339"/>
              </a:lnSpc>
              <a:buFont typeface="Arial"/>
              <a:buChar char="•"/>
            </a:pPr>
            <a:r>
              <a:rPr lang="en-US" sz="3099">
                <a:solidFill>
                  <a:srgbClr val="222366"/>
                </a:solidFill>
                <a:latin typeface="Public Sans"/>
              </a:rPr>
              <a:t>Both XGBoost and LightGBM achieved the highest accuracy  of 89% amongst three machine learning models used</a:t>
            </a:r>
          </a:p>
          <a:p>
            <a:pPr algn="just" marL="669286" indent="-334643" lvl="1">
              <a:lnSpc>
                <a:spcPts val="4339"/>
              </a:lnSpc>
              <a:buFont typeface="Arial"/>
              <a:buChar char="•"/>
            </a:pPr>
            <a:r>
              <a:rPr lang="en-US" sz="3099">
                <a:solidFill>
                  <a:srgbClr val="222366"/>
                </a:solidFill>
                <a:latin typeface="Public Sans"/>
              </a:rPr>
              <a:t>By collecting several data such as frequency of vegetable consumption (FCVC) and other lifestyle-related data, the model can use the data to detect early sign of obesity</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AF3F3"/>
        </a:solidFill>
      </p:bgPr>
    </p:bg>
    <p:spTree>
      <p:nvGrpSpPr>
        <p:cNvPr id="1" name=""/>
        <p:cNvGrpSpPr/>
        <p:nvPr/>
      </p:nvGrpSpPr>
      <p:grpSpPr>
        <a:xfrm>
          <a:off x="0" y="0"/>
          <a:ext cx="0" cy="0"/>
          <a:chOff x="0" y="0"/>
          <a:chExt cx="0" cy="0"/>
        </a:xfrm>
      </p:grpSpPr>
      <p:sp>
        <p:nvSpPr>
          <p:cNvPr name="Freeform 2" id="2"/>
          <p:cNvSpPr/>
          <p:nvPr/>
        </p:nvSpPr>
        <p:spPr>
          <a:xfrm flipH="false" flipV="false" rot="0">
            <a:off x="-1163445" y="-318668"/>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411095" y="2452589"/>
            <a:ext cx="7876905" cy="7726439"/>
          </a:xfrm>
          <a:custGeom>
            <a:avLst/>
            <a:gdLst/>
            <a:ahLst/>
            <a:cxnLst/>
            <a:rect r="r" b="b" t="t" l="l"/>
            <a:pathLst>
              <a:path h="7726439" w="7876905">
                <a:moveTo>
                  <a:pt x="0" y="0"/>
                </a:moveTo>
                <a:lnTo>
                  <a:pt x="7876905" y="0"/>
                </a:lnTo>
                <a:lnTo>
                  <a:pt x="7876905" y="7726438"/>
                </a:lnTo>
                <a:lnTo>
                  <a:pt x="0" y="77264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37149">
            <a:off x="9171401" y="3701601"/>
            <a:ext cx="1402006" cy="1402006"/>
          </a:xfrm>
          <a:custGeom>
            <a:avLst/>
            <a:gdLst/>
            <a:ahLst/>
            <a:cxnLst/>
            <a:rect r="r" b="b" t="t" l="l"/>
            <a:pathLst>
              <a:path h="1402006" w="1402006">
                <a:moveTo>
                  <a:pt x="0" y="0"/>
                </a:moveTo>
                <a:lnTo>
                  <a:pt x="1402006" y="0"/>
                </a:lnTo>
                <a:lnTo>
                  <a:pt x="1402006" y="1402006"/>
                </a:lnTo>
                <a:lnTo>
                  <a:pt x="0" y="1402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309628" y="1962483"/>
            <a:ext cx="17978372" cy="5445288"/>
            <a:chOff x="0" y="0"/>
            <a:chExt cx="883555" cy="267611"/>
          </a:xfrm>
        </p:grpSpPr>
        <p:sp>
          <p:nvSpPr>
            <p:cNvPr name="Freeform 6" id="6"/>
            <p:cNvSpPr/>
            <p:nvPr/>
          </p:nvSpPr>
          <p:spPr>
            <a:xfrm flipH="false" flipV="false" rot="0">
              <a:off x="0" y="0"/>
              <a:ext cx="883555" cy="267611"/>
            </a:xfrm>
            <a:custGeom>
              <a:avLst/>
              <a:gdLst/>
              <a:ahLst/>
              <a:cxnLst/>
              <a:rect r="r" b="b" t="t" l="l"/>
              <a:pathLst>
                <a:path h="267611" w="883555">
                  <a:moveTo>
                    <a:pt x="680355" y="0"/>
                  </a:moveTo>
                  <a:cubicBezTo>
                    <a:pt x="792579" y="0"/>
                    <a:pt x="883555" y="59907"/>
                    <a:pt x="883555" y="133806"/>
                  </a:cubicBezTo>
                  <a:cubicBezTo>
                    <a:pt x="883555" y="207704"/>
                    <a:pt x="792579" y="267611"/>
                    <a:pt x="680355" y="267611"/>
                  </a:cubicBezTo>
                  <a:lnTo>
                    <a:pt x="203200" y="267611"/>
                  </a:lnTo>
                  <a:cubicBezTo>
                    <a:pt x="90976" y="267611"/>
                    <a:pt x="0" y="207704"/>
                    <a:pt x="0" y="133806"/>
                  </a:cubicBezTo>
                  <a:cubicBezTo>
                    <a:pt x="0" y="59907"/>
                    <a:pt x="90976" y="0"/>
                    <a:pt x="203200" y="0"/>
                  </a:cubicBezTo>
                  <a:close/>
                </a:path>
              </a:pathLst>
            </a:custGeom>
            <a:solidFill>
              <a:srgbClr val="E9EAF6"/>
            </a:solidFill>
            <a:ln w="19050" cap="sq">
              <a:solidFill>
                <a:srgbClr val="414370"/>
              </a:solidFill>
              <a:prstDash val="lgDash"/>
              <a:miter/>
            </a:ln>
          </p:spPr>
        </p:sp>
        <p:sp>
          <p:nvSpPr>
            <p:cNvPr name="TextBox 7" id="7"/>
            <p:cNvSpPr txBox="true"/>
            <p:nvPr/>
          </p:nvSpPr>
          <p:spPr>
            <a:xfrm>
              <a:off x="0" y="-38100"/>
              <a:ext cx="883555" cy="305711"/>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028700" y="133726"/>
            <a:ext cx="15975005" cy="1250950"/>
          </a:xfrm>
          <a:prstGeom prst="rect">
            <a:avLst/>
          </a:prstGeom>
        </p:spPr>
        <p:txBody>
          <a:bodyPr anchor="t" rtlCol="false" tIns="0" lIns="0" bIns="0" rIns="0">
            <a:spAutoFit/>
          </a:bodyPr>
          <a:lstStyle/>
          <a:p>
            <a:pPr algn="ctr">
              <a:lnSpc>
                <a:spcPts val="9799"/>
              </a:lnSpc>
            </a:pPr>
            <a:r>
              <a:rPr lang="en-US" sz="6999">
                <a:solidFill>
                  <a:srgbClr val="222366"/>
                </a:solidFill>
                <a:latin typeface="Brick Sans"/>
              </a:rPr>
              <a:t>Future Direction</a:t>
            </a:r>
          </a:p>
        </p:txBody>
      </p:sp>
      <p:sp>
        <p:nvSpPr>
          <p:cNvPr name="TextBox 9" id="9"/>
          <p:cNvSpPr txBox="true"/>
          <p:nvPr/>
        </p:nvSpPr>
        <p:spPr>
          <a:xfrm rot="0">
            <a:off x="1664257" y="2748059"/>
            <a:ext cx="14703892" cy="3797935"/>
          </a:xfrm>
          <a:prstGeom prst="rect">
            <a:avLst/>
          </a:prstGeom>
        </p:spPr>
        <p:txBody>
          <a:bodyPr anchor="t" rtlCol="false" tIns="0" lIns="0" bIns="0" rIns="0">
            <a:spAutoFit/>
          </a:bodyPr>
          <a:lstStyle/>
          <a:p>
            <a:pPr algn="just" marL="669286" indent="-334643" lvl="1">
              <a:lnSpc>
                <a:spcPts val="4339"/>
              </a:lnSpc>
              <a:buFont typeface="Arial"/>
              <a:buChar char="•"/>
            </a:pPr>
            <a:r>
              <a:rPr lang="en-US" sz="3099">
                <a:solidFill>
                  <a:srgbClr val="222366"/>
                </a:solidFill>
                <a:latin typeface="Public Sans"/>
              </a:rPr>
              <a:t>Future research could go deeper on finding more accurate model as well as finetuning our method to further increase the performance in determining the classification of obesity level</a:t>
            </a:r>
          </a:p>
          <a:p>
            <a:pPr algn="just" marL="669286" indent="-334643" lvl="1">
              <a:lnSpc>
                <a:spcPts val="4339"/>
              </a:lnSpc>
              <a:buFont typeface="Arial"/>
              <a:buChar char="•"/>
            </a:pPr>
            <a:r>
              <a:rPr lang="en-US" sz="3099">
                <a:solidFill>
                  <a:srgbClr val="222366"/>
                </a:solidFill>
                <a:latin typeface="Public Sans"/>
              </a:rPr>
              <a:t>Other ideas might be to collaborate with biology or healthcare professionals to create tools that can automatically collect parameters such as frequency of vegetable consumption (FCVC) and other lifestyle-related data, which can be used for the models to detect early sign of obesity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AF3F3"/>
        </a:solidFill>
      </p:bgPr>
    </p:bg>
    <p:spTree>
      <p:nvGrpSpPr>
        <p:cNvPr id="1" name=""/>
        <p:cNvGrpSpPr/>
        <p:nvPr/>
      </p:nvGrpSpPr>
      <p:grpSpPr>
        <a:xfrm>
          <a:off x="0" y="0"/>
          <a:ext cx="0" cy="0"/>
          <a:chOff x="0" y="0"/>
          <a:chExt cx="0" cy="0"/>
        </a:xfrm>
      </p:grpSpPr>
      <p:sp>
        <p:nvSpPr>
          <p:cNvPr name="Freeform 2" id="2"/>
          <p:cNvSpPr/>
          <p:nvPr/>
        </p:nvSpPr>
        <p:spPr>
          <a:xfrm flipH="false" flipV="false" rot="0">
            <a:off x="1083706" y="1959466"/>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859897" y="-671355"/>
            <a:ext cx="7399403" cy="11629710"/>
          </a:xfrm>
          <a:custGeom>
            <a:avLst/>
            <a:gdLst/>
            <a:ahLst/>
            <a:cxnLst/>
            <a:rect r="r" b="b" t="t" l="l"/>
            <a:pathLst>
              <a:path h="11629710" w="7399403">
                <a:moveTo>
                  <a:pt x="0" y="0"/>
                </a:moveTo>
                <a:lnTo>
                  <a:pt x="7399403" y="0"/>
                </a:lnTo>
                <a:lnTo>
                  <a:pt x="7399403" y="11629710"/>
                </a:lnTo>
                <a:lnTo>
                  <a:pt x="0" y="116297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0700522" y="1153874"/>
            <a:ext cx="5694209" cy="8280195"/>
            <a:chOff x="0" y="0"/>
            <a:chExt cx="812800" cy="1181928"/>
          </a:xfrm>
        </p:grpSpPr>
        <p:sp>
          <p:nvSpPr>
            <p:cNvPr name="Freeform 5" id="5"/>
            <p:cNvSpPr/>
            <p:nvPr/>
          </p:nvSpPr>
          <p:spPr>
            <a:xfrm flipH="false" flipV="false" rot="0">
              <a:off x="0" y="0"/>
              <a:ext cx="812800" cy="1181927"/>
            </a:xfrm>
            <a:custGeom>
              <a:avLst/>
              <a:gdLst/>
              <a:ahLst/>
              <a:cxnLst/>
              <a:rect r="r" b="b" t="t" l="l"/>
              <a:pathLst>
                <a:path h="1181927" w="812800">
                  <a:moveTo>
                    <a:pt x="0" y="0"/>
                  </a:moveTo>
                  <a:lnTo>
                    <a:pt x="812800" y="0"/>
                  </a:lnTo>
                  <a:lnTo>
                    <a:pt x="812800" y="1181927"/>
                  </a:lnTo>
                  <a:lnTo>
                    <a:pt x="0" y="1181927"/>
                  </a:lnTo>
                  <a:close/>
                </a:path>
              </a:pathLst>
            </a:custGeom>
            <a:solidFill>
              <a:srgbClr val="E9EAF6"/>
            </a:solidFill>
          </p:spPr>
        </p:sp>
        <p:sp>
          <p:nvSpPr>
            <p:cNvPr name="TextBox 6" id="6"/>
            <p:cNvSpPr txBox="true"/>
            <p:nvPr/>
          </p:nvSpPr>
          <p:spPr>
            <a:xfrm>
              <a:off x="0" y="-38100"/>
              <a:ext cx="812800" cy="1220028"/>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5022158" y="4583779"/>
            <a:ext cx="6410088" cy="6901845"/>
          </a:xfrm>
          <a:custGeom>
            <a:avLst/>
            <a:gdLst/>
            <a:ahLst/>
            <a:cxnLst/>
            <a:rect r="r" b="b" t="t" l="l"/>
            <a:pathLst>
              <a:path h="6901845" w="6410088">
                <a:moveTo>
                  <a:pt x="0" y="0"/>
                </a:moveTo>
                <a:lnTo>
                  <a:pt x="6410089" y="0"/>
                </a:lnTo>
                <a:lnTo>
                  <a:pt x="6410089" y="6901845"/>
                </a:lnTo>
                <a:lnTo>
                  <a:pt x="0" y="690184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248570">
            <a:off x="7709921" y="64751"/>
            <a:ext cx="1885910" cy="2687178"/>
          </a:xfrm>
          <a:custGeom>
            <a:avLst/>
            <a:gdLst/>
            <a:ahLst/>
            <a:cxnLst/>
            <a:rect r="r" b="b" t="t" l="l"/>
            <a:pathLst>
              <a:path h="2687178" w="1885910">
                <a:moveTo>
                  <a:pt x="0" y="0"/>
                </a:moveTo>
                <a:lnTo>
                  <a:pt x="1885910" y="0"/>
                </a:lnTo>
                <a:lnTo>
                  <a:pt x="1885910" y="2687178"/>
                </a:lnTo>
                <a:lnTo>
                  <a:pt x="0" y="268717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10783407" y="1883266"/>
            <a:ext cx="5528439" cy="5802631"/>
          </a:xfrm>
          <a:prstGeom prst="rect">
            <a:avLst/>
          </a:prstGeom>
        </p:spPr>
        <p:txBody>
          <a:bodyPr anchor="t" rtlCol="false" tIns="0" lIns="0" bIns="0" rIns="0">
            <a:spAutoFit/>
          </a:bodyPr>
          <a:lstStyle/>
          <a:p>
            <a:pPr algn="l" marL="712465" indent="-356233" lvl="1">
              <a:lnSpc>
                <a:spcPts val="4619"/>
              </a:lnSpc>
              <a:buFont typeface="Arial"/>
              <a:buChar char="•"/>
            </a:pPr>
            <a:r>
              <a:rPr lang="en-US" sz="3299">
                <a:solidFill>
                  <a:srgbClr val="222366"/>
                </a:solidFill>
                <a:latin typeface="Public Sans"/>
              </a:rPr>
              <a:t>Introduction</a:t>
            </a:r>
          </a:p>
          <a:p>
            <a:pPr algn="l" marL="712465" indent="-356233" lvl="1">
              <a:lnSpc>
                <a:spcPts val="4619"/>
              </a:lnSpc>
              <a:buFont typeface="Arial"/>
              <a:buChar char="•"/>
            </a:pPr>
            <a:r>
              <a:rPr lang="en-US" sz="3299">
                <a:solidFill>
                  <a:srgbClr val="222366"/>
                </a:solidFill>
                <a:latin typeface="Public Sans"/>
              </a:rPr>
              <a:t>Dataset </a:t>
            </a:r>
          </a:p>
          <a:p>
            <a:pPr algn="l" marL="712465" indent="-356233" lvl="1">
              <a:lnSpc>
                <a:spcPts val="4619"/>
              </a:lnSpc>
              <a:buFont typeface="Arial"/>
              <a:buChar char="•"/>
            </a:pPr>
            <a:r>
              <a:rPr lang="en-US" sz="3299">
                <a:solidFill>
                  <a:srgbClr val="222366"/>
                </a:solidFill>
                <a:latin typeface="Public Sans"/>
              </a:rPr>
              <a:t>Research Flow</a:t>
            </a:r>
          </a:p>
          <a:p>
            <a:pPr algn="l" marL="712465" indent="-356233" lvl="1">
              <a:lnSpc>
                <a:spcPts val="4619"/>
              </a:lnSpc>
              <a:buFont typeface="Arial"/>
              <a:buChar char="•"/>
            </a:pPr>
            <a:r>
              <a:rPr lang="en-US" sz="3299">
                <a:solidFill>
                  <a:srgbClr val="222366"/>
                </a:solidFill>
                <a:latin typeface="Public Sans"/>
              </a:rPr>
              <a:t>Feature Engineering</a:t>
            </a:r>
          </a:p>
          <a:p>
            <a:pPr algn="l" marL="712465" indent="-356233" lvl="1">
              <a:lnSpc>
                <a:spcPts val="4619"/>
              </a:lnSpc>
              <a:buFont typeface="Arial"/>
              <a:buChar char="•"/>
            </a:pPr>
            <a:r>
              <a:rPr lang="en-US" sz="3299">
                <a:solidFill>
                  <a:srgbClr val="222366"/>
                </a:solidFill>
                <a:latin typeface="Public Sans"/>
              </a:rPr>
              <a:t>Machine Learning Model </a:t>
            </a:r>
          </a:p>
          <a:p>
            <a:pPr algn="l" marL="712465" indent="-356233" lvl="1">
              <a:lnSpc>
                <a:spcPts val="4619"/>
              </a:lnSpc>
              <a:buFont typeface="Arial"/>
              <a:buChar char="•"/>
            </a:pPr>
            <a:r>
              <a:rPr lang="en-US" sz="3299">
                <a:solidFill>
                  <a:srgbClr val="222366"/>
                </a:solidFill>
                <a:latin typeface="Public Sans"/>
              </a:rPr>
              <a:t>Evaluation Metrics</a:t>
            </a:r>
          </a:p>
          <a:p>
            <a:pPr algn="l" marL="712465" indent="-356233" lvl="1">
              <a:lnSpc>
                <a:spcPts val="4619"/>
              </a:lnSpc>
              <a:buFont typeface="Arial"/>
              <a:buChar char="•"/>
            </a:pPr>
            <a:r>
              <a:rPr lang="en-US" sz="3299">
                <a:solidFill>
                  <a:srgbClr val="222366"/>
                </a:solidFill>
                <a:latin typeface="Public Sans"/>
              </a:rPr>
              <a:t>Results</a:t>
            </a:r>
          </a:p>
          <a:p>
            <a:pPr algn="l" marL="712465" indent="-356233" lvl="1">
              <a:lnSpc>
                <a:spcPts val="4619"/>
              </a:lnSpc>
              <a:buFont typeface="Arial"/>
              <a:buChar char="•"/>
            </a:pPr>
            <a:r>
              <a:rPr lang="en-US" sz="3299">
                <a:solidFill>
                  <a:srgbClr val="222366"/>
                </a:solidFill>
                <a:latin typeface="Public Sans"/>
              </a:rPr>
              <a:t>Discussion</a:t>
            </a:r>
          </a:p>
          <a:p>
            <a:pPr algn="l" marL="712465" indent="-356233" lvl="1">
              <a:lnSpc>
                <a:spcPts val="4619"/>
              </a:lnSpc>
              <a:buFont typeface="Arial"/>
              <a:buChar char="•"/>
            </a:pPr>
            <a:r>
              <a:rPr lang="en-US" sz="3299">
                <a:solidFill>
                  <a:srgbClr val="222366"/>
                </a:solidFill>
                <a:latin typeface="Public Sans"/>
              </a:rPr>
              <a:t>Impacts</a:t>
            </a:r>
          </a:p>
          <a:p>
            <a:pPr algn="l" marL="712465" indent="-356233" lvl="1">
              <a:lnSpc>
                <a:spcPts val="4619"/>
              </a:lnSpc>
              <a:buFont typeface="Arial"/>
              <a:buChar char="•"/>
            </a:pPr>
            <a:r>
              <a:rPr lang="en-US" sz="3299">
                <a:solidFill>
                  <a:srgbClr val="222366"/>
                </a:solidFill>
                <a:latin typeface="Public Sans"/>
              </a:rPr>
              <a:t>Conclusion</a:t>
            </a:r>
          </a:p>
        </p:txBody>
      </p:sp>
      <p:sp>
        <p:nvSpPr>
          <p:cNvPr name="TextBox 10" id="10"/>
          <p:cNvSpPr txBox="true"/>
          <p:nvPr/>
        </p:nvSpPr>
        <p:spPr>
          <a:xfrm rot="0">
            <a:off x="635137" y="554704"/>
            <a:ext cx="6172949" cy="4029075"/>
          </a:xfrm>
          <a:prstGeom prst="rect">
            <a:avLst/>
          </a:prstGeom>
        </p:spPr>
        <p:txBody>
          <a:bodyPr anchor="t" rtlCol="false" tIns="0" lIns="0" bIns="0" rIns="0">
            <a:spAutoFit/>
          </a:bodyPr>
          <a:lstStyle/>
          <a:p>
            <a:pPr algn="l">
              <a:lnSpc>
                <a:spcPts val="10500"/>
              </a:lnSpc>
            </a:pPr>
            <a:r>
              <a:rPr lang="en-US" sz="7500">
                <a:solidFill>
                  <a:srgbClr val="222366"/>
                </a:solidFill>
                <a:latin typeface="Brick Sans"/>
              </a:rPr>
              <a:t>List</a:t>
            </a:r>
          </a:p>
          <a:p>
            <a:pPr algn="l">
              <a:lnSpc>
                <a:spcPts val="10500"/>
              </a:lnSpc>
            </a:pPr>
            <a:r>
              <a:rPr lang="en-US" sz="7500">
                <a:solidFill>
                  <a:srgbClr val="222366"/>
                </a:solidFill>
                <a:latin typeface="Brick Sans"/>
              </a:rPr>
              <a:t>of</a:t>
            </a:r>
          </a:p>
          <a:p>
            <a:pPr algn="l">
              <a:lnSpc>
                <a:spcPts val="10500"/>
              </a:lnSpc>
            </a:pPr>
            <a:r>
              <a:rPr lang="en-US" sz="7500">
                <a:solidFill>
                  <a:srgbClr val="222366"/>
                </a:solidFill>
                <a:latin typeface="Brick Sans"/>
              </a:rPr>
              <a:t>Contents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AF3F3"/>
        </a:solidFill>
      </p:bgPr>
    </p:bg>
    <p:spTree>
      <p:nvGrpSpPr>
        <p:cNvPr id="1" name=""/>
        <p:cNvGrpSpPr/>
        <p:nvPr/>
      </p:nvGrpSpPr>
      <p:grpSpPr>
        <a:xfrm>
          <a:off x="0" y="0"/>
          <a:ext cx="0" cy="0"/>
          <a:chOff x="0" y="0"/>
          <a:chExt cx="0" cy="0"/>
        </a:xfrm>
      </p:grpSpPr>
      <p:sp>
        <p:nvSpPr>
          <p:cNvPr name="Freeform 2" id="2"/>
          <p:cNvSpPr/>
          <p:nvPr/>
        </p:nvSpPr>
        <p:spPr>
          <a:xfrm flipH="false" flipV="false" rot="0">
            <a:off x="-1422894" y="1049600"/>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93077">
            <a:off x="1979827" y="-203162"/>
            <a:ext cx="1769402" cy="2463725"/>
          </a:xfrm>
          <a:custGeom>
            <a:avLst/>
            <a:gdLst/>
            <a:ahLst/>
            <a:cxnLst/>
            <a:rect r="r" b="b" t="t" l="l"/>
            <a:pathLst>
              <a:path h="2463725" w="1769402">
                <a:moveTo>
                  <a:pt x="0" y="0"/>
                </a:moveTo>
                <a:lnTo>
                  <a:pt x="1769402" y="0"/>
                </a:lnTo>
                <a:lnTo>
                  <a:pt x="1769402" y="2463724"/>
                </a:lnTo>
                <a:lnTo>
                  <a:pt x="0" y="24637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942242" y="249336"/>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855077">
            <a:off x="14265134" y="-162966"/>
            <a:ext cx="2066999" cy="2383332"/>
          </a:xfrm>
          <a:custGeom>
            <a:avLst/>
            <a:gdLst/>
            <a:ahLst/>
            <a:cxnLst/>
            <a:rect r="r" b="b" t="t" l="l"/>
            <a:pathLst>
              <a:path h="2383332" w="2066999">
                <a:moveTo>
                  <a:pt x="0" y="0"/>
                </a:moveTo>
                <a:lnTo>
                  <a:pt x="2066999" y="0"/>
                </a:lnTo>
                <a:lnTo>
                  <a:pt x="2066999" y="2383332"/>
                </a:lnTo>
                <a:lnTo>
                  <a:pt x="0" y="23833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3129847" y="603503"/>
            <a:ext cx="12092272" cy="4190887"/>
            <a:chOff x="0" y="0"/>
            <a:chExt cx="1100680" cy="381469"/>
          </a:xfrm>
        </p:grpSpPr>
        <p:sp>
          <p:nvSpPr>
            <p:cNvPr name="Freeform 7" id="7"/>
            <p:cNvSpPr/>
            <p:nvPr/>
          </p:nvSpPr>
          <p:spPr>
            <a:xfrm flipH="false" flipV="false" rot="0">
              <a:off x="0" y="0"/>
              <a:ext cx="1100680" cy="381469"/>
            </a:xfrm>
            <a:custGeom>
              <a:avLst/>
              <a:gdLst/>
              <a:ahLst/>
              <a:cxnLst/>
              <a:rect r="r" b="b" t="t" l="l"/>
              <a:pathLst>
                <a:path h="381469" w="1100680">
                  <a:moveTo>
                    <a:pt x="897480" y="0"/>
                  </a:moveTo>
                  <a:cubicBezTo>
                    <a:pt x="1009705" y="0"/>
                    <a:pt x="1100680" y="85395"/>
                    <a:pt x="1100680" y="190734"/>
                  </a:cubicBezTo>
                  <a:cubicBezTo>
                    <a:pt x="1100680" y="296074"/>
                    <a:pt x="1009705" y="381469"/>
                    <a:pt x="897480" y="381469"/>
                  </a:cubicBezTo>
                  <a:lnTo>
                    <a:pt x="203200" y="381469"/>
                  </a:lnTo>
                  <a:cubicBezTo>
                    <a:pt x="90976" y="381469"/>
                    <a:pt x="0" y="296074"/>
                    <a:pt x="0" y="190734"/>
                  </a:cubicBezTo>
                  <a:cubicBezTo>
                    <a:pt x="0" y="85395"/>
                    <a:pt x="90976" y="0"/>
                    <a:pt x="203200" y="0"/>
                  </a:cubicBezTo>
                  <a:close/>
                </a:path>
              </a:pathLst>
            </a:custGeom>
            <a:solidFill>
              <a:srgbClr val="E9EAF6"/>
            </a:solidFill>
          </p:spPr>
        </p:sp>
        <p:sp>
          <p:nvSpPr>
            <p:cNvPr name="TextBox 8" id="8"/>
            <p:cNvSpPr txBox="true"/>
            <p:nvPr/>
          </p:nvSpPr>
          <p:spPr>
            <a:xfrm>
              <a:off x="0" y="-38100"/>
              <a:ext cx="1100680" cy="419569"/>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9432945" y="5542054"/>
            <a:ext cx="5018594" cy="5403600"/>
          </a:xfrm>
          <a:custGeom>
            <a:avLst/>
            <a:gdLst/>
            <a:ahLst/>
            <a:cxnLst/>
            <a:rect r="r" b="b" t="t" l="l"/>
            <a:pathLst>
              <a:path h="5403600" w="5018594">
                <a:moveTo>
                  <a:pt x="0" y="0"/>
                </a:moveTo>
                <a:lnTo>
                  <a:pt x="5018594" y="0"/>
                </a:lnTo>
                <a:lnTo>
                  <a:pt x="5018594" y="5403600"/>
                </a:lnTo>
                <a:lnTo>
                  <a:pt x="0" y="54036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2639554" y="5542054"/>
            <a:ext cx="3814457" cy="5060639"/>
          </a:xfrm>
          <a:custGeom>
            <a:avLst/>
            <a:gdLst/>
            <a:ahLst/>
            <a:cxnLst/>
            <a:rect r="r" b="b" t="t" l="l"/>
            <a:pathLst>
              <a:path h="5060639" w="3814457">
                <a:moveTo>
                  <a:pt x="0" y="0"/>
                </a:moveTo>
                <a:lnTo>
                  <a:pt x="3814457" y="0"/>
                </a:lnTo>
                <a:lnTo>
                  <a:pt x="3814457" y="5060640"/>
                </a:lnTo>
                <a:lnTo>
                  <a:pt x="0" y="506064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5644433" y="5542054"/>
            <a:ext cx="4031635" cy="5229715"/>
          </a:xfrm>
          <a:custGeom>
            <a:avLst/>
            <a:gdLst/>
            <a:ahLst/>
            <a:cxnLst/>
            <a:rect r="r" b="b" t="t" l="l"/>
            <a:pathLst>
              <a:path h="5229715" w="4031635">
                <a:moveTo>
                  <a:pt x="0" y="0"/>
                </a:moveTo>
                <a:lnTo>
                  <a:pt x="4031635" y="0"/>
                </a:lnTo>
                <a:lnTo>
                  <a:pt x="4031635" y="5229715"/>
                </a:lnTo>
                <a:lnTo>
                  <a:pt x="0" y="522971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1257881">
            <a:off x="-400893" y="2974914"/>
            <a:ext cx="3549762" cy="3440042"/>
          </a:xfrm>
          <a:custGeom>
            <a:avLst/>
            <a:gdLst/>
            <a:ahLst/>
            <a:cxnLst/>
            <a:rect r="r" b="b" t="t" l="l"/>
            <a:pathLst>
              <a:path h="3440042" w="3549762">
                <a:moveTo>
                  <a:pt x="0" y="0"/>
                </a:moveTo>
                <a:lnTo>
                  <a:pt x="3549762" y="0"/>
                </a:lnTo>
                <a:lnTo>
                  <a:pt x="3549762" y="3440042"/>
                </a:lnTo>
                <a:lnTo>
                  <a:pt x="0" y="344004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1248570">
            <a:off x="15858283" y="2774300"/>
            <a:ext cx="2885297" cy="4111175"/>
          </a:xfrm>
          <a:custGeom>
            <a:avLst/>
            <a:gdLst/>
            <a:ahLst/>
            <a:cxnLst/>
            <a:rect r="r" b="b" t="t" l="l"/>
            <a:pathLst>
              <a:path h="4111175" w="2885297">
                <a:moveTo>
                  <a:pt x="0" y="0"/>
                </a:moveTo>
                <a:lnTo>
                  <a:pt x="2885297" y="0"/>
                </a:lnTo>
                <a:lnTo>
                  <a:pt x="2885297" y="4111175"/>
                </a:lnTo>
                <a:lnTo>
                  <a:pt x="0" y="4111175"/>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false" flipV="false" rot="0">
            <a:off x="12635147" y="5372979"/>
            <a:ext cx="3123355" cy="5205592"/>
          </a:xfrm>
          <a:custGeom>
            <a:avLst/>
            <a:gdLst/>
            <a:ahLst/>
            <a:cxnLst/>
            <a:rect r="r" b="b" t="t" l="l"/>
            <a:pathLst>
              <a:path h="5205592" w="3123355">
                <a:moveTo>
                  <a:pt x="0" y="0"/>
                </a:moveTo>
                <a:lnTo>
                  <a:pt x="3123356" y="0"/>
                </a:lnTo>
                <a:lnTo>
                  <a:pt x="3123356" y="5205592"/>
                </a:lnTo>
                <a:lnTo>
                  <a:pt x="0" y="520559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5" id="15"/>
          <p:cNvSpPr/>
          <p:nvPr/>
        </p:nvSpPr>
        <p:spPr>
          <a:xfrm flipH="false" flipV="false" rot="-5500207">
            <a:off x="3544370" y="3949723"/>
            <a:ext cx="1402006" cy="1402006"/>
          </a:xfrm>
          <a:custGeom>
            <a:avLst/>
            <a:gdLst/>
            <a:ahLst/>
            <a:cxnLst/>
            <a:rect r="r" b="b" t="t" l="l"/>
            <a:pathLst>
              <a:path h="1402006" w="1402006">
                <a:moveTo>
                  <a:pt x="0" y="0"/>
                </a:moveTo>
                <a:lnTo>
                  <a:pt x="1402006" y="0"/>
                </a:lnTo>
                <a:lnTo>
                  <a:pt x="1402006" y="1402006"/>
                </a:lnTo>
                <a:lnTo>
                  <a:pt x="0" y="1402006"/>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6" id="16"/>
          <p:cNvSpPr/>
          <p:nvPr/>
        </p:nvSpPr>
        <p:spPr>
          <a:xfrm flipH="true" flipV="false" rot="-5500207">
            <a:off x="12877809" y="3865185"/>
            <a:ext cx="1402006" cy="1402006"/>
          </a:xfrm>
          <a:custGeom>
            <a:avLst/>
            <a:gdLst/>
            <a:ahLst/>
            <a:cxnLst/>
            <a:rect r="r" b="b" t="t" l="l"/>
            <a:pathLst>
              <a:path h="1402006" w="1402006">
                <a:moveTo>
                  <a:pt x="1402007" y="0"/>
                </a:moveTo>
                <a:lnTo>
                  <a:pt x="0" y="0"/>
                </a:lnTo>
                <a:lnTo>
                  <a:pt x="0" y="1402006"/>
                </a:lnTo>
                <a:lnTo>
                  <a:pt x="1402007" y="1402006"/>
                </a:lnTo>
                <a:lnTo>
                  <a:pt x="1402007"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7" id="17"/>
          <p:cNvSpPr txBox="true"/>
          <p:nvPr/>
        </p:nvSpPr>
        <p:spPr>
          <a:xfrm rot="0">
            <a:off x="3988051" y="1270197"/>
            <a:ext cx="10311897" cy="2489200"/>
          </a:xfrm>
          <a:prstGeom prst="rect">
            <a:avLst/>
          </a:prstGeom>
        </p:spPr>
        <p:txBody>
          <a:bodyPr anchor="t" rtlCol="false" tIns="0" lIns="0" bIns="0" rIns="0">
            <a:spAutoFit/>
          </a:bodyPr>
          <a:lstStyle/>
          <a:p>
            <a:pPr algn="ctr">
              <a:lnSpc>
                <a:spcPts val="9799"/>
              </a:lnSpc>
            </a:pPr>
            <a:r>
              <a:rPr lang="en-US" sz="6999">
                <a:solidFill>
                  <a:srgbClr val="222366"/>
                </a:solidFill>
                <a:latin typeface="Brick Sans"/>
              </a:rPr>
              <a:t>Thank you for your attention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AF3F3"/>
        </a:solidFill>
      </p:bgPr>
    </p:bg>
    <p:spTree>
      <p:nvGrpSpPr>
        <p:cNvPr id="1" name=""/>
        <p:cNvGrpSpPr/>
        <p:nvPr/>
      </p:nvGrpSpPr>
      <p:grpSpPr>
        <a:xfrm>
          <a:off x="0" y="0"/>
          <a:ext cx="0" cy="0"/>
          <a:chOff x="0" y="0"/>
          <a:chExt cx="0" cy="0"/>
        </a:xfrm>
      </p:grpSpPr>
      <p:sp>
        <p:nvSpPr>
          <p:cNvPr name="Freeform 2" id="2"/>
          <p:cNvSpPr/>
          <p:nvPr/>
        </p:nvSpPr>
        <p:spPr>
          <a:xfrm flipH="false" flipV="false" rot="0">
            <a:off x="-1710140" y="2560561"/>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598715" y="-615042"/>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488696" y="364688"/>
            <a:ext cx="17310608" cy="9505931"/>
            <a:chOff x="0" y="0"/>
            <a:chExt cx="774713" cy="425425"/>
          </a:xfrm>
        </p:grpSpPr>
        <p:sp>
          <p:nvSpPr>
            <p:cNvPr name="Freeform 5" id="5"/>
            <p:cNvSpPr/>
            <p:nvPr/>
          </p:nvSpPr>
          <p:spPr>
            <a:xfrm flipH="false" flipV="false" rot="0">
              <a:off x="0" y="0"/>
              <a:ext cx="774713" cy="425425"/>
            </a:xfrm>
            <a:custGeom>
              <a:avLst/>
              <a:gdLst/>
              <a:ahLst/>
              <a:cxnLst/>
              <a:rect r="r" b="b" t="t" l="l"/>
              <a:pathLst>
                <a:path h="425425" w="774713">
                  <a:moveTo>
                    <a:pt x="571513" y="0"/>
                  </a:moveTo>
                  <a:cubicBezTo>
                    <a:pt x="683737" y="0"/>
                    <a:pt x="774713" y="95235"/>
                    <a:pt x="774713" y="212713"/>
                  </a:cubicBezTo>
                  <a:cubicBezTo>
                    <a:pt x="774713" y="330191"/>
                    <a:pt x="683737" y="425425"/>
                    <a:pt x="571513" y="425425"/>
                  </a:cubicBezTo>
                  <a:lnTo>
                    <a:pt x="203200" y="425425"/>
                  </a:lnTo>
                  <a:cubicBezTo>
                    <a:pt x="90976" y="425425"/>
                    <a:pt x="0" y="330191"/>
                    <a:pt x="0" y="212713"/>
                  </a:cubicBezTo>
                  <a:cubicBezTo>
                    <a:pt x="0" y="95235"/>
                    <a:pt x="90976" y="0"/>
                    <a:pt x="203200" y="0"/>
                  </a:cubicBezTo>
                  <a:close/>
                </a:path>
              </a:pathLst>
            </a:custGeom>
            <a:solidFill>
              <a:srgbClr val="E9EAF6"/>
            </a:solidFill>
            <a:ln cap="sq">
              <a:noFill/>
              <a:prstDash val="solid"/>
              <a:miter/>
            </a:ln>
          </p:spPr>
        </p:sp>
        <p:sp>
          <p:nvSpPr>
            <p:cNvPr name="TextBox 6" id="6"/>
            <p:cNvSpPr txBox="true"/>
            <p:nvPr/>
          </p:nvSpPr>
          <p:spPr>
            <a:xfrm>
              <a:off x="0" y="-38100"/>
              <a:ext cx="774713" cy="463525"/>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12946365" y="3731381"/>
            <a:ext cx="5689285" cy="7379969"/>
          </a:xfrm>
          <a:custGeom>
            <a:avLst/>
            <a:gdLst/>
            <a:ahLst/>
            <a:cxnLst/>
            <a:rect r="r" b="b" t="t" l="l"/>
            <a:pathLst>
              <a:path h="7379969" w="5689285">
                <a:moveTo>
                  <a:pt x="0" y="0"/>
                </a:moveTo>
                <a:lnTo>
                  <a:pt x="5689285" y="0"/>
                </a:lnTo>
                <a:lnTo>
                  <a:pt x="5689285" y="7379969"/>
                </a:lnTo>
                <a:lnTo>
                  <a:pt x="0" y="73799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137149">
            <a:off x="798905" y="392089"/>
            <a:ext cx="1402006" cy="1402006"/>
          </a:xfrm>
          <a:custGeom>
            <a:avLst/>
            <a:gdLst/>
            <a:ahLst/>
            <a:cxnLst/>
            <a:rect r="r" b="b" t="t" l="l"/>
            <a:pathLst>
              <a:path h="1402006" w="1402006">
                <a:moveTo>
                  <a:pt x="0" y="0"/>
                </a:moveTo>
                <a:lnTo>
                  <a:pt x="1402006" y="0"/>
                </a:lnTo>
                <a:lnTo>
                  <a:pt x="1402006" y="1402006"/>
                </a:lnTo>
                <a:lnTo>
                  <a:pt x="0" y="14020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1248570">
            <a:off x="558321" y="6346755"/>
            <a:ext cx="2532247" cy="3608124"/>
          </a:xfrm>
          <a:custGeom>
            <a:avLst/>
            <a:gdLst/>
            <a:ahLst/>
            <a:cxnLst/>
            <a:rect r="r" b="b" t="t" l="l"/>
            <a:pathLst>
              <a:path h="3608124" w="2532247">
                <a:moveTo>
                  <a:pt x="0" y="0"/>
                </a:moveTo>
                <a:lnTo>
                  <a:pt x="2532248" y="0"/>
                </a:lnTo>
                <a:lnTo>
                  <a:pt x="2532248" y="3608124"/>
                </a:lnTo>
                <a:lnTo>
                  <a:pt x="0" y="360812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1824445" y="2477629"/>
            <a:ext cx="13638097" cy="1626823"/>
          </a:xfrm>
          <a:prstGeom prst="rect">
            <a:avLst/>
          </a:prstGeom>
        </p:spPr>
        <p:txBody>
          <a:bodyPr anchor="t" rtlCol="false" tIns="0" lIns="0" bIns="0" rIns="0">
            <a:spAutoFit/>
          </a:bodyPr>
          <a:lstStyle/>
          <a:p>
            <a:pPr algn="just">
              <a:lnSpc>
                <a:spcPts val="3257"/>
              </a:lnSpc>
            </a:pPr>
            <a:r>
              <a:rPr lang="en-US" sz="2326">
                <a:solidFill>
                  <a:srgbClr val="222366"/>
                </a:solidFill>
                <a:latin typeface="Public Sans"/>
              </a:rPr>
              <a:t>Obesity is a medical condition characterized by an excessive accumulation of body fat that presents a risk to health such as cardiovascular disease, diabetes, reducing life expectancy and causing disability.</a:t>
            </a:r>
          </a:p>
          <a:p>
            <a:pPr algn="l">
              <a:lnSpc>
                <a:spcPts val="3257"/>
              </a:lnSpc>
            </a:pPr>
          </a:p>
        </p:txBody>
      </p:sp>
      <p:sp>
        <p:nvSpPr>
          <p:cNvPr name="TextBox 11" id="11"/>
          <p:cNvSpPr txBox="true"/>
          <p:nvPr/>
        </p:nvSpPr>
        <p:spPr>
          <a:xfrm rot="0">
            <a:off x="1824445" y="4680396"/>
            <a:ext cx="10774270" cy="1563370"/>
          </a:xfrm>
          <a:prstGeom prst="rect">
            <a:avLst/>
          </a:prstGeom>
        </p:spPr>
        <p:txBody>
          <a:bodyPr anchor="t" rtlCol="false" tIns="0" lIns="0" bIns="0" rIns="0">
            <a:spAutoFit/>
          </a:bodyPr>
          <a:lstStyle/>
          <a:p>
            <a:pPr algn="l">
              <a:lnSpc>
                <a:spcPts val="3080"/>
              </a:lnSpc>
            </a:pPr>
            <a:r>
              <a:rPr lang="en-US" sz="2200">
                <a:solidFill>
                  <a:srgbClr val="222366"/>
                </a:solidFill>
                <a:latin typeface="Public Sans"/>
              </a:rPr>
              <a:t>Understanding obesity causes is vital for prevention and management. Tailored interventions based on accurate identification improve weight management, reduce health risks, and enhance overall health through personalized treatment plans.</a:t>
            </a:r>
          </a:p>
        </p:txBody>
      </p:sp>
      <p:sp>
        <p:nvSpPr>
          <p:cNvPr name="TextBox 12" id="12"/>
          <p:cNvSpPr txBox="true"/>
          <p:nvPr/>
        </p:nvSpPr>
        <p:spPr>
          <a:xfrm rot="0">
            <a:off x="1824445" y="1866353"/>
            <a:ext cx="9500068" cy="547370"/>
          </a:xfrm>
          <a:prstGeom prst="rect">
            <a:avLst/>
          </a:prstGeom>
        </p:spPr>
        <p:txBody>
          <a:bodyPr anchor="t" rtlCol="false" tIns="0" lIns="0" bIns="0" rIns="0">
            <a:spAutoFit/>
          </a:bodyPr>
          <a:lstStyle/>
          <a:p>
            <a:pPr algn="l">
              <a:lnSpc>
                <a:spcPts val="4480"/>
              </a:lnSpc>
            </a:pPr>
            <a:r>
              <a:rPr lang="en-US" sz="3200">
                <a:solidFill>
                  <a:srgbClr val="222366"/>
                </a:solidFill>
                <a:latin typeface="Public Sans Heavy"/>
              </a:rPr>
              <a:t>What is obesity?</a:t>
            </a:r>
          </a:p>
        </p:txBody>
      </p:sp>
      <p:sp>
        <p:nvSpPr>
          <p:cNvPr name="TextBox 13" id="13"/>
          <p:cNvSpPr txBox="true"/>
          <p:nvPr/>
        </p:nvSpPr>
        <p:spPr>
          <a:xfrm rot="0">
            <a:off x="1824445" y="4037777"/>
            <a:ext cx="9069531" cy="547370"/>
          </a:xfrm>
          <a:prstGeom prst="rect">
            <a:avLst/>
          </a:prstGeom>
        </p:spPr>
        <p:txBody>
          <a:bodyPr anchor="t" rtlCol="false" tIns="0" lIns="0" bIns="0" rIns="0">
            <a:spAutoFit/>
          </a:bodyPr>
          <a:lstStyle/>
          <a:p>
            <a:pPr algn="l">
              <a:lnSpc>
                <a:spcPts val="4480"/>
              </a:lnSpc>
            </a:pPr>
            <a:r>
              <a:rPr lang="en-US" sz="3200">
                <a:solidFill>
                  <a:srgbClr val="222366"/>
                </a:solidFill>
                <a:latin typeface="Public Sans Heavy"/>
              </a:rPr>
              <a:t>Importance of  identifying cause of obesity </a:t>
            </a:r>
          </a:p>
        </p:txBody>
      </p:sp>
      <p:sp>
        <p:nvSpPr>
          <p:cNvPr name="TextBox 14" id="14"/>
          <p:cNvSpPr txBox="true"/>
          <p:nvPr/>
        </p:nvSpPr>
        <p:spPr>
          <a:xfrm rot="0">
            <a:off x="2825458" y="360998"/>
            <a:ext cx="12637084" cy="1144905"/>
          </a:xfrm>
          <a:prstGeom prst="rect">
            <a:avLst/>
          </a:prstGeom>
        </p:spPr>
        <p:txBody>
          <a:bodyPr anchor="t" rtlCol="false" tIns="0" lIns="0" bIns="0" rIns="0">
            <a:spAutoFit/>
          </a:bodyPr>
          <a:lstStyle/>
          <a:p>
            <a:pPr algn="ctr">
              <a:lnSpc>
                <a:spcPts val="8819"/>
              </a:lnSpc>
            </a:pPr>
            <a:r>
              <a:rPr lang="en-US" sz="6300">
                <a:solidFill>
                  <a:srgbClr val="222366"/>
                </a:solidFill>
                <a:latin typeface="Brick Sans"/>
              </a:rPr>
              <a:t>Introduction</a:t>
            </a:r>
          </a:p>
        </p:txBody>
      </p:sp>
      <p:sp>
        <p:nvSpPr>
          <p:cNvPr name="TextBox 15" id="15"/>
          <p:cNvSpPr txBox="true"/>
          <p:nvPr/>
        </p:nvSpPr>
        <p:spPr>
          <a:xfrm rot="0">
            <a:off x="3631233" y="6873996"/>
            <a:ext cx="5455954" cy="547370"/>
          </a:xfrm>
          <a:prstGeom prst="rect">
            <a:avLst/>
          </a:prstGeom>
        </p:spPr>
        <p:txBody>
          <a:bodyPr anchor="t" rtlCol="false" tIns="0" lIns="0" bIns="0" rIns="0">
            <a:spAutoFit/>
          </a:bodyPr>
          <a:lstStyle/>
          <a:p>
            <a:pPr algn="just">
              <a:lnSpc>
                <a:spcPts val="4480"/>
              </a:lnSpc>
            </a:pPr>
            <a:r>
              <a:rPr lang="en-US" sz="3200">
                <a:solidFill>
                  <a:srgbClr val="222366"/>
                </a:solidFill>
                <a:latin typeface="Public Sans Heavy"/>
              </a:rPr>
              <a:t>Objective of this research</a:t>
            </a:r>
          </a:p>
        </p:txBody>
      </p:sp>
      <p:sp>
        <p:nvSpPr>
          <p:cNvPr name="TextBox 16" id="16"/>
          <p:cNvSpPr txBox="true"/>
          <p:nvPr/>
        </p:nvSpPr>
        <p:spPr>
          <a:xfrm rot="0">
            <a:off x="3648890" y="7523601"/>
            <a:ext cx="9069531" cy="798830"/>
          </a:xfrm>
          <a:prstGeom prst="rect">
            <a:avLst/>
          </a:prstGeom>
        </p:spPr>
        <p:txBody>
          <a:bodyPr anchor="t" rtlCol="false" tIns="0" lIns="0" bIns="0" rIns="0">
            <a:spAutoFit/>
          </a:bodyPr>
          <a:lstStyle/>
          <a:p>
            <a:pPr algn="just">
              <a:lnSpc>
                <a:spcPts val="3220"/>
              </a:lnSpc>
            </a:pPr>
            <a:r>
              <a:rPr lang="en-US" sz="2300">
                <a:solidFill>
                  <a:srgbClr val="222366"/>
                </a:solidFill>
                <a:latin typeface="Public Sans"/>
              </a:rPr>
              <a:t>to create an accurate obesity level detector using machine learning models such as Random Forest, XGBoost and LightGBM</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AF3F3"/>
        </a:solidFill>
      </p:bgPr>
    </p:bg>
    <p:spTree>
      <p:nvGrpSpPr>
        <p:cNvPr id="1" name=""/>
        <p:cNvGrpSpPr/>
        <p:nvPr/>
      </p:nvGrpSpPr>
      <p:grpSpPr>
        <a:xfrm>
          <a:off x="0" y="0"/>
          <a:ext cx="0" cy="0"/>
          <a:chOff x="0" y="0"/>
          <a:chExt cx="0" cy="0"/>
        </a:xfrm>
      </p:grpSpPr>
      <p:sp>
        <p:nvSpPr>
          <p:cNvPr name="Freeform 2" id="2"/>
          <p:cNvSpPr/>
          <p:nvPr/>
        </p:nvSpPr>
        <p:spPr>
          <a:xfrm flipH="false" flipV="false" rot="0">
            <a:off x="6637454" y="1839336"/>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4961399" y="1040440"/>
            <a:ext cx="7876905" cy="7726439"/>
          </a:xfrm>
          <a:custGeom>
            <a:avLst/>
            <a:gdLst/>
            <a:ahLst/>
            <a:cxnLst/>
            <a:rect r="r" b="b" t="t" l="l"/>
            <a:pathLst>
              <a:path h="7726439" w="7876905">
                <a:moveTo>
                  <a:pt x="7876905" y="0"/>
                </a:moveTo>
                <a:lnTo>
                  <a:pt x="0" y="0"/>
                </a:lnTo>
                <a:lnTo>
                  <a:pt x="0" y="7726439"/>
                </a:lnTo>
                <a:lnTo>
                  <a:pt x="7876905" y="7726439"/>
                </a:lnTo>
                <a:lnTo>
                  <a:pt x="7876905"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348284"/>
            <a:ext cx="7082961" cy="7071612"/>
            <a:chOff x="0" y="0"/>
            <a:chExt cx="883555" cy="882139"/>
          </a:xfrm>
        </p:grpSpPr>
        <p:sp>
          <p:nvSpPr>
            <p:cNvPr name="Freeform 5" id="5"/>
            <p:cNvSpPr/>
            <p:nvPr/>
          </p:nvSpPr>
          <p:spPr>
            <a:xfrm flipH="false" flipV="false" rot="0">
              <a:off x="0" y="0"/>
              <a:ext cx="883555" cy="882139"/>
            </a:xfrm>
            <a:custGeom>
              <a:avLst/>
              <a:gdLst/>
              <a:ahLst/>
              <a:cxnLst/>
              <a:rect r="r" b="b" t="t" l="l"/>
              <a:pathLst>
                <a:path h="882139" w="883555">
                  <a:moveTo>
                    <a:pt x="680355" y="0"/>
                  </a:moveTo>
                  <a:cubicBezTo>
                    <a:pt x="792579" y="0"/>
                    <a:pt x="883555" y="197474"/>
                    <a:pt x="883555" y="441070"/>
                  </a:cubicBezTo>
                  <a:cubicBezTo>
                    <a:pt x="883555" y="684666"/>
                    <a:pt x="792579" y="882139"/>
                    <a:pt x="680355" y="882139"/>
                  </a:cubicBezTo>
                  <a:lnTo>
                    <a:pt x="203200" y="882139"/>
                  </a:lnTo>
                  <a:cubicBezTo>
                    <a:pt x="90976" y="882139"/>
                    <a:pt x="0" y="684666"/>
                    <a:pt x="0" y="441070"/>
                  </a:cubicBezTo>
                  <a:cubicBezTo>
                    <a:pt x="0" y="197474"/>
                    <a:pt x="90976" y="0"/>
                    <a:pt x="203200" y="0"/>
                  </a:cubicBezTo>
                  <a:close/>
                </a:path>
              </a:pathLst>
            </a:custGeom>
            <a:solidFill>
              <a:srgbClr val="E9EAF6"/>
            </a:solidFill>
            <a:ln w="19050" cap="sq">
              <a:solidFill>
                <a:srgbClr val="414370"/>
              </a:solidFill>
              <a:prstDash val="lgDash"/>
              <a:miter/>
            </a:ln>
          </p:spPr>
        </p:sp>
        <p:sp>
          <p:nvSpPr>
            <p:cNvPr name="TextBox 6" id="6"/>
            <p:cNvSpPr txBox="true"/>
            <p:nvPr/>
          </p:nvSpPr>
          <p:spPr>
            <a:xfrm>
              <a:off x="0" y="-38100"/>
              <a:ext cx="883555" cy="920239"/>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1248570">
            <a:off x="11189396" y="275345"/>
            <a:ext cx="2099363" cy="2991320"/>
          </a:xfrm>
          <a:custGeom>
            <a:avLst/>
            <a:gdLst/>
            <a:ahLst/>
            <a:cxnLst/>
            <a:rect r="r" b="b" t="t" l="l"/>
            <a:pathLst>
              <a:path h="2991320" w="2099363">
                <a:moveTo>
                  <a:pt x="0" y="0"/>
                </a:moveTo>
                <a:lnTo>
                  <a:pt x="2099363" y="0"/>
                </a:lnTo>
                <a:lnTo>
                  <a:pt x="2099363" y="2991320"/>
                </a:lnTo>
                <a:lnTo>
                  <a:pt x="0" y="29913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false" rot="0">
            <a:off x="14326605" y="5230381"/>
            <a:ext cx="4752275" cy="6304842"/>
          </a:xfrm>
          <a:custGeom>
            <a:avLst/>
            <a:gdLst/>
            <a:ahLst/>
            <a:cxnLst/>
            <a:rect r="r" b="b" t="t" l="l"/>
            <a:pathLst>
              <a:path h="6304842" w="4752275">
                <a:moveTo>
                  <a:pt x="4752275" y="0"/>
                </a:moveTo>
                <a:lnTo>
                  <a:pt x="0" y="0"/>
                </a:lnTo>
                <a:lnTo>
                  <a:pt x="0" y="6304842"/>
                </a:lnTo>
                <a:lnTo>
                  <a:pt x="4752275" y="6304842"/>
                </a:lnTo>
                <a:lnTo>
                  <a:pt x="4752275"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8248124" y="4903660"/>
            <a:ext cx="7082961" cy="2296793"/>
            <a:chOff x="0" y="0"/>
            <a:chExt cx="883555" cy="286510"/>
          </a:xfrm>
        </p:grpSpPr>
        <p:sp>
          <p:nvSpPr>
            <p:cNvPr name="Freeform 10" id="10"/>
            <p:cNvSpPr/>
            <p:nvPr/>
          </p:nvSpPr>
          <p:spPr>
            <a:xfrm flipH="false" flipV="false" rot="0">
              <a:off x="0" y="0"/>
              <a:ext cx="883555" cy="286510"/>
            </a:xfrm>
            <a:custGeom>
              <a:avLst/>
              <a:gdLst/>
              <a:ahLst/>
              <a:cxnLst/>
              <a:rect r="r" b="b" t="t" l="l"/>
              <a:pathLst>
                <a:path h="286510" w="883555">
                  <a:moveTo>
                    <a:pt x="680355" y="0"/>
                  </a:moveTo>
                  <a:cubicBezTo>
                    <a:pt x="792579" y="0"/>
                    <a:pt x="883555" y="64138"/>
                    <a:pt x="883555" y="143255"/>
                  </a:cubicBezTo>
                  <a:cubicBezTo>
                    <a:pt x="883555" y="222373"/>
                    <a:pt x="792579" y="286510"/>
                    <a:pt x="680355" y="286510"/>
                  </a:cubicBezTo>
                  <a:lnTo>
                    <a:pt x="203200" y="286510"/>
                  </a:lnTo>
                  <a:cubicBezTo>
                    <a:pt x="90976" y="286510"/>
                    <a:pt x="0" y="222373"/>
                    <a:pt x="0" y="143255"/>
                  </a:cubicBezTo>
                  <a:cubicBezTo>
                    <a:pt x="0" y="64138"/>
                    <a:pt x="90976" y="0"/>
                    <a:pt x="203200" y="0"/>
                  </a:cubicBezTo>
                  <a:close/>
                </a:path>
              </a:pathLst>
            </a:custGeom>
            <a:solidFill>
              <a:srgbClr val="E9EAF6"/>
            </a:solidFill>
            <a:ln w="19050" cap="sq">
              <a:solidFill>
                <a:srgbClr val="414370"/>
              </a:solidFill>
              <a:prstDash val="lgDash"/>
              <a:miter/>
            </a:ln>
          </p:spPr>
        </p:sp>
        <p:sp>
          <p:nvSpPr>
            <p:cNvPr name="TextBox 11" id="11"/>
            <p:cNvSpPr txBox="true"/>
            <p:nvPr/>
          </p:nvSpPr>
          <p:spPr>
            <a:xfrm>
              <a:off x="0" y="-38100"/>
              <a:ext cx="883555" cy="32461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137149">
            <a:off x="9171401" y="409929"/>
            <a:ext cx="1402006" cy="1402006"/>
          </a:xfrm>
          <a:custGeom>
            <a:avLst/>
            <a:gdLst/>
            <a:ahLst/>
            <a:cxnLst/>
            <a:rect r="r" b="b" t="t" l="l"/>
            <a:pathLst>
              <a:path h="1402006" w="1402006">
                <a:moveTo>
                  <a:pt x="0" y="0"/>
                </a:moveTo>
                <a:lnTo>
                  <a:pt x="1402006" y="0"/>
                </a:lnTo>
                <a:lnTo>
                  <a:pt x="1402006" y="1402006"/>
                </a:lnTo>
                <a:lnTo>
                  <a:pt x="0" y="140200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855077">
            <a:off x="-761394" y="5781721"/>
            <a:ext cx="2066999" cy="2383332"/>
          </a:xfrm>
          <a:custGeom>
            <a:avLst/>
            <a:gdLst/>
            <a:ahLst/>
            <a:cxnLst/>
            <a:rect r="r" b="b" t="t" l="l"/>
            <a:pathLst>
              <a:path h="2383332" w="2066999">
                <a:moveTo>
                  <a:pt x="0" y="0"/>
                </a:moveTo>
                <a:lnTo>
                  <a:pt x="2066999" y="0"/>
                </a:lnTo>
                <a:lnTo>
                  <a:pt x="2066999" y="2383332"/>
                </a:lnTo>
                <a:lnTo>
                  <a:pt x="0" y="238333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4" id="14"/>
          <p:cNvGrpSpPr/>
          <p:nvPr/>
        </p:nvGrpSpPr>
        <p:grpSpPr>
          <a:xfrm rot="0">
            <a:off x="2173088" y="471550"/>
            <a:ext cx="4794184" cy="639381"/>
            <a:chOff x="0" y="0"/>
            <a:chExt cx="2860316" cy="381469"/>
          </a:xfrm>
        </p:grpSpPr>
        <p:sp>
          <p:nvSpPr>
            <p:cNvPr name="Freeform 15" id="15"/>
            <p:cNvSpPr/>
            <p:nvPr/>
          </p:nvSpPr>
          <p:spPr>
            <a:xfrm flipH="false" flipV="false" rot="0">
              <a:off x="0" y="0"/>
              <a:ext cx="2860316" cy="381469"/>
            </a:xfrm>
            <a:custGeom>
              <a:avLst/>
              <a:gdLst/>
              <a:ahLst/>
              <a:cxnLst/>
              <a:rect r="r" b="b" t="t" l="l"/>
              <a:pathLst>
                <a:path h="381469" w="2860316">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name="TextBox 16" id="16"/>
            <p:cNvSpPr txBox="true"/>
            <p:nvPr/>
          </p:nvSpPr>
          <p:spPr>
            <a:xfrm>
              <a:off x="0" y="-38100"/>
              <a:ext cx="2860316" cy="419569"/>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9392513" y="4762509"/>
            <a:ext cx="4794184" cy="639381"/>
            <a:chOff x="0" y="0"/>
            <a:chExt cx="2860316" cy="381469"/>
          </a:xfrm>
        </p:grpSpPr>
        <p:sp>
          <p:nvSpPr>
            <p:cNvPr name="Freeform 18" id="18"/>
            <p:cNvSpPr/>
            <p:nvPr/>
          </p:nvSpPr>
          <p:spPr>
            <a:xfrm flipH="false" flipV="false" rot="0">
              <a:off x="0" y="0"/>
              <a:ext cx="2860316" cy="381469"/>
            </a:xfrm>
            <a:custGeom>
              <a:avLst/>
              <a:gdLst/>
              <a:ahLst/>
              <a:cxnLst/>
              <a:rect r="r" b="b" t="t" l="l"/>
              <a:pathLst>
                <a:path h="381469" w="2860316">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name="TextBox 19" id="19"/>
            <p:cNvSpPr txBox="true"/>
            <p:nvPr/>
          </p:nvSpPr>
          <p:spPr>
            <a:xfrm>
              <a:off x="0" y="-38100"/>
              <a:ext cx="2860316" cy="419569"/>
            </a:xfrm>
            <a:prstGeom prst="rect">
              <a:avLst/>
            </a:prstGeom>
          </p:spPr>
          <p:txBody>
            <a:bodyPr anchor="ctr" rtlCol="false" tIns="50800" lIns="50800" bIns="50800" rIns="50800"/>
            <a:lstStyle/>
            <a:p>
              <a:pPr algn="ctr">
                <a:lnSpc>
                  <a:spcPts val="2659"/>
                </a:lnSpc>
              </a:pPr>
            </a:p>
          </p:txBody>
        </p:sp>
      </p:grpSp>
      <p:sp>
        <p:nvSpPr>
          <p:cNvPr name="Freeform 20" id="20"/>
          <p:cNvSpPr/>
          <p:nvPr/>
        </p:nvSpPr>
        <p:spPr>
          <a:xfrm flipH="false" flipV="false" rot="0">
            <a:off x="2519030" y="1662226"/>
            <a:ext cx="4118423" cy="4731806"/>
          </a:xfrm>
          <a:custGeom>
            <a:avLst/>
            <a:gdLst/>
            <a:ahLst/>
            <a:cxnLst/>
            <a:rect r="r" b="b" t="t" l="l"/>
            <a:pathLst>
              <a:path h="4731806" w="4118423">
                <a:moveTo>
                  <a:pt x="0" y="0"/>
                </a:moveTo>
                <a:lnTo>
                  <a:pt x="4118424" y="0"/>
                </a:lnTo>
                <a:lnTo>
                  <a:pt x="4118424" y="4731805"/>
                </a:lnTo>
                <a:lnTo>
                  <a:pt x="0" y="4731805"/>
                </a:lnTo>
                <a:lnTo>
                  <a:pt x="0" y="0"/>
                </a:lnTo>
                <a:close/>
              </a:path>
            </a:pathLst>
          </a:custGeom>
          <a:blipFill>
            <a:blip r:embed="rId12"/>
            <a:stretch>
              <a:fillRect l="0" t="0" r="0" b="0"/>
            </a:stretch>
          </a:blipFill>
        </p:spPr>
      </p:sp>
      <p:sp>
        <p:nvSpPr>
          <p:cNvPr name="TextBox 21" id="21"/>
          <p:cNvSpPr txBox="true"/>
          <p:nvPr/>
        </p:nvSpPr>
        <p:spPr>
          <a:xfrm rot="0">
            <a:off x="9144000" y="5530971"/>
            <a:ext cx="5761060" cy="1308100"/>
          </a:xfrm>
          <a:prstGeom prst="rect">
            <a:avLst/>
          </a:prstGeom>
        </p:spPr>
        <p:txBody>
          <a:bodyPr anchor="t" rtlCol="false" tIns="0" lIns="0" bIns="0" rIns="0">
            <a:spAutoFit/>
          </a:bodyPr>
          <a:lstStyle/>
          <a:p>
            <a:pPr algn="ctr">
              <a:lnSpc>
                <a:spcPts val="3499"/>
              </a:lnSpc>
            </a:pPr>
            <a:r>
              <a:rPr lang="en-US" sz="2499">
                <a:solidFill>
                  <a:srgbClr val="222366"/>
                </a:solidFill>
                <a:latin typeface="Public Sans"/>
              </a:rPr>
              <a:t>The dataset contains 20751 data which consist of 16 features and 7 labels</a:t>
            </a:r>
          </a:p>
        </p:txBody>
      </p:sp>
      <p:sp>
        <p:nvSpPr>
          <p:cNvPr name="TextBox 22" id="22"/>
          <p:cNvSpPr txBox="true"/>
          <p:nvPr/>
        </p:nvSpPr>
        <p:spPr>
          <a:xfrm rot="0">
            <a:off x="8688350" y="520055"/>
            <a:ext cx="9319484" cy="2320925"/>
          </a:xfrm>
          <a:prstGeom prst="rect">
            <a:avLst/>
          </a:prstGeom>
        </p:spPr>
        <p:txBody>
          <a:bodyPr anchor="t" rtlCol="false" tIns="0" lIns="0" bIns="0" rIns="0">
            <a:spAutoFit/>
          </a:bodyPr>
          <a:lstStyle/>
          <a:p>
            <a:pPr algn="r">
              <a:lnSpc>
                <a:spcPts val="9100"/>
              </a:lnSpc>
            </a:pPr>
            <a:r>
              <a:rPr lang="en-US" sz="6500">
                <a:solidFill>
                  <a:srgbClr val="222366"/>
                </a:solidFill>
                <a:latin typeface="Brick Sans"/>
              </a:rPr>
              <a:t>Dataset </a:t>
            </a:r>
          </a:p>
          <a:p>
            <a:pPr algn="r">
              <a:lnSpc>
                <a:spcPts val="9100"/>
              </a:lnSpc>
            </a:pPr>
          </a:p>
        </p:txBody>
      </p:sp>
      <p:sp>
        <p:nvSpPr>
          <p:cNvPr name="TextBox 23" id="23"/>
          <p:cNvSpPr txBox="true"/>
          <p:nvPr/>
        </p:nvSpPr>
        <p:spPr>
          <a:xfrm rot="0">
            <a:off x="2312996" y="422265"/>
            <a:ext cx="4514368" cy="490855"/>
          </a:xfrm>
          <a:prstGeom prst="rect">
            <a:avLst/>
          </a:prstGeom>
        </p:spPr>
        <p:txBody>
          <a:bodyPr anchor="t" rtlCol="false" tIns="0" lIns="0" bIns="0" rIns="0">
            <a:spAutoFit/>
          </a:bodyPr>
          <a:lstStyle/>
          <a:p>
            <a:pPr algn="ctr">
              <a:lnSpc>
                <a:spcPts val="3919"/>
              </a:lnSpc>
            </a:pPr>
            <a:r>
              <a:rPr lang="en-US" sz="2799">
                <a:solidFill>
                  <a:srgbClr val="222366"/>
                </a:solidFill>
                <a:latin typeface="Public Sans Bold"/>
              </a:rPr>
              <a:t>Labels</a:t>
            </a:r>
          </a:p>
        </p:txBody>
      </p:sp>
      <p:sp>
        <p:nvSpPr>
          <p:cNvPr name="TextBox 24" id="24"/>
          <p:cNvSpPr txBox="true"/>
          <p:nvPr/>
        </p:nvSpPr>
        <p:spPr>
          <a:xfrm rot="0">
            <a:off x="9532421" y="4739526"/>
            <a:ext cx="4514368" cy="490855"/>
          </a:xfrm>
          <a:prstGeom prst="rect">
            <a:avLst/>
          </a:prstGeom>
        </p:spPr>
        <p:txBody>
          <a:bodyPr anchor="t" rtlCol="false" tIns="0" lIns="0" bIns="0" rIns="0">
            <a:spAutoFit/>
          </a:bodyPr>
          <a:lstStyle/>
          <a:p>
            <a:pPr algn="ctr">
              <a:lnSpc>
                <a:spcPts val="3919"/>
              </a:lnSpc>
            </a:pPr>
            <a:r>
              <a:rPr lang="en-US" sz="2799">
                <a:solidFill>
                  <a:srgbClr val="222366"/>
                </a:solidFill>
                <a:latin typeface="Public Sans Bold"/>
              </a:rPr>
              <a:t>Details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AF3F3"/>
        </a:solidFill>
      </p:bgPr>
    </p:bg>
    <p:spTree>
      <p:nvGrpSpPr>
        <p:cNvPr id="1" name=""/>
        <p:cNvGrpSpPr/>
        <p:nvPr/>
      </p:nvGrpSpPr>
      <p:grpSpPr>
        <a:xfrm>
          <a:off x="0" y="0"/>
          <a:ext cx="0" cy="0"/>
          <a:chOff x="0" y="0"/>
          <a:chExt cx="0" cy="0"/>
        </a:xfrm>
      </p:grpSpPr>
      <p:sp>
        <p:nvSpPr>
          <p:cNvPr name="Freeform 2" id="2"/>
          <p:cNvSpPr/>
          <p:nvPr/>
        </p:nvSpPr>
        <p:spPr>
          <a:xfrm flipH="false" flipV="false" rot="0">
            <a:off x="6637454" y="1839336"/>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4961399" y="1040440"/>
            <a:ext cx="7876905" cy="7726439"/>
          </a:xfrm>
          <a:custGeom>
            <a:avLst/>
            <a:gdLst/>
            <a:ahLst/>
            <a:cxnLst/>
            <a:rect r="r" b="b" t="t" l="l"/>
            <a:pathLst>
              <a:path h="7726439" w="7876905">
                <a:moveTo>
                  <a:pt x="7876905" y="0"/>
                </a:moveTo>
                <a:lnTo>
                  <a:pt x="0" y="0"/>
                </a:lnTo>
                <a:lnTo>
                  <a:pt x="0" y="7726439"/>
                </a:lnTo>
                <a:lnTo>
                  <a:pt x="7876905" y="7726439"/>
                </a:lnTo>
                <a:lnTo>
                  <a:pt x="7876905"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348284"/>
            <a:ext cx="12872915" cy="8910016"/>
            <a:chOff x="0" y="0"/>
            <a:chExt cx="1605815" cy="1111468"/>
          </a:xfrm>
        </p:grpSpPr>
        <p:sp>
          <p:nvSpPr>
            <p:cNvPr name="Freeform 5" id="5"/>
            <p:cNvSpPr/>
            <p:nvPr/>
          </p:nvSpPr>
          <p:spPr>
            <a:xfrm flipH="false" flipV="false" rot="0">
              <a:off x="0" y="0"/>
              <a:ext cx="1605815" cy="1111468"/>
            </a:xfrm>
            <a:custGeom>
              <a:avLst/>
              <a:gdLst/>
              <a:ahLst/>
              <a:cxnLst/>
              <a:rect r="r" b="b" t="t" l="l"/>
              <a:pathLst>
                <a:path h="1111468" w="1605815">
                  <a:moveTo>
                    <a:pt x="1402615" y="0"/>
                  </a:moveTo>
                  <a:cubicBezTo>
                    <a:pt x="1514840" y="0"/>
                    <a:pt x="1605815" y="248811"/>
                    <a:pt x="1605815" y="555734"/>
                  </a:cubicBezTo>
                  <a:cubicBezTo>
                    <a:pt x="1605815" y="862658"/>
                    <a:pt x="1514840" y="1111468"/>
                    <a:pt x="1402615" y="1111468"/>
                  </a:cubicBezTo>
                  <a:lnTo>
                    <a:pt x="203200" y="1111468"/>
                  </a:lnTo>
                  <a:cubicBezTo>
                    <a:pt x="90976" y="1111468"/>
                    <a:pt x="0" y="862658"/>
                    <a:pt x="0" y="555734"/>
                  </a:cubicBezTo>
                  <a:cubicBezTo>
                    <a:pt x="0" y="248811"/>
                    <a:pt x="90976" y="0"/>
                    <a:pt x="203200" y="0"/>
                  </a:cubicBezTo>
                  <a:close/>
                </a:path>
              </a:pathLst>
            </a:custGeom>
            <a:solidFill>
              <a:srgbClr val="E9EAF6"/>
            </a:solidFill>
            <a:ln w="19050" cap="sq">
              <a:solidFill>
                <a:srgbClr val="414370"/>
              </a:solidFill>
              <a:prstDash val="lgDash"/>
              <a:miter/>
            </a:ln>
          </p:spPr>
        </p:sp>
        <p:sp>
          <p:nvSpPr>
            <p:cNvPr name="TextBox 6" id="6"/>
            <p:cNvSpPr txBox="true"/>
            <p:nvPr/>
          </p:nvSpPr>
          <p:spPr>
            <a:xfrm>
              <a:off x="0" y="-38100"/>
              <a:ext cx="1605815" cy="1149568"/>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1248570">
            <a:off x="11189396" y="275345"/>
            <a:ext cx="2099363" cy="2991320"/>
          </a:xfrm>
          <a:custGeom>
            <a:avLst/>
            <a:gdLst/>
            <a:ahLst/>
            <a:cxnLst/>
            <a:rect r="r" b="b" t="t" l="l"/>
            <a:pathLst>
              <a:path h="2991320" w="2099363">
                <a:moveTo>
                  <a:pt x="0" y="0"/>
                </a:moveTo>
                <a:lnTo>
                  <a:pt x="2099363" y="0"/>
                </a:lnTo>
                <a:lnTo>
                  <a:pt x="2099363" y="2991320"/>
                </a:lnTo>
                <a:lnTo>
                  <a:pt x="0" y="29913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false" rot="0">
            <a:off x="14326605" y="5230381"/>
            <a:ext cx="4752275" cy="6304842"/>
          </a:xfrm>
          <a:custGeom>
            <a:avLst/>
            <a:gdLst/>
            <a:ahLst/>
            <a:cxnLst/>
            <a:rect r="r" b="b" t="t" l="l"/>
            <a:pathLst>
              <a:path h="6304842" w="4752275">
                <a:moveTo>
                  <a:pt x="4752275" y="0"/>
                </a:moveTo>
                <a:lnTo>
                  <a:pt x="0" y="0"/>
                </a:lnTo>
                <a:lnTo>
                  <a:pt x="0" y="6304842"/>
                </a:lnTo>
                <a:lnTo>
                  <a:pt x="4752275" y="6304842"/>
                </a:lnTo>
                <a:lnTo>
                  <a:pt x="475227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137149">
            <a:off x="9171401" y="409929"/>
            <a:ext cx="1402006" cy="1402006"/>
          </a:xfrm>
          <a:custGeom>
            <a:avLst/>
            <a:gdLst/>
            <a:ahLst/>
            <a:cxnLst/>
            <a:rect r="r" b="b" t="t" l="l"/>
            <a:pathLst>
              <a:path h="1402006" w="1402006">
                <a:moveTo>
                  <a:pt x="0" y="0"/>
                </a:moveTo>
                <a:lnTo>
                  <a:pt x="1402006" y="0"/>
                </a:lnTo>
                <a:lnTo>
                  <a:pt x="1402006" y="1402006"/>
                </a:lnTo>
                <a:lnTo>
                  <a:pt x="0" y="140200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855077">
            <a:off x="-761394" y="5781721"/>
            <a:ext cx="2066999" cy="2383332"/>
          </a:xfrm>
          <a:custGeom>
            <a:avLst/>
            <a:gdLst/>
            <a:ahLst/>
            <a:cxnLst/>
            <a:rect r="r" b="b" t="t" l="l"/>
            <a:pathLst>
              <a:path h="2383332" w="2066999">
                <a:moveTo>
                  <a:pt x="0" y="0"/>
                </a:moveTo>
                <a:lnTo>
                  <a:pt x="2066999" y="0"/>
                </a:lnTo>
                <a:lnTo>
                  <a:pt x="2066999" y="2383332"/>
                </a:lnTo>
                <a:lnTo>
                  <a:pt x="0" y="238333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1" id="11"/>
          <p:cNvSpPr txBox="true"/>
          <p:nvPr/>
        </p:nvSpPr>
        <p:spPr>
          <a:xfrm rot="0">
            <a:off x="8688350" y="520055"/>
            <a:ext cx="9319484" cy="2320925"/>
          </a:xfrm>
          <a:prstGeom prst="rect">
            <a:avLst/>
          </a:prstGeom>
        </p:spPr>
        <p:txBody>
          <a:bodyPr anchor="t" rtlCol="false" tIns="0" lIns="0" bIns="0" rIns="0">
            <a:spAutoFit/>
          </a:bodyPr>
          <a:lstStyle/>
          <a:p>
            <a:pPr algn="r">
              <a:lnSpc>
                <a:spcPts val="9100"/>
              </a:lnSpc>
            </a:pPr>
            <a:r>
              <a:rPr lang="en-US" sz="6500">
                <a:solidFill>
                  <a:srgbClr val="222366"/>
                </a:solidFill>
                <a:latin typeface="Brick Sans"/>
              </a:rPr>
              <a:t>Dataset </a:t>
            </a:r>
          </a:p>
          <a:p>
            <a:pPr algn="r">
              <a:lnSpc>
                <a:spcPts val="9100"/>
              </a:lnSpc>
            </a:pPr>
          </a:p>
        </p:txBody>
      </p:sp>
      <p:grpSp>
        <p:nvGrpSpPr>
          <p:cNvPr name="Group 12" id="12"/>
          <p:cNvGrpSpPr/>
          <p:nvPr/>
        </p:nvGrpSpPr>
        <p:grpSpPr>
          <a:xfrm rot="0">
            <a:off x="4240361" y="791241"/>
            <a:ext cx="4794184" cy="639381"/>
            <a:chOff x="0" y="0"/>
            <a:chExt cx="2860316" cy="381469"/>
          </a:xfrm>
        </p:grpSpPr>
        <p:sp>
          <p:nvSpPr>
            <p:cNvPr name="Freeform 13" id="13"/>
            <p:cNvSpPr/>
            <p:nvPr/>
          </p:nvSpPr>
          <p:spPr>
            <a:xfrm flipH="false" flipV="false" rot="0">
              <a:off x="0" y="0"/>
              <a:ext cx="2860316" cy="381469"/>
            </a:xfrm>
            <a:custGeom>
              <a:avLst/>
              <a:gdLst/>
              <a:ahLst/>
              <a:cxnLst/>
              <a:rect r="r" b="b" t="t" l="l"/>
              <a:pathLst>
                <a:path h="381469" w="2860316">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name="TextBox 14" id="14"/>
            <p:cNvSpPr txBox="true"/>
            <p:nvPr/>
          </p:nvSpPr>
          <p:spPr>
            <a:xfrm>
              <a:off x="0" y="-38100"/>
              <a:ext cx="2860316" cy="419569"/>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2003706" y="1924483"/>
            <a:ext cx="10922903" cy="6611796"/>
          </a:xfrm>
          <a:custGeom>
            <a:avLst/>
            <a:gdLst/>
            <a:ahLst/>
            <a:cxnLst/>
            <a:rect r="r" b="b" t="t" l="l"/>
            <a:pathLst>
              <a:path h="6611796" w="10922903">
                <a:moveTo>
                  <a:pt x="0" y="0"/>
                </a:moveTo>
                <a:lnTo>
                  <a:pt x="10922903" y="0"/>
                </a:lnTo>
                <a:lnTo>
                  <a:pt x="10922903" y="6611796"/>
                </a:lnTo>
                <a:lnTo>
                  <a:pt x="0" y="6611796"/>
                </a:lnTo>
                <a:lnTo>
                  <a:pt x="0" y="0"/>
                </a:lnTo>
                <a:close/>
              </a:path>
            </a:pathLst>
          </a:custGeom>
          <a:blipFill>
            <a:blip r:embed="rId12"/>
            <a:stretch>
              <a:fillRect l="0" t="0" r="0" b="0"/>
            </a:stretch>
          </a:blipFill>
        </p:spPr>
      </p:sp>
      <p:sp>
        <p:nvSpPr>
          <p:cNvPr name="TextBox 16" id="16"/>
          <p:cNvSpPr txBox="true"/>
          <p:nvPr/>
        </p:nvSpPr>
        <p:spPr>
          <a:xfrm rot="0">
            <a:off x="4380269" y="761675"/>
            <a:ext cx="4514368" cy="490855"/>
          </a:xfrm>
          <a:prstGeom prst="rect">
            <a:avLst/>
          </a:prstGeom>
        </p:spPr>
        <p:txBody>
          <a:bodyPr anchor="t" rtlCol="false" tIns="0" lIns="0" bIns="0" rIns="0">
            <a:spAutoFit/>
          </a:bodyPr>
          <a:lstStyle/>
          <a:p>
            <a:pPr algn="ctr">
              <a:lnSpc>
                <a:spcPts val="3919"/>
              </a:lnSpc>
            </a:pPr>
            <a:r>
              <a:rPr lang="en-US" sz="2799">
                <a:solidFill>
                  <a:srgbClr val="222366"/>
                </a:solidFill>
                <a:latin typeface="Public Sans Bold"/>
              </a:rPr>
              <a:t>Features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AF3F3"/>
        </a:solidFill>
      </p:bgPr>
    </p:bg>
    <p:spTree>
      <p:nvGrpSpPr>
        <p:cNvPr id="1" name=""/>
        <p:cNvGrpSpPr/>
        <p:nvPr/>
      </p:nvGrpSpPr>
      <p:grpSpPr>
        <a:xfrm>
          <a:off x="0" y="0"/>
          <a:ext cx="0" cy="0"/>
          <a:chOff x="0" y="0"/>
          <a:chExt cx="0" cy="0"/>
        </a:xfrm>
      </p:grpSpPr>
      <p:sp>
        <p:nvSpPr>
          <p:cNvPr name="Freeform 2" id="2"/>
          <p:cNvSpPr/>
          <p:nvPr/>
        </p:nvSpPr>
        <p:spPr>
          <a:xfrm flipH="false" flipV="false" rot="0">
            <a:off x="-583838" y="-318668"/>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222364" y="1808086"/>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416877" y="3071662"/>
            <a:ext cx="17430296" cy="5626230"/>
            <a:chOff x="0" y="0"/>
            <a:chExt cx="1181807" cy="381469"/>
          </a:xfrm>
        </p:grpSpPr>
        <p:sp>
          <p:nvSpPr>
            <p:cNvPr name="Freeform 5" id="5"/>
            <p:cNvSpPr/>
            <p:nvPr/>
          </p:nvSpPr>
          <p:spPr>
            <a:xfrm flipH="false" flipV="false" rot="0">
              <a:off x="0" y="0"/>
              <a:ext cx="1181807" cy="381469"/>
            </a:xfrm>
            <a:custGeom>
              <a:avLst/>
              <a:gdLst/>
              <a:ahLst/>
              <a:cxnLst/>
              <a:rect r="r" b="b" t="t" l="l"/>
              <a:pathLst>
                <a:path h="381469" w="1181807">
                  <a:moveTo>
                    <a:pt x="978607" y="0"/>
                  </a:moveTo>
                  <a:cubicBezTo>
                    <a:pt x="1090831" y="0"/>
                    <a:pt x="1181807" y="85395"/>
                    <a:pt x="1181807" y="190734"/>
                  </a:cubicBezTo>
                  <a:cubicBezTo>
                    <a:pt x="1181807" y="296074"/>
                    <a:pt x="1090831" y="381469"/>
                    <a:pt x="978607"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sp>
        <p:sp>
          <p:nvSpPr>
            <p:cNvPr name="TextBox 6" id="6"/>
            <p:cNvSpPr txBox="true"/>
            <p:nvPr/>
          </p:nvSpPr>
          <p:spPr>
            <a:xfrm>
              <a:off x="0" y="-38100"/>
              <a:ext cx="1181807" cy="419569"/>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1793077">
            <a:off x="16507575" y="5105478"/>
            <a:ext cx="2859370" cy="3981402"/>
          </a:xfrm>
          <a:custGeom>
            <a:avLst/>
            <a:gdLst/>
            <a:ahLst/>
            <a:cxnLst/>
            <a:rect r="r" b="b" t="t" l="l"/>
            <a:pathLst>
              <a:path h="3981402" w="2859370">
                <a:moveTo>
                  <a:pt x="0" y="0"/>
                </a:moveTo>
                <a:lnTo>
                  <a:pt x="2859370" y="0"/>
                </a:lnTo>
                <a:lnTo>
                  <a:pt x="2859370" y="3981402"/>
                </a:lnTo>
                <a:lnTo>
                  <a:pt x="0" y="39814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855077">
            <a:off x="-518506" y="5234288"/>
            <a:ext cx="2752419" cy="3173649"/>
          </a:xfrm>
          <a:custGeom>
            <a:avLst/>
            <a:gdLst/>
            <a:ahLst/>
            <a:cxnLst/>
            <a:rect r="r" b="b" t="t" l="l"/>
            <a:pathLst>
              <a:path h="3173649" w="2752419">
                <a:moveTo>
                  <a:pt x="0" y="0"/>
                </a:moveTo>
                <a:lnTo>
                  <a:pt x="2752419" y="0"/>
                </a:lnTo>
                <a:lnTo>
                  <a:pt x="2752419" y="3173649"/>
                </a:lnTo>
                <a:lnTo>
                  <a:pt x="0" y="317364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137149">
            <a:off x="17236257" y="2600019"/>
            <a:ext cx="1402006" cy="1402006"/>
          </a:xfrm>
          <a:custGeom>
            <a:avLst/>
            <a:gdLst/>
            <a:ahLst/>
            <a:cxnLst/>
            <a:rect r="r" b="b" t="t" l="l"/>
            <a:pathLst>
              <a:path h="1402006" w="1402006">
                <a:moveTo>
                  <a:pt x="0" y="0"/>
                </a:moveTo>
                <a:lnTo>
                  <a:pt x="1402006" y="0"/>
                </a:lnTo>
                <a:lnTo>
                  <a:pt x="1402006" y="1402006"/>
                </a:lnTo>
                <a:lnTo>
                  <a:pt x="0" y="140200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137149">
            <a:off x="885105" y="9285701"/>
            <a:ext cx="1402006" cy="1402006"/>
          </a:xfrm>
          <a:custGeom>
            <a:avLst/>
            <a:gdLst/>
            <a:ahLst/>
            <a:cxnLst/>
            <a:rect r="r" b="b" t="t" l="l"/>
            <a:pathLst>
              <a:path h="1402006" w="1402006">
                <a:moveTo>
                  <a:pt x="0" y="0"/>
                </a:moveTo>
                <a:lnTo>
                  <a:pt x="1402006" y="0"/>
                </a:lnTo>
                <a:lnTo>
                  <a:pt x="1402006" y="1402006"/>
                </a:lnTo>
                <a:lnTo>
                  <a:pt x="0" y="140200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3774844" y="3301022"/>
            <a:ext cx="10116902" cy="4889029"/>
          </a:xfrm>
          <a:custGeom>
            <a:avLst/>
            <a:gdLst/>
            <a:ahLst/>
            <a:cxnLst/>
            <a:rect r="r" b="b" t="t" l="l"/>
            <a:pathLst>
              <a:path h="4889029" w="10116902">
                <a:moveTo>
                  <a:pt x="0" y="0"/>
                </a:moveTo>
                <a:lnTo>
                  <a:pt x="10116902" y="0"/>
                </a:lnTo>
                <a:lnTo>
                  <a:pt x="10116902" y="4889030"/>
                </a:lnTo>
                <a:lnTo>
                  <a:pt x="0" y="4889030"/>
                </a:lnTo>
                <a:lnTo>
                  <a:pt x="0" y="0"/>
                </a:lnTo>
                <a:close/>
              </a:path>
            </a:pathLst>
          </a:custGeom>
          <a:blipFill>
            <a:blip r:embed="rId10"/>
            <a:stretch>
              <a:fillRect l="0" t="0" r="0" b="0"/>
            </a:stretch>
          </a:blipFill>
        </p:spPr>
      </p:sp>
      <p:sp>
        <p:nvSpPr>
          <p:cNvPr name="TextBox 12" id="12"/>
          <p:cNvSpPr txBox="true"/>
          <p:nvPr/>
        </p:nvSpPr>
        <p:spPr>
          <a:xfrm rot="0">
            <a:off x="1750431" y="271715"/>
            <a:ext cx="14763189" cy="1144905"/>
          </a:xfrm>
          <a:prstGeom prst="rect">
            <a:avLst/>
          </a:prstGeom>
        </p:spPr>
        <p:txBody>
          <a:bodyPr anchor="t" rtlCol="false" tIns="0" lIns="0" bIns="0" rIns="0">
            <a:spAutoFit/>
          </a:bodyPr>
          <a:lstStyle/>
          <a:p>
            <a:pPr algn="ctr">
              <a:lnSpc>
                <a:spcPts val="8819"/>
              </a:lnSpc>
            </a:pPr>
            <a:r>
              <a:rPr lang="en-US" sz="6300">
                <a:solidFill>
                  <a:srgbClr val="222366"/>
                </a:solidFill>
                <a:latin typeface="Brick Sans"/>
              </a:rPr>
              <a:t>Research Flow</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AF3F3"/>
        </a:solidFill>
      </p:bgPr>
    </p:bg>
    <p:spTree>
      <p:nvGrpSpPr>
        <p:cNvPr id="1" name=""/>
        <p:cNvGrpSpPr/>
        <p:nvPr/>
      </p:nvGrpSpPr>
      <p:grpSpPr>
        <a:xfrm>
          <a:off x="0" y="0"/>
          <a:ext cx="0" cy="0"/>
          <a:chOff x="0" y="0"/>
          <a:chExt cx="0" cy="0"/>
        </a:xfrm>
      </p:grpSpPr>
      <p:sp>
        <p:nvSpPr>
          <p:cNvPr name="Freeform 2" id="2"/>
          <p:cNvSpPr/>
          <p:nvPr/>
        </p:nvSpPr>
        <p:spPr>
          <a:xfrm flipH="false" flipV="false" rot="0">
            <a:off x="-583838" y="-318668"/>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222364" y="1808086"/>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209396" y="2858191"/>
            <a:ext cx="17430296" cy="5626230"/>
            <a:chOff x="0" y="0"/>
            <a:chExt cx="1181807" cy="381469"/>
          </a:xfrm>
        </p:grpSpPr>
        <p:sp>
          <p:nvSpPr>
            <p:cNvPr name="Freeform 5" id="5"/>
            <p:cNvSpPr/>
            <p:nvPr/>
          </p:nvSpPr>
          <p:spPr>
            <a:xfrm flipH="false" flipV="false" rot="0">
              <a:off x="0" y="0"/>
              <a:ext cx="1181807" cy="381469"/>
            </a:xfrm>
            <a:custGeom>
              <a:avLst/>
              <a:gdLst/>
              <a:ahLst/>
              <a:cxnLst/>
              <a:rect r="r" b="b" t="t" l="l"/>
              <a:pathLst>
                <a:path h="381469" w="1181807">
                  <a:moveTo>
                    <a:pt x="978607" y="0"/>
                  </a:moveTo>
                  <a:cubicBezTo>
                    <a:pt x="1090831" y="0"/>
                    <a:pt x="1181807" y="85395"/>
                    <a:pt x="1181807" y="190734"/>
                  </a:cubicBezTo>
                  <a:cubicBezTo>
                    <a:pt x="1181807" y="296074"/>
                    <a:pt x="1090831" y="381469"/>
                    <a:pt x="978607"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sp>
        <p:sp>
          <p:nvSpPr>
            <p:cNvPr name="TextBox 6" id="6"/>
            <p:cNvSpPr txBox="true"/>
            <p:nvPr/>
          </p:nvSpPr>
          <p:spPr>
            <a:xfrm>
              <a:off x="0" y="-38100"/>
              <a:ext cx="1181807" cy="419569"/>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1793077">
            <a:off x="16507575" y="5105478"/>
            <a:ext cx="2859370" cy="3981402"/>
          </a:xfrm>
          <a:custGeom>
            <a:avLst/>
            <a:gdLst/>
            <a:ahLst/>
            <a:cxnLst/>
            <a:rect r="r" b="b" t="t" l="l"/>
            <a:pathLst>
              <a:path h="3981402" w="2859370">
                <a:moveTo>
                  <a:pt x="0" y="0"/>
                </a:moveTo>
                <a:lnTo>
                  <a:pt x="2859370" y="0"/>
                </a:lnTo>
                <a:lnTo>
                  <a:pt x="2859370" y="3981402"/>
                </a:lnTo>
                <a:lnTo>
                  <a:pt x="0" y="39814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855077">
            <a:off x="-518506" y="5234288"/>
            <a:ext cx="2752419" cy="3173649"/>
          </a:xfrm>
          <a:custGeom>
            <a:avLst/>
            <a:gdLst/>
            <a:ahLst/>
            <a:cxnLst/>
            <a:rect r="r" b="b" t="t" l="l"/>
            <a:pathLst>
              <a:path h="3173649" w="2752419">
                <a:moveTo>
                  <a:pt x="0" y="0"/>
                </a:moveTo>
                <a:lnTo>
                  <a:pt x="2752419" y="0"/>
                </a:lnTo>
                <a:lnTo>
                  <a:pt x="2752419" y="3173649"/>
                </a:lnTo>
                <a:lnTo>
                  <a:pt x="0" y="317364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137149">
            <a:off x="17236257" y="2600019"/>
            <a:ext cx="1402006" cy="1402006"/>
          </a:xfrm>
          <a:custGeom>
            <a:avLst/>
            <a:gdLst/>
            <a:ahLst/>
            <a:cxnLst/>
            <a:rect r="r" b="b" t="t" l="l"/>
            <a:pathLst>
              <a:path h="1402006" w="1402006">
                <a:moveTo>
                  <a:pt x="0" y="0"/>
                </a:moveTo>
                <a:lnTo>
                  <a:pt x="1402006" y="0"/>
                </a:lnTo>
                <a:lnTo>
                  <a:pt x="1402006" y="1402006"/>
                </a:lnTo>
                <a:lnTo>
                  <a:pt x="0" y="140200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137149">
            <a:off x="885105" y="9285701"/>
            <a:ext cx="1402006" cy="1402006"/>
          </a:xfrm>
          <a:custGeom>
            <a:avLst/>
            <a:gdLst/>
            <a:ahLst/>
            <a:cxnLst/>
            <a:rect r="r" b="b" t="t" l="l"/>
            <a:pathLst>
              <a:path h="1402006" w="1402006">
                <a:moveTo>
                  <a:pt x="0" y="0"/>
                </a:moveTo>
                <a:lnTo>
                  <a:pt x="1402006" y="0"/>
                </a:lnTo>
                <a:lnTo>
                  <a:pt x="1402006" y="1402006"/>
                </a:lnTo>
                <a:lnTo>
                  <a:pt x="0" y="140200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1" id="11"/>
          <p:cNvSpPr txBox="true"/>
          <p:nvPr/>
        </p:nvSpPr>
        <p:spPr>
          <a:xfrm rot="0">
            <a:off x="1750431" y="271715"/>
            <a:ext cx="14763189" cy="2259330"/>
          </a:xfrm>
          <a:prstGeom prst="rect">
            <a:avLst/>
          </a:prstGeom>
        </p:spPr>
        <p:txBody>
          <a:bodyPr anchor="t" rtlCol="false" tIns="0" lIns="0" bIns="0" rIns="0">
            <a:spAutoFit/>
          </a:bodyPr>
          <a:lstStyle/>
          <a:p>
            <a:pPr algn="ctr">
              <a:lnSpc>
                <a:spcPts val="8819"/>
              </a:lnSpc>
            </a:pPr>
            <a:r>
              <a:rPr lang="en-US" sz="6300">
                <a:solidFill>
                  <a:srgbClr val="222366"/>
                </a:solidFill>
                <a:latin typeface="Brick Sans"/>
              </a:rPr>
              <a:t>Cleaning Data, Feature Selection</a:t>
            </a:r>
          </a:p>
        </p:txBody>
      </p:sp>
      <p:sp>
        <p:nvSpPr>
          <p:cNvPr name="TextBox 12" id="12"/>
          <p:cNvSpPr txBox="true"/>
          <p:nvPr/>
        </p:nvSpPr>
        <p:spPr>
          <a:xfrm rot="0">
            <a:off x="1375190" y="3953227"/>
            <a:ext cx="14676460" cy="2537461"/>
          </a:xfrm>
          <a:prstGeom prst="rect">
            <a:avLst/>
          </a:prstGeom>
        </p:spPr>
        <p:txBody>
          <a:bodyPr anchor="t" rtlCol="false" tIns="0" lIns="0" bIns="0" rIns="0">
            <a:spAutoFit/>
          </a:bodyPr>
          <a:lstStyle/>
          <a:p>
            <a:pPr algn="just" marL="777234" indent="-388617" lvl="1">
              <a:lnSpc>
                <a:spcPts val="5039"/>
              </a:lnSpc>
              <a:buFont typeface="Arial"/>
              <a:buChar char="•"/>
            </a:pPr>
            <a:r>
              <a:rPr lang="en-US" sz="3599">
                <a:solidFill>
                  <a:srgbClr val="222366"/>
                </a:solidFill>
                <a:latin typeface="Public Sans"/>
              </a:rPr>
              <a:t>The dataset is cleaned by removing outlier and data with null values</a:t>
            </a:r>
          </a:p>
          <a:p>
            <a:pPr algn="just" marL="777234" indent="-388617" lvl="1">
              <a:lnSpc>
                <a:spcPts val="5039"/>
              </a:lnSpc>
              <a:buFont typeface="Arial"/>
              <a:buChar char="•"/>
            </a:pPr>
            <a:r>
              <a:rPr lang="en-US" sz="3599">
                <a:solidFill>
                  <a:srgbClr val="222366"/>
                </a:solidFill>
                <a:latin typeface="Public Sans"/>
              </a:rPr>
              <a:t>Pearson Correlation is implemented to help select most relevant features, by calculating every feature’s correlation coefficient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AF3F3"/>
        </a:solidFill>
      </p:bgPr>
    </p:bg>
    <p:spTree>
      <p:nvGrpSpPr>
        <p:cNvPr id="1" name=""/>
        <p:cNvGrpSpPr/>
        <p:nvPr/>
      </p:nvGrpSpPr>
      <p:grpSpPr>
        <a:xfrm>
          <a:off x="0" y="0"/>
          <a:ext cx="0" cy="0"/>
          <a:chOff x="0" y="0"/>
          <a:chExt cx="0" cy="0"/>
        </a:xfrm>
      </p:grpSpPr>
      <p:sp>
        <p:nvSpPr>
          <p:cNvPr name="Freeform 2" id="2"/>
          <p:cNvSpPr/>
          <p:nvPr/>
        </p:nvSpPr>
        <p:spPr>
          <a:xfrm flipH="false" flipV="false" rot="0">
            <a:off x="-583838" y="-318668"/>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222364" y="1808086"/>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209396" y="1623751"/>
            <a:ext cx="17430296" cy="8362954"/>
            <a:chOff x="0" y="0"/>
            <a:chExt cx="1181807" cy="567024"/>
          </a:xfrm>
        </p:grpSpPr>
        <p:sp>
          <p:nvSpPr>
            <p:cNvPr name="Freeform 5" id="5"/>
            <p:cNvSpPr/>
            <p:nvPr/>
          </p:nvSpPr>
          <p:spPr>
            <a:xfrm flipH="false" flipV="false" rot="0">
              <a:off x="0" y="0"/>
              <a:ext cx="1181807" cy="567024"/>
            </a:xfrm>
            <a:custGeom>
              <a:avLst/>
              <a:gdLst/>
              <a:ahLst/>
              <a:cxnLst/>
              <a:rect r="r" b="b" t="t" l="l"/>
              <a:pathLst>
                <a:path h="567024" w="1181807">
                  <a:moveTo>
                    <a:pt x="978607" y="0"/>
                  </a:moveTo>
                  <a:cubicBezTo>
                    <a:pt x="1090831" y="0"/>
                    <a:pt x="1181807" y="126933"/>
                    <a:pt x="1181807" y="283512"/>
                  </a:cubicBezTo>
                  <a:cubicBezTo>
                    <a:pt x="1181807" y="440091"/>
                    <a:pt x="1090831" y="567024"/>
                    <a:pt x="978607" y="567024"/>
                  </a:cubicBezTo>
                  <a:lnTo>
                    <a:pt x="203200" y="567024"/>
                  </a:lnTo>
                  <a:cubicBezTo>
                    <a:pt x="90976" y="567024"/>
                    <a:pt x="0" y="440091"/>
                    <a:pt x="0" y="283512"/>
                  </a:cubicBezTo>
                  <a:cubicBezTo>
                    <a:pt x="0" y="126933"/>
                    <a:pt x="90976" y="0"/>
                    <a:pt x="203200" y="0"/>
                  </a:cubicBezTo>
                  <a:close/>
                </a:path>
              </a:pathLst>
            </a:custGeom>
            <a:solidFill>
              <a:srgbClr val="E9EAF6"/>
            </a:solidFill>
            <a:ln w="19050" cap="sq">
              <a:solidFill>
                <a:srgbClr val="414370"/>
              </a:solidFill>
              <a:prstDash val="lgDash"/>
              <a:miter/>
            </a:ln>
          </p:spPr>
        </p:sp>
        <p:sp>
          <p:nvSpPr>
            <p:cNvPr name="TextBox 6" id="6"/>
            <p:cNvSpPr txBox="true"/>
            <p:nvPr/>
          </p:nvSpPr>
          <p:spPr>
            <a:xfrm>
              <a:off x="0" y="-38100"/>
              <a:ext cx="1181807" cy="605124"/>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1793077">
            <a:off x="16507575" y="5105478"/>
            <a:ext cx="2859370" cy="3981402"/>
          </a:xfrm>
          <a:custGeom>
            <a:avLst/>
            <a:gdLst/>
            <a:ahLst/>
            <a:cxnLst/>
            <a:rect r="r" b="b" t="t" l="l"/>
            <a:pathLst>
              <a:path h="3981402" w="2859370">
                <a:moveTo>
                  <a:pt x="0" y="0"/>
                </a:moveTo>
                <a:lnTo>
                  <a:pt x="2859370" y="0"/>
                </a:lnTo>
                <a:lnTo>
                  <a:pt x="2859370" y="3981402"/>
                </a:lnTo>
                <a:lnTo>
                  <a:pt x="0" y="39814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855077">
            <a:off x="-518506" y="5234288"/>
            <a:ext cx="2752419" cy="3173649"/>
          </a:xfrm>
          <a:custGeom>
            <a:avLst/>
            <a:gdLst/>
            <a:ahLst/>
            <a:cxnLst/>
            <a:rect r="r" b="b" t="t" l="l"/>
            <a:pathLst>
              <a:path h="3173649" w="2752419">
                <a:moveTo>
                  <a:pt x="0" y="0"/>
                </a:moveTo>
                <a:lnTo>
                  <a:pt x="2752419" y="0"/>
                </a:lnTo>
                <a:lnTo>
                  <a:pt x="2752419" y="3173649"/>
                </a:lnTo>
                <a:lnTo>
                  <a:pt x="0" y="317364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137149">
            <a:off x="17236257" y="2600019"/>
            <a:ext cx="1402006" cy="1402006"/>
          </a:xfrm>
          <a:custGeom>
            <a:avLst/>
            <a:gdLst/>
            <a:ahLst/>
            <a:cxnLst/>
            <a:rect r="r" b="b" t="t" l="l"/>
            <a:pathLst>
              <a:path h="1402006" w="1402006">
                <a:moveTo>
                  <a:pt x="0" y="0"/>
                </a:moveTo>
                <a:lnTo>
                  <a:pt x="1402006" y="0"/>
                </a:lnTo>
                <a:lnTo>
                  <a:pt x="1402006" y="1402006"/>
                </a:lnTo>
                <a:lnTo>
                  <a:pt x="0" y="140200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137149">
            <a:off x="885105" y="9285701"/>
            <a:ext cx="1402006" cy="1402006"/>
          </a:xfrm>
          <a:custGeom>
            <a:avLst/>
            <a:gdLst/>
            <a:ahLst/>
            <a:cxnLst/>
            <a:rect r="r" b="b" t="t" l="l"/>
            <a:pathLst>
              <a:path h="1402006" w="1402006">
                <a:moveTo>
                  <a:pt x="0" y="0"/>
                </a:moveTo>
                <a:lnTo>
                  <a:pt x="1402006" y="0"/>
                </a:lnTo>
                <a:lnTo>
                  <a:pt x="1402006" y="1402006"/>
                </a:lnTo>
                <a:lnTo>
                  <a:pt x="0" y="140200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1767701" y="3798152"/>
            <a:ext cx="14313687" cy="5460148"/>
          </a:xfrm>
          <a:custGeom>
            <a:avLst/>
            <a:gdLst/>
            <a:ahLst/>
            <a:cxnLst/>
            <a:rect r="r" b="b" t="t" l="l"/>
            <a:pathLst>
              <a:path h="5460148" w="14313687">
                <a:moveTo>
                  <a:pt x="0" y="0"/>
                </a:moveTo>
                <a:lnTo>
                  <a:pt x="14313686" y="0"/>
                </a:lnTo>
                <a:lnTo>
                  <a:pt x="14313686" y="5460148"/>
                </a:lnTo>
                <a:lnTo>
                  <a:pt x="0" y="5460148"/>
                </a:lnTo>
                <a:lnTo>
                  <a:pt x="0" y="0"/>
                </a:lnTo>
                <a:close/>
              </a:path>
            </a:pathLst>
          </a:custGeom>
          <a:blipFill>
            <a:blip r:embed="rId10"/>
            <a:stretch>
              <a:fillRect l="0" t="0" r="0" b="0"/>
            </a:stretch>
          </a:blipFill>
        </p:spPr>
      </p:sp>
      <p:sp>
        <p:nvSpPr>
          <p:cNvPr name="TextBox 12" id="12"/>
          <p:cNvSpPr txBox="true"/>
          <p:nvPr/>
        </p:nvSpPr>
        <p:spPr>
          <a:xfrm rot="0">
            <a:off x="1750431" y="271715"/>
            <a:ext cx="14763189" cy="1144905"/>
          </a:xfrm>
          <a:prstGeom prst="rect">
            <a:avLst/>
          </a:prstGeom>
        </p:spPr>
        <p:txBody>
          <a:bodyPr anchor="t" rtlCol="false" tIns="0" lIns="0" bIns="0" rIns="0">
            <a:spAutoFit/>
          </a:bodyPr>
          <a:lstStyle/>
          <a:p>
            <a:pPr algn="ctr">
              <a:lnSpc>
                <a:spcPts val="8819"/>
              </a:lnSpc>
            </a:pPr>
            <a:r>
              <a:rPr lang="en-US" sz="6300">
                <a:solidFill>
                  <a:srgbClr val="222366"/>
                </a:solidFill>
                <a:latin typeface="Brick Sans"/>
              </a:rPr>
              <a:t>Selected Features</a:t>
            </a:r>
          </a:p>
        </p:txBody>
      </p:sp>
      <p:sp>
        <p:nvSpPr>
          <p:cNvPr name="TextBox 13" id="13"/>
          <p:cNvSpPr txBox="true"/>
          <p:nvPr/>
        </p:nvSpPr>
        <p:spPr>
          <a:xfrm rot="0">
            <a:off x="1586314" y="2368571"/>
            <a:ext cx="14676460" cy="1154431"/>
          </a:xfrm>
          <a:prstGeom prst="rect">
            <a:avLst/>
          </a:prstGeom>
        </p:spPr>
        <p:txBody>
          <a:bodyPr anchor="t" rtlCol="false" tIns="0" lIns="0" bIns="0" rIns="0">
            <a:spAutoFit/>
          </a:bodyPr>
          <a:lstStyle/>
          <a:p>
            <a:pPr algn="just">
              <a:lnSpc>
                <a:spcPts val="4619"/>
              </a:lnSpc>
            </a:pPr>
            <a:r>
              <a:rPr lang="en-US" sz="3299">
                <a:solidFill>
                  <a:srgbClr val="222366"/>
                </a:solidFill>
                <a:latin typeface="Public Sans"/>
              </a:rPr>
              <a:t>The features of the dataset will be selected if it has an absolute correlation coefficient above 0.1</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AF3F3"/>
        </a:solidFill>
      </p:bgPr>
    </p:bg>
    <p:spTree>
      <p:nvGrpSpPr>
        <p:cNvPr id="1" name=""/>
        <p:cNvGrpSpPr/>
        <p:nvPr/>
      </p:nvGrpSpPr>
      <p:grpSpPr>
        <a:xfrm>
          <a:off x="0" y="0"/>
          <a:ext cx="0" cy="0"/>
          <a:chOff x="0" y="0"/>
          <a:chExt cx="0" cy="0"/>
        </a:xfrm>
      </p:grpSpPr>
      <p:sp>
        <p:nvSpPr>
          <p:cNvPr name="Freeform 2" id="2"/>
          <p:cNvSpPr/>
          <p:nvPr/>
        </p:nvSpPr>
        <p:spPr>
          <a:xfrm flipH="false" flipV="false" rot="0">
            <a:off x="-583838" y="-318668"/>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222364" y="1808086"/>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209396" y="3301022"/>
            <a:ext cx="17430296" cy="5012330"/>
            <a:chOff x="0" y="0"/>
            <a:chExt cx="1181807" cy="339845"/>
          </a:xfrm>
        </p:grpSpPr>
        <p:sp>
          <p:nvSpPr>
            <p:cNvPr name="Freeform 5" id="5"/>
            <p:cNvSpPr/>
            <p:nvPr/>
          </p:nvSpPr>
          <p:spPr>
            <a:xfrm flipH="false" flipV="false" rot="0">
              <a:off x="0" y="0"/>
              <a:ext cx="1181807" cy="339845"/>
            </a:xfrm>
            <a:custGeom>
              <a:avLst/>
              <a:gdLst/>
              <a:ahLst/>
              <a:cxnLst/>
              <a:rect r="r" b="b" t="t" l="l"/>
              <a:pathLst>
                <a:path h="339845" w="1181807">
                  <a:moveTo>
                    <a:pt x="978607" y="0"/>
                  </a:moveTo>
                  <a:cubicBezTo>
                    <a:pt x="1090831" y="0"/>
                    <a:pt x="1181807" y="76077"/>
                    <a:pt x="1181807" y="169923"/>
                  </a:cubicBezTo>
                  <a:cubicBezTo>
                    <a:pt x="1181807" y="263768"/>
                    <a:pt x="1090831" y="339845"/>
                    <a:pt x="978607" y="339845"/>
                  </a:cubicBezTo>
                  <a:lnTo>
                    <a:pt x="203200" y="339845"/>
                  </a:lnTo>
                  <a:cubicBezTo>
                    <a:pt x="90976" y="339845"/>
                    <a:pt x="0" y="263768"/>
                    <a:pt x="0" y="169923"/>
                  </a:cubicBezTo>
                  <a:cubicBezTo>
                    <a:pt x="0" y="76077"/>
                    <a:pt x="90976" y="0"/>
                    <a:pt x="203200" y="0"/>
                  </a:cubicBezTo>
                  <a:close/>
                </a:path>
              </a:pathLst>
            </a:custGeom>
            <a:solidFill>
              <a:srgbClr val="E9EAF6"/>
            </a:solidFill>
            <a:ln w="19050" cap="sq">
              <a:solidFill>
                <a:srgbClr val="414370"/>
              </a:solidFill>
              <a:prstDash val="lgDash"/>
              <a:miter/>
            </a:ln>
          </p:spPr>
        </p:sp>
        <p:sp>
          <p:nvSpPr>
            <p:cNvPr name="TextBox 6" id="6"/>
            <p:cNvSpPr txBox="true"/>
            <p:nvPr/>
          </p:nvSpPr>
          <p:spPr>
            <a:xfrm>
              <a:off x="0" y="-38100"/>
              <a:ext cx="1181807" cy="377945"/>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1793077">
            <a:off x="16507575" y="5105478"/>
            <a:ext cx="2859370" cy="3981402"/>
          </a:xfrm>
          <a:custGeom>
            <a:avLst/>
            <a:gdLst/>
            <a:ahLst/>
            <a:cxnLst/>
            <a:rect r="r" b="b" t="t" l="l"/>
            <a:pathLst>
              <a:path h="3981402" w="2859370">
                <a:moveTo>
                  <a:pt x="0" y="0"/>
                </a:moveTo>
                <a:lnTo>
                  <a:pt x="2859370" y="0"/>
                </a:lnTo>
                <a:lnTo>
                  <a:pt x="2859370" y="3981402"/>
                </a:lnTo>
                <a:lnTo>
                  <a:pt x="0" y="39814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855077">
            <a:off x="-518506" y="5234288"/>
            <a:ext cx="2752419" cy="3173649"/>
          </a:xfrm>
          <a:custGeom>
            <a:avLst/>
            <a:gdLst/>
            <a:ahLst/>
            <a:cxnLst/>
            <a:rect r="r" b="b" t="t" l="l"/>
            <a:pathLst>
              <a:path h="3173649" w="2752419">
                <a:moveTo>
                  <a:pt x="0" y="0"/>
                </a:moveTo>
                <a:lnTo>
                  <a:pt x="2752419" y="0"/>
                </a:lnTo>
                <a:lnTo>
                  <a:pt x="2752419" y="3173649"/>
                </a:lnTo>
                <a:lnTo>
                  <a:pt x="0" y="317364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137149">
            <a:off x="17236257" y="2600019"/>
            <a:ext cx="1402006" cy="1402006"/>
          </a:xfrm>
          <a:custGeom>
            <a:avLst/>
            <a:gdLst/>
            <a:ahLst/>
            <a:cxnLst/>
            <a:rect r="r" b="b" t="t" l="l"/>
            <a:pathLst>
              <a:path h="1402006" w="1402006">
                <a:moveTo>
                  <a:pt x="0" y="0"/>
                </a:moveTo>
                <a:lnTo>
                  <a:pt x="1402006" y="0"/>
                </a:lnTo>
                <a:lnTo>
                  <a:pt x="1402006" y="1402006"/>
                </a:lnTo>
                <a:lnTo>
                  <a:pt x="0" y="140200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137149">
            <a:off x="885105" y="9285701"/>
            <a:ext cx="1402006" cy="1402006"/>
          </a:xfrm>
          <a:custGeom>
            <a:avLst/>
            <a:gdLst/>
            <a:ahLst/>
            <a:cxnLst/>
            <a:rect r="r" b="b" t="t" l="l"/>
            <a:pathLst>
              <a:path h="1402006" w="1402006">
                <a:moveTo>
                  <a:pt x="0" y="0"/>
                </a:moveTo>
                <a:lnTo>
                  <a:pt x="1402006" y="0"/>
                </a:lnTo>
                <a:lnTo>
                  <a:pt x="1402006" y="1402006"/>
                </a:lnTo>
                <a:lnTo>
                  <a:pt x="0" y="140200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943659" y="4482791"/>
            <a:ext cx="15961771" cy="2613388"/>
          </a:xfrm>
          <a:custGeom>
            <a:avLst/>
            <a:gdLst/>
            <a:ahLst/>
            <a:cxnLst/>
            <a:rect r="r" b="b" t="t" l="l"/>
            <a:pathLst>
              <a:path h="2613388" w="15961771">
                <a:moveTo>
                  <a:pt x="0" y="0"/>
                </a:moveTo>
                <a:lnTo>
                  <a:pt x="15961770" y="0"/>
                </a:lnTo>
                <a:lnTo>
                  <a:pt x="15961770" y="2613388"/>
                </a:lnTo>
                <a:lnTo>
                  <a:pt x="0" y="2613388"/>
                </a:lnTo>
                <a:lnTo>
                  <a:pt x="0" y="0"/>
                </a:lnTo>
                <a:close/>
              </a:path>
            </a:pathLst>
          </a:custGeom>
          <a:blipFill>
            <a:blip r:embed="rId10"/>
            <a:stretch>
              <a:fillRect l="0" t="0" r="0" b="0"/>
            </a:stretch>
          </a:blipFill>
        </p:spPr>
      </p:sp>
      <p:sp>
        <p:nvSpPr>
          <p:cNvPr name="TextBox 12" id="12"/>
          <p:cNvSpPr txBox="true"/>
          <p:nvPr/>
        </p:nvSpPr>
        <p:spPr>
          <a:xfrm rot="0">
            <a:off x="1750431" y="271715"/>
            <a:ext cx="14763189" cy="2259330"/>
          </a:xfrm>
          <a:prstGeom prst="rect">
            <a:avLst/>
          </a:prstGeom>
        </p:spPr>
        <p:txBody>
          <a:bodyPr anchor="t" rtlCol="false" tIns="0" lIns="0" bIns="0" rIns="0">
            <a:spAutoFit/>
          </a:bodyPr>
          <a:lstStyle/>
          <a:p>
            <a:pPr algn="ctr">
              <a:lnSpc>
                <a:spcPts val="8819"/>
              </a:lnSpc>
            </a:pPr>
            <a:r>
              <a:rPr lang="en-US" sz="6300">
                <a:solidFill>
                  <a:srgbClr val="222366"/>
                </a:solidFill>
                <a:latin typeface="Brick Sans"/>
              </a:rPr>
              <a:t>Standardizing Age And Weight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DAGHmmxK7vI</dc:identifier>
  <dcterms:modified xsi:type="dcterms:W3CDTF">2011-08-01T06:04:30Z</dcterms:modified>
  <cp:revision>1</cp:revision>
  <dc:title>Created By : Howard Ong</dc:title>
</cp:coreProperties>
</file>