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2" r:id="rId5"/>
    <p:sldId id="293" r:id="rId6"/>
    <p:sldId id="264" r:id="rId7"/>
    <p:sldId id="277" r:id="rId8"/>
    <p:sldId id="259" r:id="rId9"/>
    <p:sldId id="271" r:id="rId10"/>
    <p:sldId id="272" r:id="rId11"/>
    <p:sldId id="282" r:id="rId12"/>
    <p:sldId id="273" r:id="rId13"/>
    <p:sldId id="274" r:id="rId14"/>
    <p:sldId id="275" r:id="rId15"/>
    <p:sldId id="276" r:id="rId16"/>
    <p:sldId id="278" r:id="rId17"/>
    <p:sldId id="279" r:id="rId18"/>
    <p:sldId id="280" r:id="rId19"/>
    <p:sldId id="281" r:id="rId20"/>
    <p:sldId id="283" r:id="rId21"/>
    <p:sldId id="289" r:id="rId22"/>
    <p:sldId id="290" r:id="rId23"/>
    <p:sldId id="284" r:id="rId24"/>
    <p:sldId id="285" r:id="rId25"/>
    <p:sldId id="286" r:id="rId26"/>
    <p:sldId id="287" r:id="rId27"/>
    <p:sldId id="288" r:id="rId28"/>
    <p:sldId id="291" r:id="rId29"/>
    <p:sldId id="294" r:id="rId30"/>
    <p:sldId id="295" r:id="rId31"/>
    <p:sldId id="296" r:id="rId32"/>
    <p:sldId id="297" r:id="rId33"/>
    <p:sldId id="298" r:id="rId34"/>
    <p:sldId id="299" r:id="rId35"/>
    <p:sldId id="300"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7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showGuides="1">
      <p:cViewPr varScale="1">
        <p:scale>
          <a:sx n="85" d="100"/>
          <a:sy n="85" d="100"/>
        </p:scale>
        <p:origin x="499"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A951AD-311D-1BAD-C0FE-19D27F84F73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136D705-747D-C2E4-B6E7-01BA5BCDFF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2B36931-4D59-4107-A497-6228AD98EBAE}"/>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578A511F-9F3F-7D73-292E-2D791E89EC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13FE4D-90FF-D8CE-F4EB-D8D9343A8D3A}"/>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1050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36603F-550F-12E3-9A44-3A92517C0E9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69E35F0-86C7-DDB6-7513-0F27804D61B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0FBC24-1E8C-D6E9-60F1-82A1EFB51AFA}"/>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90A1F160-BED0-93C8-E772-C65B31FD03B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4BF694-09B3-2892-70F0-A185964F0789}"/>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698533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DBE83D5-6437-D3E3-E26F-4D2D57BB954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6E677-E2D4-9A4E-42ED-75A5EE310F0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135F78-3513-4F34-09FB-E23559D123F1}"/>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C0FA5339-FDB1-E24E-B241-F1A94ADC0F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3B8B94-ED54-674A-F7D2-5F1A6B36165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29365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47854-7EF1-0137-3EFB-A58B28DE414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D9EA461-2B02-D833-F209-AB5A078075D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43D970-DA7C-F440-A73C-671C81267EAE}"/>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8B019D4B-1C5D-81F0-9A7E-369130675F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334A83F-F255-FE71-CDB3-AC1DE0AA200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36512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2A986C-D8B7-9BEB-03D9-DEC4D092DF2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74CA18F-FAAB-078E-BB6D-37B3CBCBE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46039B-8219-1508-9FB3-688D51D22700}"/>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F28D2986-6EEC-6789-BE97-71DFB35A2A8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F9C0AB-6E38-3116-6F1D-23201BADFB2C}"/>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93900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10B8B-EC00-7914-DBC7-5B26E001A88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F0FFD1B-33B1-9B6B-71B6-2719E57094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A881C90-838E-FC1D-3F23-49EF9916DAE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6311835-4157-8FEE-E9BC-9CF06101F464}"/>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6" name="Espace réservé du pied de page 5">
            <a:extLst>
              <a:ext uri="{FF2B5EF4-FFF2-40B4-BE49-F238E27FC236}">
                <a16:creationId xmlns:a16="http://schemas.microsoft.com/office/drawing/2014/main" id="{421E2100-6D74-1D48-FE12-7A497A54F2C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9E7321D-A003-7863-245B-02D26956F47B}"/>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96933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058F7B-0827-705E-F553-E940EA819EF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E7EE724-3D3C-B078-BA75-BE2CF3D3C4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40AB918-8D4F-C956-BE7E-0130119DBEE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89C878C-055F-78D5-4C81-7447D1C5BB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E037F17-FA58-07D3-B1E2-31E1D807666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CF6A302-FADB-E914-EFDB-31AD655C1D0E}"/>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8" name="Espace réservé du pied de page 7">
            <a:extLst>
              <a:ext uri="{FF2B5EF4-FFF2-40B4-BE49-F238E27FC236}">
                <a16:creationId xmlns:a16="http://schemas.microsoft.com/office/drawing/2014/main" id="{05B251EB-C1A7-CA38-1712-6506B8EF5FF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17AC18A-8360-0FE5-AE92-E65ADDCE22B1}"/>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78564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3EAD68-631E-D216-664C-D0D1AC7C41D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516A1F8-6238-A890-0A14-8616B4B9C2A0}"/>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4" name="Espace réservé du pied de page 3">
            <a:extLst>
              <a:ext uri="{FF2B5EF4-FFF2-40B4-BE49-F238E27FC236}">
                <a16:creationId xmlns:a16="http://schemas.microsoft.com/office/drawing/2014/main" id="{0EBEA3F5-3C0D-B6D8-643E-A18C0BEFE95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2E7ADEC-3FA7-B5F4-443A-F09B6989DEB7}"/>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690919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4E8768F-3BCD-BEA7-0AD4-9E7E313C3E0F}"/>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3" name="Espace réservé du pied de page 2">
            <a:extLst>
              <a:ext uri="{FF2B5EF4-FFF2-40B4-BE49-F238E27FC236}">
                <a16:creationId xmlns:a16="http://schemas.microsoft.com/office/drawing/2014/main" id="{261411EE-22F5-93C3-34A0-C02DC62D9C4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CA6EFF9-F4C9-B485-2FA4-C04119693A86}"/>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2444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36685A-C680-5CF7-F535-803BEE1542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17A4CDC-61F0-2099-4906-43824C0B8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771DF6D-5C50-D3D0-EB9C-E1765B528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EEC240-5AC8-BDED-D70B-2FD49BD1226A}"/>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6" name="Espace réservé du pied de page 5">
            <a:extLst>
              <a:ext uri="{FF2B5EF4-FFF2-40B4-BE49-F238E27FC236}">
                <a16:creationId xmlns:a16="http://schemas.microsoft.com/office/drawing/2014/main" id="{6FEF5BB1-26FF-83E3-40E4-2890AB225E6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B8F3EC1-3426-A172-694F-4BCFFDBADD60}"/>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3846517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BFE15D-CFCE-5082-7547-DBD5FF1ED61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820C9CD-550C-CB6A-F967-05F22F611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996916E-7E8F-52B7-61C3-6D7B200CF7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714F7BD-874C-BC97-4B99-4AAFE77110C1}"/>
              </a:ext>
            </a:extLst>
          </p:cNvPr>
          <p:cNvSpPr>
            <a:spLocks noGrp="1"/>
          </p:cNvSpPr>
          <p:nvPr>
            <p:ph type="dt" sz="half" idx="10"/>
          </p:nvPr>
        </p:nvSpPr>
        <p:spPr/>
        <p:txBody>
          <a:bodyPr/>
          <a:lstStyle/>
          <a:p>
            <a:fld id="{95064FEC-2A3E-4BEE-8A13-D371E2A14C5E}" type="datetimeFigureOut">
              <a:rPr lang="fr-FR" smtClean="0"/>
              <a:t>28/06/2023</a:t>
            </a:fld>
            <a:endParaRPr lang="fr-FR"/>
          </a:p>
        </p:txBody>
      </p:sp>
      <p:sp>
        <p:nvSpPr>
          <p:cNvPr id="6" name="Espace réservé du pied de page 5">
            <a:extLst>
              <a:ext uri="{FF2B5EF4-FFF2-40B4-BE49-F238E27FC236}">
                <a16:creationId xmlns:a16="http://schemas.microsoft.com/office/drawing/2014/main" id="{00184174-D0D5-732D-2380-46630B439A6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8D49DC2-516C-CFDB-6D09-E6C301AFAA75}"/>
              </a:ext>
            </a:extLst>
          </p:cNvPr>
          <p:cNvSpPr>
            <a:spLocks noGrp="1"/>
          </p:cNvSpPr>
          <p:nvPr>
            <p:ph type="sldNum" sz="quarter" idx="12"/>
          </p:nvPr>
        </p:nvSpPr>
        <p:spPr/>
        <p:txBody>
          <a:bodyPr/>
          <a:lstStyle/>
          <a:p>
            <a:fld id="{C2268844-7776-49E4-B0AD-CB52CB0C0722}" type="slidenum">
              <a:rPr lang="fr-FR" smtClean="0"/>
              <a:t>‹N°›</a:t>
            </a:fld>
            <a:endParaRPr lang="fr-FR"/>
          </a:p>
        </p:txBody>
      </p:sp>
    </p:spTree>
    <p:extLst>
      <p:ext uri="{BB962C8B-B14F-4D97-AF65-F5344CB8AC3E}">
        <p14:creationId xmlns:p14="http://schemas.microsoft.com/office/powerpoint/2010/main" val="417006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38CA82E-131B-EA3D-0EA9-624ECC3470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A56F17B-9CD7-9546-F7E6-32AA3AF082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7EF425-4F9A-0AEF-A9F4-B8280639F4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064FEC-2A3E-4BEE-8A13-D371E2A14C5E}"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24D4E4F6-D46E-45A2-372F-D0292DD71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9A2F96D-CC59-5660-035D-256DF0C41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268844-7776-49E4-B0AD-CB52CB0C0722}" type="slidenum">
              <a:rPr lang="fr-FR" smtClean="0"/>
              <a:t>‹N°›</a:t>
            </a:fld>
            <a:endParaRPr lang="fr-FR"/>
          </a:p>
        </p:txBody>
      </p:sp>
    </p:spTree>
    <p:extLst>
      <p:ext uri="{BB962C8B-B14F-4D97-AF65-F5344CB8AC3E}">
        <p14:creationId xmlns:p14="http://schemas.microsoft.com/office/powerpoint/2010/main" val="1143660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FD8EB4-1227-0389-54BC-D77E3FC6107C}"/>
              </a:ext>
            </a:extLst>
          </p:cNvPr>
          <p:cNvSpPr/>
          <p:nvPr/>
        </p:nvSpPr>
        <p:spPr>
          <a:xfrm>
            <a:off x="5531286" y="2971800"/>
            <a:ext cx="200578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latin typeface="Microsoft JhengHei Light" panose="020B0304030504040204" pitchFamily="34" charset="-120"/>
                <a:ea typeface="Microsoft JhengHei Light" panose="020B0304030504040204" pitchFamily="34" charset="-120"/>
              </a:rPr>
              <a:t>ISTQB</a:t>
            </a:r>
          </a:p>
        </p:txBody>
      </p:sp>
      <p:sp>
        <p:nvSpPr>
          <p:cNvPr id="4" name="Rectangle 3">
            <a:extLst>
              <a:ext uri="{FF2B5EF4-FFF2-40B4-BE49-F238E27FC236}">
                <a16:creationId xmlns:a16="http://schemas.microsoft.com/office/drawing/2014/main" id="{9E6758EA-953C-F74F-DF6A-806FD5A3F623}"/>
              </a:ext>
            </a:extLst>
          </p:cNvPr>
          <p:cNvSpPr/>
          <p:nvPr/>
        </p:nvSpPr>
        <p:spPr>
          <a:xfrm>
            <a:off x="7648384" y="3170583"/>
            <a:ext cx="1287510" cy="516834"/>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atin typeface="Microsoft JhengHei Light" panose="020B0304030504040204" pitchFamily="34" charset="-120"/>
                <a:ea typeface="Microsoft JhengHei Light" panose="020B0304030504040204" pitchFamily="34" charset="-120"/>
              </a:rPr>
              <a:t>Révisions</a:t>
            </a:r>
          </a:p>
        </p:txBody>
      </p:sp>
      <p:sp>
        <p:nvSpPr>
          <p:cNvPr id="6" name="Rectangle 5">
            <a:extLst>
              <a:ext uri="{FF2B5EF4-FFF2-40B4-BE49-F238E27FC236}">
                <a16:creationId xmlns:a16="http://schemas.microsoft.com/office/drawing/2014/main" id="{41238D5D-BDA1-2AD9-046D-91483A7D901A}"/>
              </a:ext>
            </a:extLst>
          </p:cNvPr>
          <p:cNvSpPr/>
          <p:nvPr/>
        </p:nvSpPr>
        <p:spPr>
          <a:xfrm>
            <a:off x="7776376" y="3063416"/>
            <a:ext cx="4415624" cy="715617"/>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8" name="Connecteur droit 7">
            <a:extLst>
              <a:ext uri="{FF2B5EF4-FFF2-40B4-BE49-F238E27FC236}">
                <a16:creationId xmlns:a16="http://schemas.microsoft.com/office/drawing/2014/main" id="{47D3BC7C-5B40-6308-7968-43A23BB39806}"/>
              </a:ext>
            </a:extLst>
          </p:cNvPr>
          <p:cNvCxnSpPr/>
          <p:nvPr/>
        </p:nvCxnSpPr>
        <p:spPr>
          <a:xfrm>
            <a:off x="7776376" y="2864498"/>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C78A189F-CB6D-877F-6BBB-016BEA81D10F}"/>
              </a:ext>
            </a:extLst>
          </p:cNvPr>
          <p:cNvCxnSpPr/>
          <p:nvPr/>
        </p:nvCxnSpPr>
        <p:spPr>
          <a:xfrm>
            <a:off x="7776376" y="3977952"/>
            <a:ext cx="441562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75810F5-1DD9-BFD4-6FFA-BB34B2D8747A}"/>
              </a:ext>
            </a:extLst>
          </p:cNvPr>
          <p:cNvSpPr/>
          <p:nvPr/>
        </p:nvSpPr>
        <p:spPr>
          <a:xfrm>
            <a:off x="7776376"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9A3C4EAE-BEC9-F0D9-FA6B-0615CEE8D360}"/>
              </a:ext>
            </a:extLst>
          </p:cNvPr>
          <p:cNvSpPr/>
          <p:nvPr/>
        </p:nvSpPr>
        <p:spPr>
          <a:xfrm>
            <a:off x="1" y="0"/>
            <a:ext cx="4415624" cy="6858000"/>
          </a:xfrm>
          <a:prstGeom prst="rect">
            <a:avLst/>
          </a:prstGeom>
          <a:solidFill>
            <a:srgbClr val="18171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2046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decel="100000" fill="hold" nodeType="withEffect">
                                  <p:stCondLst>
                                    <p:cond delay="0"/>
                                  </p:stCondLst>
                                  <p:childTnLst>
                                    <p:animMotion origin="layout" path="M -3.125E-6 0 L -0.25 0 " pathEditMode="relative" rAng="0" ptsTypes="AA">
                                      <p:cBhvr>
                                        <p:cTn id="6" dur="1000" fill="hold"/>
                                        <p:tgtEl>
                                          <p:spTgt spid="4">
                                            <p:txEl>
                                              <p:pRg st="0" end="0"/>
                                            </p:txEl>
                                          </p:spTgt>
                                        </p:tgtEl>
                                        <p:attrNameLst>
                                          <p:attrName>ppt_x</p:attrName>
                                          <p:attrName>ppt_y</p:attrName>
                                        </p:attrNameLst>
                                      </p:cBhvr>
                                      <p:rCtr x="-12500" y="0"/>
                                    </p:animMotion>
                                  </p:childTnLst>
                                </p:cTn>
                              </p:par>
                              <p:par>
                                <p:cTn id="7" presetID="2" presetClass="entr" presetSubtype="8" decel="100000" fill="hold" grpId="0" nodeType="withEffect">
                                  <p:stCondLst>
                                    <p:cond delay="200"/>
                                  </p:stCondLst>
                                  <p:childTnLst>
                                    <p:set>
                                      <p:cBhvr>
                                        <p:cTn id="8" dur="1" fill="hold">
                                          <p:stCondLst>
                                            <p:cond delay="0"/>
                                          </p:stCondLst>
                                        </p:cTn>
                                        <p:tgtEl>
                                          <p:spTgt spid="6"/>
                                        </p:tgtEl>
                                        <p:attrNameLst>
                                          <p:attrName>style.visibility</p:attrName>
                                        </p:attrNameLst>
                                      </p:cBhvr>
                                      <p:to>
                                        <p:strVal val="visible"/>
                                      </p:to>
                                    </p:set>
                                    <p:anim calcmode="lin" valueType="num">
                                      <p:cBhvr additive="base">
                                        <p:cTn id="9" dur="500" fill="hold"/>
                                        <p:tgtEl>
                                          <p:spTgt spid="6"/>
                                        </p:tgtEl>
                                        <p:attrNameLst>
                                          <p:attrName>ppt_x</p:attrName>
                                        </p:attrNameLst>
                                      </p:cBhvr>
                                      <p:tavLst>
                                        <p:tav tm="0">
                                          <p:val>
                                            <p:strVal val="0-#ppt_w/2"/>
                                          </p:val>
                                        </p:tav>
                                        <p:tav tm="100000">
                                          <p:val>
                                            <p:strVal val="#ppt_x"/>
                                          </p:val>
                                        </p:tav>
                                      </p:tavLst>
                                    </p:anim>
                                    <p:anim calcmode="lin" valueType="num">
                                      <p:cBhvr additive="base">
                                        <p:cTn id="10" dur="500" fill="hold"/>
                                        <p:tgtEl>
                                          <p:spTgt spid="6"/>
                                        </p:tgtEl>
                                        <p:attrNameLst>
                                          <p:attrName>ppt_y</p:attrName>
                                        </p:attrNameLst>
                                      </p:cBhvr>
                                      <p:tavLst>
                                        <p:tav tm="0">
                                          <p:val>
                                            <p:strVal val="#ppt_y"/>
                                          </p:val>
                                        </p:tav>
                                        <p:tav tm="100000">
                                          <p:val>
                                            <p:strVal val="#ppt_y"/>
                                          </p:val>
                                        </p:tav>
                                      </p:tavLst>
                                    </p:anim>
                                  </p:childTnLst>
                                </p:cTn>
                              </p:par>
                              <p:par>
                                <p:cTn id="11" presetID="2" presetClass="entr" presetSubtype="8" decel="100000" fill="hold" nodeType="withEffect">
                                  <p:stCondLst>
                                    <p:cond delay="60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8" decel="100000" fill="hold" nodeType="withEffect">
                                  <p:stCondLst>
                                    <p:cond delay="40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12" presetClass="entr" presetSubtype="4" fill="hold" grpId="0" nodeType="withEffect">
                                  <p:stCondLst>
                                    <p:cond delay="4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600"/>
                                        <p:tgtEl>
                                          <p:spTgt spid="5"/>
                                        </p:tgtEl>
                                        <p:attrNameLst>
                                          <p:attrName>ppt_y</p:attrName>
                                        </p:attrNameLst>
                                      </p:cBhvr>
                                      <p:tavLst>
                                        <p:tav tm="0">
                                          <p:val>
                                            <p:strVal val="#ppt_y+#ppt_h*1.125000"/>
                                          </p:val>
                                        </p:tav>
                                        <p:tav tm="100000">
                                          <p:val>
                                            <p:strVal val="#ppt_y"/>
                                          </p:val>
                                        </p:tav>
                                      </p:tavLst>
                                    </p:anim>
                                    <p:animEffect transition="in" filter="wipe(up)">
                                      <p:cBhvr>
                                        <p:cTn id="22" dur="6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E7E39D6-26F3-E0B0-7C85-C711D06D6782}"/>
              </a:ext>
            </a:extLst>
          </p:cNvPr>
          <p:cNvCxnSpPr/>
          <p:nvPr/>
        </p:nvCxnSpPr>
        <p:spPr>
          <a:xfrm>
            <a:off x="80624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32A0EF0B-79CD-4C29-25A1-B7AA2260EBFB}"/>
              </a:ext>
            </a:extLst>
          </p:cNvPr>
          <p:cNvCxnSpPr/>
          <p:nvPr/>
        </p:nvCxnSpPr>
        <p:spPr>
          <a:xfrm>
            <a:off x="99797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5C21A721-4808-E8BE-9456-EE3DE455EB30}"/>
              </a:ext>
            </a:extLst>
          </p:cNvPr>
          <p:cNvSpPr txBox="1"/>
          <p:nvPr/>
        </p:nvSpPr>
        <p:spPr>
          <a:xfrm>
            <a:off x="1199533" y="530942"/>
            <a:ext cx="836725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 </a:t>
            </a:r>
            <a:r>
              <a:rPr lang="fr-FR" sz="3600" b="1" u="sng" dirty="0">
                <a:solidFill>
                  <a:schemeClr val="bg1"/>
                </a:solidFill>
                <a:latin typeface="Microsoft JhengHei Light" panose="020B0304030504040204" pitchFamily="34" charset="-120"/>
                <a:ea typeface="Microsoft JhengHei Light" panose="020B0304030504040204" pitchFamily="34" charset="-120"/>
              </a:rPr>
              <a:t>Les différents types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pic>
        <p:nvPicPr>
          <p:cNvPr id="8" name="Image 7" descr="Une image contenant texte, capture d’écran, Police, logiciel&#10;&#10;Description générée automatiquement">
            <a:extLst>
              <a:ext uri="{FF2B5EF4-FFF2-40B4-BE49-F238E27FC236}">
                <a16:creationId xmlns:a16="http://schemas.microsoft.com/office/drawing/2014/main" id="{9F326AEE-30B3-81FA-B4C1-AFDE6C783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354" y="2192049"/>
            <a:ext cx="10363201" cy="2985180"/>
          </a:xfrm>
          <a:prstGeom prst="rect">
            <a:avLst/>
          </a:prstGeom>
        </p:spPr>
      </p:pic>
    </p:spTree>
    <p:extLst>
      <p:ext uri="{BB962C8B-B14F-4D97-AF65-F5344CB8AC3E}">
        <p14:creationId xmlns:p14="http://schemas.microsoft.com/office/powerpoint/2010/main" val="328398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E26522D-B965-4CE4-3208-56BC51C89DD9}"/>
              </a:ext>
            </a:extLst>
          </p:cNvPr>
          <p:cNvSpPr txBox="1"/>
          <p:nvPr/>
        </p:nvSpPr>
        <p:spPr>
          <a:xfrm>
            <a:off x="3519948" y="2861186"/>
            <a:ext cx="5152103"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Les tests fonctionnels</a:t>
            </a:r>
          </a:p>
        </p:txBody>
      </p:sp>
      <p:cxnSp>
        <p:nvCxnSpPr>
          <p:cNvPr id="4" name="Connecteur droit 3">
            <a:extLst>
              <a:ext uri="{FF2B5EF4-FFF2-40B4-BE49-F238E27FC236}">
                <a16:creationId xmlns:a16="http://schemas.microsoft.com/office/drawing/2014/main" id="{21E30D3E-18C2-2506-F095-92FEC4A67FB0}"/>
              </a:ext>
            </a:extLst>
          </p:cNvPr>
          <p:cNvCxnSpPr/>
          <p:nvPr/>
        </p:nvCxnSpPr>
        <p:spPr>
          <a:xfrm>
            <a:off x="3647768" y="3569072"/>
            <a:ext cx="481780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63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568F3B82-2C2B-F5D9-81AF-581B7FCD9C28}"/>
              </a:ext>
            </a:extLst>
          </p:cNvPr>
          <p:cNvCxnSpPr/>
          <p:nvPr/>
        </p:nvCxnSpPr>
        <p:spPr>
          <a:xfrm>
            <a:off x="77674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5714BA6-2334-CF65-0E76-5715B99A4314}"/>
              </a:ext>
            </a:extLst>
          </p:cNvPr>
          <p:cNvCxnSpPr/>
          <p:nvPr/>
        </p:nvCxnSpPr>
        <p:spPr>
          <a:xfrm>
            <a:off x="10274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BF50B671-D4FC-0812-06EF-02A130BCD7D1}"/>
              </a:ext>
            </a:extLst>
          </p:cNvPr>
          <p:cNvSpPr txBox="1"/>
          <p:nvPr/>
        </p:nvSpPr>
        <p:spPr>
          <a:xfrm>
            <a:off x="1278194" y="442452"/>
            <a:ext cx="7039897"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2.2)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7CF7ED87-385D-2DB0-F073-349D96F79BDE}"/>
              </a:ext>
            </a:extLst>
          </p:cNvPr>
          <p:cNvSpPr txBox="1"/>
          <p:nvPr/>
        </p:nvSpPr>
        <p:spPr>
          <a:xfrm>
            <a:off x="1278194" y="1468400"/>
            <a:ext cx="3038167"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3A49505B-FF2C-B6D2-B186-74464FC275ED}"/>
              </a:ext>
            </a:extLst>
          </p:cNvPr>
          <p:cNvSpPr txBox="1"/>
          <p:nvPr/>
        </p:nvSpPr>
        <p:spPr>
          <a:xfrm>
            <a:off x="1278194" y="2217349"/>
            <a:ext cx="9733547" cy="1477328"/>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fonctionnels sont définis comme étant une approche de test qui a pour but de garantir que chaque fonctionnalité de l’application fonctionne conformément aux exigences du logiciels. Néanmoins, les tests fonctionnels sont évalués en fonction des besoins requis afin de pouvoir vérifier que les résultats attendus sont conformes aux attentes de l’utilisateur final.</a:t>
            </a:r>
          </a:p>
        </p:txBody>
      </p:sp>
      <p:pic>
        <p:nvPicPr>
          <p:cNvPr id="9" name="Image 8">
            <a:extLst>
              <a:ext uri="{FF2B5EF4-FFF2-40B4-BE49-F238E27FC236}">
                <a16:creationId xmlns:a16="http://schemas.microsoft.com/office/drawing/2014/main" id="{35718C13-469A-9538-2128-8477FF72F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6361" y="4285130"/>
            <a:ext cx="3717028" cy="1864377"/>
          </a:xfrm>
          <a:prstGeom prst="rect">
            <a:avLst/>
          </a:prstGeom>
        </p:spPr>
      </p:pic>
    </p:spTree>
    <p:extLst>
      <p:ext uri="{BB962C8B-B14F-4D97-AF65-F5344CB8AC3E}">
        <p14:creationId xmlns:p14="http://schemas.microsoft.com/office/powerpoint/2010/main" val="105992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160B9AB-EFB3-FCA9-8606-109E1ADC663D}"/>
              </a:ext>
            </a:extLst>
          </p:cNvPr>
          <p:cNvCxnSpPr/>
          <p:nvPr/>
        </p:nvCxnSpPr>
        <p:spPr>
          <a:xfrm>
            <a:off x="7837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FD6356FD-F0C2-AC51-D07A-238E77EE2B22}"/>
              </a:ext>
            </a:extLst>
          </p:cNvPr>
          <p:cNvCxnSpPr/>
          <p:nvPr/>
        </p:nvCxnSpPr>
        <p:spPr>
          <a:xfrm>
            <a:off x="104813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3BD7178A-C387-3EE5-51CF-5C33AE58FE83}"/>
              </a:ext>
            </a:extLst>
          </p:cNvPr>
          <p:cNvSpPr txBox="1"/>
          <p:nvPr/>
        </p:nvSpPr>
        <p:spPr>
          <a:xfrm>
            <a:off x="1312505" y="382555"/>
            <a:ext cx="772574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2.3) </a:t>
            </a:r>
            <a:r>
              <a:rPr lang="fr-FR" sz="3600" b="1" u="sng" dirty="0">
                <a:solidFill>
                  <a:schemeClr val="bg1"/>
                </a:solidFill>
                <a:latin typeface="Microsoft JhengHei Light" panose="020B0304030504040204" pitchFamily="34" charset="-120"/>
                <a:ea typeface="Microsoft JhengHei Light" panose="020B0304030504040204" pitchFamily="34" charset="-120"/>
              </a:rPr>
              <a:t>Exemple de tests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5EC84E1F-9F35-7EA6-C1C0-DB1BD826EE91}"/>
              </a:ext>
            </a:extLst>
          </p:cNvPr>
          <p:cNvSpPr txBox="1"/>
          <p:nvPr/>
        </p:nvSpPr>
        <p:spPr>
          <a:xfrm>
            <a:off x="1312505" y="1421458"/>
            <a:ext cx="4851918" cy="369332"/>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Voici des exemples de tests fonctionnels</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565501E7-B71F-AA68-FC22-0C5874BCA662}"/>
              </a:ext>
            </a:extLst>
          </p:cNvPr>
          <p:cNvSpPr txBox="1"/>
          <p:nvPr/>
        </p:nvSpPr>
        <p:spPr>
          <a:xfrm>
            <a:off x="1849014" y="2183362"/>
            <a:ext cx="6652724" cy="1754326"/>
          </a:xfrm>
          <a:prstGeom prst="rect">
            <a:avLst/>
          </a:prstGeom>
          <a:noFill/>
        </p:spPr>
        <p:txBody>
          <a:bodyPr wrap="square" rtlCol="0">
            <a:spAutoFit/>
          </a:bodyPr>
          <a:lstStyle/>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unitaires</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d’intégration</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 de fumée </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 du système</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régression</a:t>
            </a:r>
          </a:p>
          <a:p>
            <a:pPr marL="285750" indent="-285750" algn="just">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d’acceptation par les utilisateurs</a:t>
            </a:r>
          </a:p>
        </p:txBody>
      </p:sp>
    </p:spTree>
    <p:extLst>
      <p:ext uri="{BB962C8B-B14F-4D97-AF65-F5344CB8AC3E}">
        <p14:creationId xmlns:p14="http://schemas.microsoft.com/office/powerpoint/2010/main" val="215935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66F50925-B8F1-C222-C376-00448492500F}"/>
              </a:ext>
            </a:extLst>
          </p:cNvPr>
          <p:cNvCxnSpPr/>
          <p:nvPr/>
        </p:nvCxnSpPr>
        <p:spPr>
          <a:xfrm>
            <a:off x="87707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2DE70CF5-448D-180A-912A-03F8B891AAD2}"/>
              </a:ext>
            </a:extLst>
          </p:cNvPr>
          <p:cNvCxnSpPr/>
          <p:nvPr/>
        </p:nvCxnSpPr>
        <p:spPr>
          <a:xfrm>
            <a:off x="109479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0FFE896F-2159-4705-60AB-385F391E600A}"/>
              </a:ext>
            </a:extLst>
          </p:cNvPr>
          <p:cNvSpPr txBox="1"/>
          <p:nvPr/>
        </p:nvSpPr>
        <p:spPr>
          <a:xfrm>
            <a:off x="1399592" y="429208"/>
            <a:ext cx="671804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unitaires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6482026-0616-980C-6446-8FDC4D371B6C}"/>
              </a:ext>
            </a:extLst>
          </p:cNvPr>
          <p:cNvSpPr txBox="1"/>
          <p:nvPr/>
        </p:nvSpPr>
        <p:spPr>
          <a:xfrm>
            <a:off x="1399592" y="1626088"/>
            <a:ext cx="10077057" cy="2308324"/>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unitaires sont définis comme étant une </a:t>
            </a:r>
            <a:r>
              <a:rPr lang="fr-FR" dirty="0">
                <a:highlight>
                  <a:srgbClr val="FFFF00"/>
                </a:highlight>
                <a:latin typeface="Microsoft JhengHei Light" panose="020B0304030504040204" pitchFamily="34" charset="-120"/>
                <a:ea typeface="Microsoft JhengHei Light" panose="020B0304030504040204" pitchFamily="34" charset="-120"/>
              </a:rPr>
              <a:t>méthode de tests de logiciels</a:t>
            </a:r>
            <a:r>
              <a:rPr lang="fr-FR" dirty="0">
                <a:solidFill>
                  <a:schemeClr val="bg1"/>
                </a:solidFill>
                <a:latin typeface="Microsoft JhengHei Light" panose="020B0304030504040204" pitchFamily="34" charset="-120"/>
                <a:ea typeface="Microsoft JhengHei Light" panose="020B0304030504040204" pitchFamily="34" charset="-120"/>
              </a:rPr>
              <a:t> et qui consiste à tester plusieurs éléments ou bien plusieurs unités d’un logiciel.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Le principal objectif du test unitaire est de valider toutes les unités du logiciel et de vérifier que tout fonctionne parfaitement. En parallèle, les tests unitaires sont effectués pendant la phase de programmation du logiciel par les développeurs et ou les responsables QA.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endParaRPr lang="fr-FR" dirty="0">
              <a:solidFill>
                <a:schemeClr val="bg1"/>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8185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7FE125D-1E18-FBE2-CBD9-6DEAE311F797}"/>
              </a:ext>
            </a:extLst>
          </p:cNvPr>
          <p:cNvCxnSpPr/>
          <p:nvPr/>
        </p:nvCxnSpPr>
        <p:spPr>
          <a:xfrm>
            <a:off x="110641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AE4D4B3-CF55-2BBC-3B9F-27DE209C9976}"/>
              </a:ext>
            </a:extLst>
          </p:cNvPr>
          <p:cNvCxnSpPr/>
          <p:nvPr/>
        </p:nvCxnSpPr>
        <p:spPr>
          <a:xfrm>
            <a:off x="87707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4E7656EE-AF2A-14D1-1957-14FE63A328EF}"/>
              </a:ext>
            </a:extLst>
          </p:cNvPr>
          <p:cNvSpPr txBox="1"/>
          <p:nvPr/>
        </p:nvSpPr>
        <p:spPr>
          <a:xfrm>
            <a:off x="1419726" y="354564"/>
            <a:ext cx="655008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2.5)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d’intégration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8FAA0643-0969-4522-8F0D-A43C867EB355}"/>
              </a:ext>
            </a:extLst>
          </p:cNvPr>
          <p:cNvSpPr txBox="1"/>
          <p:nvPr/>
        </p:nvSpPr>
        <p:spPr>
          <a:xfrm>
            <a:off x="1419726" y="1622051"/>
            <a:ext cx="10467471" cy="2862322"/>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d’intégration sont définis comme étant une </a:t>
            </a:r>
            <a:r>
              <a:rPr lang="fr-FR" dirty="0">
                <a:highlight>
                  <a:srgbClr val="FFFF00"/>
                </a:highlight>
                <a:latin typeface="Microsoft JhengHei Light" panose="020B0304030504040204" pitchFamily="34" charset="-120"/>
                <a:ea typeface="Microsoft JhengHei Light" panose="020B0304030504040204" pitchFamily="34" charset="-120"/>
              </a:rPr>
              <a:t>phase de tests</a:t>
            </a:r>
            <a:r>
              <a:rPr lang="fr-FR" dirty="0">
                <a:solidFill>
                  <a:schemeClr val="bg1"/>
                </a:solidFill>
                <a:latin typeface="Microsoft JhengHei Light" panose="020B0304030504040204" pitchFamily="34" charset="-120"/>
                <a:ea typeface="Microsoft JhengHei Light" panose="020B0304030504040204" pitchFamily="34" charset="-120"/>
              </a:rPr>
              <a:t>, qui est précédée par les tests unitaires et suivi par les tests de validation.</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principal des tests d’intégration est de détecter les erreurs que les tests unitaires n’ont pas pu détecter. Ils ne détectent pas uniquement les erreurs non détectés par les tests unitaires, ils vérifient également l’aspect fonctionnel du logiciel ou application, sa fiabilité et ses performances.</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L’intégration en général fait appel à un système de gestion de versions et également à des programmes d’installation car cela va permettre d’établir une nouvelle version fondée sur une version de la maintenance ou sur une version de développement.</a:t>
            </a:r>
          </a:p>
        </p:txBody>
      </p:sp>
    </p:spTree>
    <p:extLst>
      <p:ext uri="{BB962C8B-B14F-4D97-AF65-F5344CB8AC3E}">
        <p14:creationId xmlns:p14="http://schemas.microsoft.com/office/powerpoint/2010/main" val="12572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3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36CD294E-4C99-C064-6ABE-EE4F33151F92}"/>
              </a:ext>
            </a:extLst>
          </p:cNvPr>
          <p:cNvCxnSpPr/>
          <p:nvPr/>
        </p:nvCxnSpPr>
        <p:spPr>
          <a:xfrm>
            <a:off x="91440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C41F0C42-E3E6-DCBE-95B7-34BB8073B3EB}"/>
              </a:ext>
            </a:extLst>
          </p:cNvPr>
          <p:cNvCxnSpPr/>
          <p:nvPr/>
        </p:nvCxnSpPr>
        <p:spPr>
          <a:xfrm>
            <a:off x="117495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6BCC02FB-5512-0424-9A4C-81792EFC485C}"/>
              </a:ext>
            </a:extLst>
          </p:cNvPr>
          <p:cNvSpPr txBox="1"/>
          <p:nvPr/>
        </p:nvSpPr>
        <p:spPr>
          <a:xfrm>
            <a:off x="1523998" y="481781"/>
            <a:ext cx="806245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2.6)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fumée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812E8698-B245-0E08-E4C9-CE9E85971737}"/>
              </a:ext>
            </a:extLst>
          </p:cNvPr>
          <p:cNvSpPr txBox="1"/>
          <p:nvPr/>
        </p:nvSpPr>
        <p:spPr>
          <a:xfrm>
            <a:off x="1523998" y="1810909"/>
            <a:ext cx="1022554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fumée également appelé « </a:t>
            </a:r>
            <a:r>
              <a:rPr lang="fr-FR" dirty="0">
                <a:highlight>
                  <a:srgbClr val="FFFF00"/>
                </a:highlight>
                <a:latin typeface="Microsoft JhengHei Light" panose="020B0304030504040204" pitchFamily="34" charset="-120"/>
                <a:ea typeface="Microsoft JhengHei Light" panose="020B0304030504040204" pitchFamily="34" charset="-120"/>
              </a:rPr>
              <a:t>Smoke Test</a:t>
            </a:r>
            <a:r>
              <a:rPr lang="fr-FR" dirty="0">
                <a:solidFill>
                  <a:schemeClr val="bg1"/>
                </a:solidFill>
                <a:latin typeface="Microsoft JhengHei Light" panose="020B0304030504040204" pitchFamily="34" charset="-120"/>
                <a:ea typeface="Microsoft JhengHei Light" panose="020B0304030504040204" pitchFamily="34" charset="-120"/>
              </a:rPr>
              <a:t> » est défini comme étant comme une évaluation sommaire des fonctions nécessaires en développement du logiciel et également de sa stabilité.</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Son objectif principal est de déterminer si le logiciel serait contraint à de nouveaux développements ou bien si une série de tests plus exhaustifs et spécialisés pourront être menés.</a:t>
            </a:r>
          </a:p>
        </p:txBody>
      </p:sp>
    </p:spTree>
    <p:extLst>
      <p:ext uri="{BB962C8B-B14F-4D97-AF65-F5344CB8AC3E}">
        <p14:creationId xmlns:p14="http://schemas.microsoft.com/office/powerpoint/2010/main" val="414085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8D91576B-DE85-5BD1-F09A-AEC72A0EB032}"/>
              </a:ext>
            </a:extLst>
          </p:cNvPr>
          <p:cNvCxnSpPr/>
          <p:nvPr/>
        </p:nvCxnSpPr>
        <p:spPr>
          <a:xfrm>
            <a:off x="8964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49B9B65-4146-9C8E-93FC-C7893A9EFC78}"/>
              </a:ext>
            </a:extLst>
          </p:cNvPr>
          <p:cNvCxnSpPr/>
          <p:nvPr/>
        </p:nvCxnSpPr>
        <p:spPr>
          <a:xfrm>
            <a:off x="113851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0D626D41-D91C-344C-9443-05DDB6B7453B}"/>
              </a:ext>
            </a:extLst>
          </p:cNvPr>
          <p:cNvSpPr txBox="1"/>
          <p:nvPr/>
        </p:nvSpPr>
        <p:spPr>
          <a:xfrm>
            <a:off x="1497106" y="510988"/>
            <a:ext cx="665181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2.7)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système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9ADBCA91-220E-4FF1-DBA2-646DCC9CCF9D}"/>
              </a:ext>
            </a:extLst>
          </p:cNvPr>
          <p:cNvSpPr txBox="1"/>
          <p:nvPr/>
        </p:nvSpPr>
        <p:spPr>
          <a:xfrm>
            <a:off x="1497106" y="2043501"/>
            <a:ext cx="9690845"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Selon le glossaire de l’ISTQB, les tests système sont définis comme des tests les plus instinctifs car ce sont généralement les seuls qui sont effectués par une équipe d’ingénieurs de test. </a:t>
            </a:r>
          </a:p>
        </p:txBody>
      </p:sp>
      <p:sp>
        <p:nvSpPr>
          <p:cNvPr id="8" name="ZoneTexte 7">
            <a:extLst>
              <a:ext uri="{FF2B5EF4-FFF2-40B4-BE49-F238E27FC236}">
                <a16:creationId xmlns:a16="http://schemas.microsoft.com/office/drawing/2014/main" id="{28F5171F-3DB3-71BB-CDBD-8E6CD1670A04}"/>
              </a:ext>
            </a:extLst>
          </p:cNvPr>
          <p:cNvSpPr txBox="1"/>
          <p:nvPr/>
        </p:nvSpPr>
        <p:spPr>
          <a:xfrm>
            <a:off x="1497106" y="3391348"/>
            <a:ext cx="10067363"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principal des tests système est de contrôler que le système (le logiciel et l’application ensemble) répond bien aux exigences définies dans les spécifications. Cependant, ces tests </a:t>
            </a:r>
            <a:r>
              <a:rPr lang="fr-FR" dirty="0">
                <a:highlight>
                  <a:srgbClr val="FFFF00"/>
                </a:highlight>
                <a:latin typeface="Microsoft JhengHei Light" panose="020B0304030504040204" pitchFamily="34" charset="-120"/>
                <a:ea typeface="Microsoft JhengHei Light" panose="020B0304030504040204" pitchFamily="34" charset="-120"/>
              </a:rPr>
              <a:t>peuvent être effectués en manuel comme en automatisé</a:t>
            </a:r>
            <a:r>
              <a:rPr lang="fr-FR" dirty="0">
                <a:solidFill>
                  <a:schemeClr val="bg1"/>
                </a:solidFill>
                <a:latin typeface="Microsoft JhengHei Light" panose="020B0304030504040204" pitchFamily="34" charset="-120"/>
                <a:ea typeface="Microsoft JhengHei Light" panose="020B0304030504040204" pitchFamily="34" charset="-120"/>
              </a:rPr>
              <a:t>.</a:t>
            </a:r>
          </a:p>
        </p:txBody>
      </p:sp>
    </p:spTree>
    <p:extLst>
      <p:ext uri="{BB962C8B-B14F-4D97-AF65-F5344CB8AC3E}">
        <p14:creationId xmlns:p14="http://schemas.microsoft.com/office/powerpoint/2010/main" val="88832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D19F9DFC-EC80-A13D-5FB3-178960D81679}"/>
              </a:ext>
            </a:extLst>
          </p:cNvPr>
          <p:cNvCxnSpPr/>
          <p:nvPr/>
        </p:nvCxnSpPr>
        <p:spPr>
          <a:xfrm>
            <a:off x="9340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B9FF45FF-F2D5-BE97-F4C0-082016870857}"/>
              </a:ext>
            </a:extLst>
          </p:cNvPr>
          <p:cNvCxnSpPr/>
          <p:nvPr/>
        </p:nvCxnSpPr>
        <p:spPr>
          <a:xfrm>
            <a:off x="117495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D2C460E1-CFF8-FEAC-18A8-EA79EA2F6F57}"/>
              </a:ext>
            </a:extLst>
          </p:cNvPr>
          <p:cNvSpPr txBox="1"/>
          <p:nvPr/>
        </p:nvSpPr>
        <p:spPr>
          <a:xfrm>
            <a:off x="1582996" y="452285"/>
            <a:ext cx="552572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2.8)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de régression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D63891A-C70B-8C89-48D2-C2F5313E545C}"/>
              </a:ext>
            </a:extLst>
          </p:cNvPr>
          <p:cNvSpPr txBox="1"/>
          <p:nvPr/>
        </p:nvSpPr>
        <p:spPr>
          <a:xfrm>
            <a:off x="1582996" y="1965169"/>
            <a:ext cx="10343532" cy="923330"/>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Les tests de régression sont définis selon l’ISTQB, comme étant un ensemble de tests d’un programme préalablement testé après une modification, afin de s’assurer qu’aucun défaut n’ont pas été introduits voir même découverts dans les parties non modifiées du logiciel.</a:t>
            </a:r>
          </a:p>
        </p:txBody>
      </p:sp>
      <p:sp>
        <p:nvSpPr>
          <p:cNvPr id="8" name="ZoneTexte 7">
            <a:extLst>
              <a:ext uri="{FF2B5EF4-FFF2-40B4-BE49-F238E27FC236}">
                <a16:creationId xmlns:a16="http://schemas.microsoft.com/office/drawing/2014/main" id="{B2C07E16-226D-3EBB-1DFA-A77C513C7F9D}"/>
              </a:ext>
            </a:extLst>
          </p:cNvPr>
          <p:cNvSpPr txBox="1"/>
          <p:nvPr/>
        </p:nvSpPr>
        <p:spPr>
          <a:xfrm>
            <a:off x="1582996" y="3293387"/>
            <a:ext cx="9945616" cy="923330"/>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Ils permettent également de valider les parties du code d’un produit déjà construites, testées et approuvées. Néanmoins, les tests de régression visent les tests fonctionnels et non fonctionnels.</a:t>
            </a:r>
          </a:p>
        </p:txBody>
      </p:sp>
    </p:spTree>
    <p:extLst>
      <p:ext uri="{BB962C8B-B14F-4D97-AF65-F5344CB8AC3E}">
        <p14:creationId xmlns:p14="http://schemas.microsoft.com/office/powerpoint/2010/main" val="153073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2C26CE9E-67EA-7FA4-B8F8-5D2A3B5F8D7F}"/>
              </a:ext>
            </a:extLst>
          </p:cNvPr>
          <p:cNvCxnSpPr/>
          <p:nvPr/>
        </p:nvCxnSpPr>
        <p:spPr>
          <a:xfrm>
            <a:off x="973393"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85479F1-12C1-0B83-5963-B0BED7F0F749}"/>
              </a:ext>
            </a:extLst>
          </p:cNvPr>
          <p:cNvCxnSpPr/>
          <p:nvPr/>
        </p:nvCxnSpPr>
        <p:spPr>
          <a:xfrm>
            <a:off x="126344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FF3C5A9-E4CA-952E-9F2D-AB5675E846EB}"/>
              </a:ext>
            </a:extLst>
          </p:cNvPr>
          <p:cNvSpPr txBox="1"/>
          <p:nvPr/>
        </p:nvSpPr>
        <p:spPr>
          <a:xfrm>
            <a:off x="1553495" y="403122"/>
            <a:ext cx="763474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2.9)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d’acceptation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9B0FD8F5-C684-CE5B-135D-B24196AD3E11}"/>
              </a:ext>
            </a:extLst>
          </p:cNvPr>
          <p:cNvSpPr txBox="1"/>
          <p:nvPr/>
        </p:nvSpPr>
        <p:spPr>
          <a:xfrm>
            <a:off x="1553495" y="1958411"/>
            <a:ext cx="9663952"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test d’acceptation est défini comme une phase de développement de projet visant à assurer formellement que le logiciel ou application répond conformément aux spécifications.</a:t>
            </a:r>
          </a:p>
        </p:txBody>
      </p:sp>
      <p:sp>
        <p:nvSpPr>
          <p:cNvPr id="8" name="ZoneTexte 7">
            <a:extLst>
              <a:ext uri="{FF2B5EF4-FFF2-40B4-BE49-F238E27FC236}">
                <a16:creationId xmlns:a16="http://schemas.microsoft.com/office/drawing/2014/main" id="{2ACA3B2C-5E54-F52B-559D-A0A50A9E7DED}"/>
              </a:ext>
            </a:extLst>
          </p:cNvPr>
          <p:cNvSpPr txBox="1"/>
          <p:nvPr/>
        </p:nvSpPr>
        <p:spPr>
          <a:xfrm>
            <a:off x="1553495" y="3190534"/>
            <a:ext cx="9457763"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critères d’acceptation sont les conditions qu’un produit logiciel ou application doit remplir afin d’être validés par un utilisateur final, un client ou bien un système. Les conditions sont uniques pour chaque « </a:t>
            </a:r>
            <a:r>
              <a:rPr lang="fr-FR" dirty="0">
                <a:highlight>
                  <a:srgbClr val="FFFF00"/>
                </a:highlight>
                <a:latin typeface="Microsoft JhengHei Light" panose="020B0304030504040204" pitchFamily="34" charset="-120"/>
                <a:ea typeface="Microsoft JhengHei Light" panose="020B0304030504040204" pitchFamily="34" charset="-120"/>
              </a:rPr>
              <a:t>User Story</a:t>
            </a:r>
            <a:r>
              <a:rPr lang="fr-FR" dirty="0">
                <a:solidFill>
                  <a:schemeClr val="bg1"/>
                </a:solidFill>
                <a:latin typeface="Microsoft JhengHei Light" panose="020B0304030504040204" pitchFamily="34" charset="-120"/>
                <a:ea typeface="Microsoft JhengHei Light" panose="020B0304030504040204" pitchFamily="34" charset="-120"/>
              </a:rPr>
              <a:t> » et définissent des fonctionnalités du point de vue  de l’utilisateur final.</a:t>
            </a:r>
          </a:p>
        </p:txBody>
      </p:sp>
    </p:spTree>
    <p:extLst>
      <p:ext uri="{BB962C8B-B14F-4D97-AF65-F5344CB8AC3E}">
        <p14:creationId xmlns:p14="http://schemas.microsoft.com/office/powerpoint/2010/main" val="71162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175ADCE3-368A-DCED-BF6D-2BAAC9DF8966}"/>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D0F43F9-BE23-4EAF-578F-6D03CB9A2ED7}"/>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7DE50AA6-6EF5-C6AA-042D-76945B72265B}"/>
              </a:ext>
            </a:extLst>
          </p:cNvPr>
          <p:cNvSpPr txBox="1"/>
          <p:nvPr/>
        </p:nvSpPr>
        <p:spPr>
          <a:xfrm>
            <a:off x="1576873" y="690465"/>
            <a:ext cx="9974424"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Introduction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E906DF13-AC2E-4EAD-F67F-00E8403EA34C}"/>
              </a:ext>
            </a:extLst>
          </p:cNvPr>
          <p:cNvSpPr txBox="1"/>
          <p:nvPr/>
        </p:nvSpPr>
        <p:spPr>
          <a:xfrm>
            <a:off x="1576873" y="1763486"/>
            <a:ext cx="10188000" cy="1569660"/>
          </a:xfrm>
          <a:prstGeom prst="rect">
            <a:avLst/>
          </a:prstGeom>
          <a:noFill/>
        </p:spPr>
        <p:txBody>
          <a:bodyPr wrap="square" rtlCol="0">
            <a:spAutoFit/>
          </a:bodyPr>
          <a:lstStyle/>
          <a:p>
            <a:r>
              <a:rPr lang="fr-FR" sz="1600" dirty="0">
                <a:solidFill>
                  <a:schemeClr val="bg1"/>
                </a:solidFill>
                <a:latin typeface="Microsoft JhengHei Light" panose="020B0304030504040204" pitchFamily="34" charset="-120"/>
                <a:ea typeface="Microsoft JhengHei Light" panose="020B0304030504040204" pitchFamily="34" charset="-120"/>
              </a:rPr>
              <a:t>L’ISTQB (International Software Testing Qualifications Board) est une association internationale et qui a pour but de mettre en place, au niveau international, un schéma uniforme et universel de connaissances et compétences nécessaires à tout professionnel concernés par les tests logiciels et de systèmes.</a:t>
            </a:r>
          </a:p>
          <a:p>
            <a:endParaRPr lang="fr-FR" sz="1600" dirty="0">
              <a:solidFill>
                <a:schemeClr val="bg1"/>
              </a:solidFill>
              <a:latin typeface="Microsoft JhengHei Light" panose="020B0304030504040204" pitchFamily="34" charset="-120"/>
              <a:ea typeface="Microsoft JhengHei Light" panose="020B0304030504040204" pitchFamily="34" charset="-120"/>
            </a:endParaRPr>
          </a:p>
          <a:p>
            <a:r>
              <a:rPr lang="fr-FR" sz="1600" dirty="0">
                <a:solidFill>
                  <a:schemeClr val="bg1"/>
                </a:solidFill>
                <a:latin typeface="Microsoft JhengHei Light" panose="020B0304030504040204" pitchFamily="34" charset="-120"/>
                <a:ea typeface="Microsoft JhengHei Light" panose="020B0304030504040204" pitchFamily="34" charset="-120"/>
              </a:rPr>
              <a:t>Actuellement, il y a plus de 500 000 personnes dans plus de 100 pays dans le monde qui possèdent une certification délivrée par l’ISTQB , ce qui en fait, de facto, un standard mondial dans le domaine du test.</a:t>
            </a:r>
          </a:p>
        </p:txBody>
      </p:sp>
      <p:pic>
        <p:nvPicPr>
          <p:cNvPr id="9" name="Image 8">
            <a:extLst>
              <a:ext uri="{FF2B5EF4-FFF2-40B4-BE49-F238E27FC236}">
                <a16:creationId xmlns:a16="http://schemas.microsoft.com/office/drawing/2014/main" id="{551690A0-2CFE-68AF-18A2-CC07C33F1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669" y="4057941"/>
            <a:ext cx="2390775" cy="1914525"/>
          </a:xfrm>
          <a:prstGeom prst="rect">
            <a:avLst/>
          </a:prstGeom>
        </p:spPr>
      </p:pic>
      <p:pic>
        <p:nvPicPr>
          <p:cNvPr id="11" name="Image 10">
            <a:extLst>
              <a:ext uri="{FF2B5EF4-FFF2-40B4-BE49-F238E27FC236}">
                <a16:creationId xmlns:a16="http://schemas.microsoft.com/office/drawing/2014/main" id="{88E1277A-BDFC-E0DA-9ACE-CC83AFC38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0245" y="4375059"/>
            <a:ext cx="2390400" cy="1502543"/>
          </a:xfrm>
          <a:prstGeom prst="rect">
            <a:avLst/>
          </a:prstGeom>
        </p:spPr>
      </p:pic>
    </p:spTree>
    <p:extLst>
      <p:ext uri="{BB962C8B-B14F-4D97-AF65-F5344CB8AC3E}">
        <p14:creationId xmlns:p14="http://schemas.microsoft.com/office/powerpoint/2010/main" val="361447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42"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7F4A21D-9777-63A1-62C4-CBF8D4336697}"/>
              </a:ext>
            </a:extLst>
          </p:cNvPr>
          <p:cNvSpPr txBox="1"/>
          <p:nvPr/>
        </p:nvSpPr>
        <p:spPr>
          <a:xfrm>
            <a:off x="3293805" y="2969342"/>
            <a:ext cx="6489291"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Les tests non fonctionnels</a:t>
            </a:r>
          </a:p>
        </p:txBody>
      </p:sp>
      <p:cxnSp>
        <p:nvCxnSpPr>
          <p:cNvPr id="4" name="Connecteur droit 3">
            <a:extLst>
              <a:ext uri="{FF2B5EF4-FFF2-40B4-BE49-F238E27FC236}">
                <a16:creationId xmlns:a16="http://schemas.microsoft.com/office/drawing/2014/main" id="{A301A621-DEAE-98D8-E939-C639DA02B98E}"/>
              </a:ext>
            </a:extLst>
          </p:cNvPr>
          <p:cNvCxnSpPr>
            <a:cxnSpLocks/>
          </p:cNvCxnSpPr>
          <p:nvPr/>
        </p:nvCxnSpPr>
        <p:spPr>
          <a:xfrm>
            <a:off x="3372465" y="3746090"/>
            <a:ext cx="586985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22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4C12D99D-E8D5-C671-502A-717B1AA61CA6}"/>
              </a:ext>
            </a:extLst>
          </p:cNvPr>
          <p:cNvCxnSpPr/>
          <p:nvPr/>
        </p:nvCxnSpPr>
        <p:spPr>
          <a:xfrm>
            <a:off x="105783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16A53F6-8A95-7130-2335-0B155D55D18B}"/>
              </a:ext>
            </a:extLst>
          </p:cNvPr>
          <p:cNvCxnSpPr/>
          <p:nvPr/>
        </p:nvCxnSpPr>
        <p:spPr>
          <a:xfrm>
            <a:off x="133574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5662D210-50F8-BC58-F8DB-34B506A6F84C}"/>
              </a:ext>
            </a:extLst>
          </p:cNvPr>
          <p:cNvSpPr txBox="1"/>
          <p:nvPr/>
        </p:nvSpPr>
        <p:spPr>
          <a:xfrm>
            <a:off x="1703292" y="573741"/>
            <a:ext cx="8113057"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2.10)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non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6310DA95-93C1-1E15-D456-52414F8FCE3F}"/>
              </a:ext>
            </a:extLst>
          </p:cNvPr>
          <p:cNvSpPr txBox="1"/>
          <p:nvPr/>
        </p:nvSpPr>
        <p:spPr>
          <a:xfrm>
            <a:off x="1703292" y="1819836"/>
            <a:ext cx="3433480" cy="369332"/>
          </a:xfrm>
          <a:prstGeom prst="rect">
            <a:avLst/>
          </a:prstGeom>
          <a:noFill/>
        </p:spPr>
        <p:txBody>
          <a:bodyPr wrap="square" rtlCol="0">
            <a:spAutoFit/>
          </a:bodyPr>
          <a:lstStyle/>
          <a:p>
            <a:r>
              <a:rPr lang="fr-FR" b="1" dirty="0">
                <a:solidFill>
                  <a:schemeClr val="bg1"/>
                </a:solidFill>
                <a:latin typeface="Microsoft JhengHei Light" panose="020B0304030504040204" pitchFamily="34" charset="-120"/>
                <a:ea typeface="Microsoft JhengHei Light" panose="020B0304030504040204" pitchFamily="34" charset="-120"/>
              </a:rPr>
              <a:t>* </a:t>
            </a:r>
            <a:r>
              <a:rPr lang="fr-FR" b="1" u="sng" dirty="0">
                <a:solidFill>
                  <a:schemeClr val="bg1"/>
                </a:solidFill>
                <a:latin typeface="Microsoft JhengHei Light" panose="020B0304030504040204" pitchFamily="34" charset="-120"/>
                <a:ea typeface="Microsoft JhengHei Light" panose="020B0304030504040204" pitchFamily="34" charset="-120"/>
              </a:rPr>
              <a:t>Définition</a:t>
            </a:r>
            <a:r>
              <a:rPr lang="fr-FR"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252A48B1-5706-B795-54BF-2E53F306F637}"/>
              </a:ext>
            </a:extLst>
          </p:cNvPr>
          <p:cNvSpPr txBox="1"/>
          <p:nvPr/>
        </p:nvSpPr>
        <p:spPr>
          <a:xfrm>
            <a:off x="1703292" y="2788932"/>
            <a:ext cx="9646022"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Selon le glossaire, les tests non fonctionnels sont définis comme étant des tests effectués afin d’évaluer la conformité d’un composant ou bien d’un système avec des exigences non fonctionnelles.</a:t>
            </a:r>
          </a:p>
        </p:txBody>
      </p:sp>
    </p:spTree>
    <p:extLst>
      <p:ext uri="{BB962C8B-B14F-4D97-AF65-F5344CB8AC3E}">
        <p14:creationId xmlns:p14="http://schemas.microsoft.com/office/powerpoint/2010/main" val="314146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65807B1B-1C47-FCCB-6A2D-C9FA6DA77D36}"/>
              </a:ext>
            </a:extLst>
          </p:cNvPr>
          <p:cNvCxnSpPr/>
          <p:nvPr/>
        </p:nvCxnSpPr>
        <p:spPr>
          <a:xfrm>
            <a:off x="115037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08F5FD97-DC5F-9049-F16D-755FF6F74725}"/>
              </a:ext>
            </a:extLst>
          </p:cNvPr>
          <p:cNvCxnSpPr/>
          <p:nvPr/>
        </p:nvCxnSpPr>
        <p:spPr>
          <a:xfrm>
            <a:off x="145025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23C35358-1FE3-9EBB-62F4-BFAB2E047B52}"/>
              </a:ext>
            </a:extLst>
          </p:cNvPr>
          <p:cNvSpPr txBox="1"/>
          <p:nvPr/>
        </p:nvSpPr>
        <p:spPr>
          <a:xfrm>
            <a:off x="1818968" y="491613"/>
            <a:ext cx="9134164"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2.11) </a:t>
            </a:r>
            <a:r>
              <a:rPr lang="fr-FR" sz="3600" b="1" u="sng" dirty="0">
                <a:solidFill>
                  <a:schemeClr val="bg1"/>
                </a:solidFill>
                <a:latin typeface="Microsoft JhengHei Light" panose="020B0304030504040204" pitchFamily="34" charset="-120"/>
                <a:ea typeface="Microsoft JhengHei Light" panose="020B0304030504040204" pitchFamily="34" charset="-120"/>
              </a:rPr>
              <a:t>Exemple de tests non fonctionnels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677BFB65-5272-46E9-C79C-939C04B021DD}"/>
              </a:ext>
            </a:extLst>
          </p:cNvPr>
          <p:cNvSpPr txBox="1"/>
          <p:nvPr/>
        </p:nvSpPr>
        <p:spPr>
          <a:xfrm>
            <a:off x="1818968" y="1632155"/>
            <a:ext cx="10038735" cy="923330"/>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Voici des exemples de tests non fonctionnels</a:t>
            </a:r>
            <a:r>
              <a:rPr lang="fr-FR" b="1" dirty="0">
                <a:solidFill>
                  <a:schemeClr val="bg1"/>
                </a:solidFill>
                <a:latin typeface="Microsoft JhengHei Light" panose="020B0304030504040204" pitchFamily="34" charset="-120"/>
                <a:ea typeface="Microsoft JhengHei Light" panose="020B0304030504040204" pitchFamily="34" charset="-120"/>
              </a:rPr>
              <a:t> :</a:t>
            </a:r>
          </a:p>
          <a:p>
            <a:endParaRPr lang="fr-FR" b="1" dirty="0">
              <a:solidFill>
                <a:schemeClr val="bg1"/>
              </a:solidFill>
              <a:latin typeface="Microsoft JhengHei Light" panose="020B0304030504040204" pitchFamily="34" charset="-120"/>
              <a:ea typeface="Microsoft JhengHei Light" panose="020B0304030504040204" pitchFamily="34" charset="-120"/>
            </a:endParaRPr>
          </a:p>
          <a:p>
            <a:endParaRPr lang="fr-FR" b="1" dirty="0">
              <a:solidFill>
                <a:schemeClr val="bg1"/>
              </a:solidFill>
              <a:latin typeface="Microsoft JhengHei Light" panose="020B0304030504040204" pitchFamily="34" charset="-120"/>
              <a:ea typeface="Microsoft JhengHei Light" panose="020B0304030504040204" pitchFamily="34" charset="-120"/>
            </a:endParaRPr>
          </a:p>
        </p:txBody>
      </p:sp>
      <p:sp>
        <p:nvSpPr>
          <p:cNvPr id="10" name="ZoneTexte 9">
            <a:extLst>
              <a:ext uri="{FF2B5EF4-FFF2-40B4-BE49-F238E27FC236}">
                <a16:creationId xmlns:a16="http://schemas.microsoft.com/office/drawing/2014/main" id="{D36DE002-3902-3C99-0A86-A96680644CB6}"/>
              </a:ext>
            </a:extLst>
          </p:cNvPr>
          <p:cNvSpPr txBox="1"/>
          <p:nvPr/>
        </p:nvSpPr>
        <p:spPr>
          <a:xfrm>
            <a:off x="2254193" y="2279349"/>
            <a:ext cx="9694599" cy="1754326"/>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performances</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charge</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volume</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sécurité</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compatibilité</a:t>
            </a:r>
          </a:p>
          <a:p>
            <a:pPr marL="285750" indent="-285750">
              <a:buFont typeface="Arial" panose="020B0604020202020204" pitchFamily="34" charset="0"/>
              <a:buChar char="•"/>
            </a:pPr>
            <a:r>
              <a:rPr lang="fr-FR" dirty="0">
                <a:solidFill>
                  <a:schemeClr val="bg1"/>
                </a:solidFill>
                <a:latin typeface="Microsoft JhengHei Light" panose="020B0304030504040204" pitchFamily="34" charset="-120"/>
                <a:ea typeface="Microsoft JhengHei Light" panose="020B0304030504040204" pitchFamily="34" charset="-120"/>
              </a:rPr>
              <a:t>Tests de récupération…</a:t>
            </a:r>
          </a:p>
        </p:txBody>
      </p:sp>
    </p:spTree>
    <p:extLst>
      <p:ext uri="{BB962C8B-B14F-4D97-AF65-F5344CB8AC3E}">
        <p14:creationId xmlns:p14="http://schemas.microsoft.com/office/powerpoint/2010/main" val="214965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2C584FBB-9B0E-3B6B-37DD-F3579B021262}"/>
              </a:ext>
            </a:extLst>
          </p:cNvPr>
          <p:cNvCxnSpPr/>
          <p:nvPr/>
        </p:nvCxnSpPr>
        <p:spPr>
          <a:xfrm>
            <a:off x="124869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452CB09-AEB0-56F1-99DF-F05A9CBC3B53}"/>
              </a:ext>
            </a:extLst>
          </p:cNvPr>
          <p:cNvCxnSpPr/>
          <p:nvPr/>
        </p:nvCxnSpPr>
        <p:spPr>
          <a:xfrm>
            <a:off x="97830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EE3C297E-5A3F-2233-B263-F5397205E51B}"/>
              </a:ext>
            </a:extLst>
          </p:cNvPr>
          <p:cNvSpPr txBox="1"/>
          <p:nvPr/>
        </p:nvSpPr>
        <p:spPr>
          <a:xfrm>
            <a:off x="1519087" y="422786"/>
            <a:ext cx="707922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2.12)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de performances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1281D776-7B0B-5A37-2C19-E23A27AECE81}"/>
              </a:ext>
            </a:extLst>
          </p:cNvPr>
          <p:cNvSpPr txBox="1"/>
          <p:nvPr/>
        </p:nvSpPr>
        <p:spPr>
          <a:xfrm>
            <a:off x="1519087" y="1815621"/>
            <a:ext cx="9646020"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performances est défini comme un test qui consiste à déterminer la performance d’un système. </a:t>
            </a:r>
          </a:p>
        </p:txBody>
      </p:sp>
      <p:sp>
        <p:nvSpPr>
          <p:cNvPr id="8" name="ZoneTexte 7">
            <a:extLst>
              <a:ext uri="{FF2B5EF4-FFF2-40B4-BE49-F238E27FC236}">
                <a16:creationId xmlns:a16="http://schemas.microsoft.com/office/drawing/2014/main" id="{931A1FD0-3EBC-BD3F-85BC-14BBA4C808D0}"/>
              </a:ext>
            </a:extLst>
          </p:cNvPr>
          <p:cNvSpPr txBox="1"/>
          <p:nvPr/>
        </p:nvSpPr>
        <p:spPr>
          <a:xfrm>
            <a:off x="1519087" y="2746791"/>
            <a:ext cx="9762560"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L’acceptation la plus courante de ce terme est celle dans laquelle ces tests logiciels et qui vont avoir pour objectif de mesurer le temps de réaction de l’application ou du logiciel en fonction de sa sollicitation.</a:t>
            </a:r>
          </a:p>
        </p:txBody>
      </p:sp>
    </p:spTree>
    <p:extLst>
      <p:ext uri="{BB962C8B-B14F-4D97-AF65-F5344CB8AC3E}">
        <p14:creationId xmlns:p14="http://schemas.microsoft.com/office/powerpoint/2010/main" val="201455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3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534FB347-04C0-266A-C636-37DBDF88AF56}"/>
              </a:ext>
            </a:extLst>
          </p:cNvPr>
          <p:cNvCxnSpPr>
            <a:cxnSpLocks/>
          </p:cNvCxnSpPr>
          <p:nvPr/>
        </p:nvCxnSpPr>
        <p:spPr>
          <a:xfrm>
            <a:off x="95922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2A34E173-749E-05F4-D624-E5A36727AD64}"/>
              </a:ext>
            </a:extLst>
          </p:cNvPr>
          <p:cNvCxnSpPr>
            <a:cxnSpLocks/>
          </p:cNvCxnSpPr>
          <p:nvPr/>
        </p:nvCxnSpPr>
        <p:spPr>
          <a:xfrm>
            <a:off x="124609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F82F4325-C1D6-F0EB-C163-FC9C825E3D3E}"/>
              </a:ext>
            </a:extLst>
          </p:cNvPr>
          <p:cNvSpPr txBox="1"/>
          <p:nvPr/>
        </p:nvSpPr>
        <p:spPr>
          <a:xfrm>
            <a:off x="1667435" y="475129"/>
            <a:ext cx="699247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2.13) </a:t>
            </a:r>
            <a:r>
              <a:rPr lang="fr-FR" sz="3600" b="1" u="sng" dirty="0">
                <a:solidFill>
                  <a:schemeClr val="bg1"/>
                </a:solidFill>
                <a:latin typeface="Microsoft JhengHei Light" panose="020B0304030504040204" pitchFamily="34" charset="-120"/>
                <a:ea typeface="Microsoft JhengHei Light" panose="020B0304030504040204" pitchFamily="34" charset="-120"/>
              </a:rPr>
              <a:t>Tests de charges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4B96795F-9FF6-CDFE-A350-B6951DCA1988}"/>
              </a:ext>
            </a:extLst>
          </p:cNvPr>
          <p:cNvSpPr txBox="1"/>
          <p:nvPr/>
        </p:nvSpPr>
        <p:spPr>
          <a:xfrm>
            <a:off x="1667435" y="1701478"/>
            <a:ext cx="9448797"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charge est un type de test qui consiste à mesurer la performance d’un système en fonction de la charge d’utilisateurs simultanées. </a:t>
            </a:r>
          </a:p>
        </p:txBody>
      </p:sp>
      <p:sp>
        <p:nvSpPr>
          <p:cNvPr id="8" name="ZoneTexte 7">
            <a:extLst>
              <a:ext uri="{FF2B5EF4-FFF2-40B4-BE49-F238E27FC236}">
                <a16:creationId xmlns:a16="http://schemas.microsoft.com/office/drawing/2014/main" id="{756724DB-445B-02C3-752C-DEBC19F0FE45}"/>
              </a:ext>
            </a:extLst>
          </p:cNvPr>
          <p:cNvSpPr txBox="1"/>
          <p:nvPr/>
        </p:nvSpPr>
        <p:spPr>
          <a:xfrm>
            <a:off x="1667435" y="2927827"/>
            <a:ext cx="9932890"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L’objectif de ce type de test est de prévoir la charge maximale que peut encaisser le système. Il permet également de mettre en évidence les points de vigilances du système, de les corrigées et de les optimiser.</a:t>
            </a:r>
          </a:p>
        </p:txBody>
      </p:sp>
    </p:spTree>
    <p:extLst>
      <p:ext uri="{BB962C8B-B14F-4D97-AF65-F5344CB8AC3E}">
        <p14:creationId xmlns:p14="http://schemas.microsoft.com/office/powerpoint/2010/main" val="244923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EFD9B0A6-2294-A6AE-4461-38F05FB79252}"/>
              </a:ext>
            </a:extLst>
          </p:cNvPr>
          <p:cNvCxnSpPr/>
          <p:nvPr/>
        </p:nvCxnSpPr>
        <p:spPr>
          <a:xfrm>
            <a:off x="107171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023B2A5-A356-C808-0815-B1EF98490B36}"/>
              </a:ext>
            </a:extLst>
          </p:cNvPr>
          <p:cNvCxnSpPr/>
          <p:nvPr/>
        </p:nvCxnSpPr>
        <p:spPr>
          <a:xfrm>
            <a:off x="136176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CAA6D61B-BAEE-94D1-FE51-137A0C2E5B4A}"/>
              </a:ext>
            </a:extLst>
          </p:cNvPr>
          <p:cNvSpPr txBox="1"/>
          <p:nvPr/>
        </p:nvSpPr>
        <p:spPr>
          <a:xfrm>
            <a:off x="1730478" y="481780"/>
            <a:ext cx="588952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2.14)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volume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ED61ADE1-A19A-605F-5733-1389FB201837}"/>
              </a:ext>
            </a:extLst>
          </p:cNvPr>
          <p:cNvSpPr txBox="1"/>
          <p:nvPr/>
        </p:nvSpPr>
        <p:spPr>
          <a:xfrm>
            <a:off x="1730478" y="2024165"/>
            <a:ext cx="9565340"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volume sont un type de test qui a pour but de mesurer l’espace occupé par un objet ou par une substance.</a:t>
            </a:r>
          </a:p>
        </p:txBody>
      </p:sp>
      <p:sp>
        <p:nvSpPr>
          <p:cNvPr id="8" name="ZoneTexte 7">
            <a:extLst>
              <a:ext uri="{FF2B5EF4-FFF2-40B4-BE49-F238E27FC236}">
                <a16:creationId xmlns:a16="http://schemas.microsoft.com/office/drawing/2014/main" id="{7BE52B90-3233-C337-C738-FA4031BF5438}"/>
              </a:ext>
            </a:extLst>
          </p:cNvPr>
          <p:cNvSpPr txBox="1"/>
          <p:nvPr/>
        </p:nvSpPr>
        <p:spPr>
          <a:xfrm>
            <a:off x="1730478" y="2974880"/>
            <a:ext cx="9959497"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Ils sont mesurés en mètres cubes dans le système international d’unités (SI).</a:t>
            </a:r>
          </a:p>
        </p:txBody>
      </p:sp>
    </p:spTree>
    <p:extLst>
      <p:ext uri="{BB962C8B-B14F-4D97-AF65-F5344CB8AC3E}">
        <p14:creationId xmlns:p14="http://schemas.microsoft.com/office/powerpoint/2010/main" val="233241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6F0F62EA-ABCA-9DD3-E26C-09DEF372715D}"/>
              </a:ext>
            </a:extLst>
          </p:cNvPr>
          <p:cNvCxnSpPr/>
          <p:nvPr/>
        </p:nvCxnSpPr>
        <p:spPr>
          <a:xfrm>
            <a:off x="100289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439E6F96-5A7B-E5EB-E6D8-86C58A18FF30}"/>
              </a:ext>
            </a:extLst>
          </p:cNvPr>
          <p:cNvCxnSpPr/>
          <p:nvPr/>
        </p:nvCxnSpPr>
        <p:spPr>
          <a:xfrm>
            <a:off x="13322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D3120D3B-A9CC-6768-3A17-96D713445E96}"/>
              </a:ext>
            </a:extLst>
          </p:cNvPr>
          <p:cNvSpPr txBox="1"/>
          <p:nvPr/>
        </p:nvSpPr>
        <p:spPr>
          <a:xfrm>
            <a:off x="1769806" y="491613"/>
            <a:ext cx="735452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2.15)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sécurité</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9" name="ZoneTexte 8">
            <a:extLst>
              <a:ext uri="{FF2B5EF4-FFF2-40B4-BE49-F238E27FC236}">
                <a16:creationId xmlns:a16="http://schemas.microsoft.com/office/drawing/2014/main" id="{68874D96-FD81-8BF9-A3A3-0265046B9BE7}"/>
              </a:ext>
            </a:extLst>
          </p:cNvPr>
          <p:cNvSpPr txBox="1"/>
          <p:nvPr/>
        </p:nvSpPr>
        <p:spPr>
          <a:xfrm>
            <a:off x="1661651" y="1699286"/>
            <a:ext cx="9969910"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sécurité sont définis comme étant une famille de tests qui est très important dans toutes les entreprises, également pour le grand public en ce qui concerne la protection des données (RGPD).</a:t>
            </a:r>
          </a:p>
        </p:txBody>
      </p:sp>
      <p:sp>
        <p:nvSpPr>
          <p:cNvPr id="11" name="ZoneTexte 10">
            <a:extLst>
              <a:ext uri="{FF2B5EF4-FFF2-40B4-BE49-F238E27FC236}">
                <a16:creationId xmlns:a16="http://schemas.microsoft.com/office/drawing/2014/main" id="{200B6262-D388-B7A9-4CC9-930006A14822}"/>
              </a:ext>
            </a:extLst>
          </p:cNvPr>
          <p:cNvSpPr txBox="1"/>
          <p:nvPr/>
        </p:nvSpPr>
        <p:spPr>
          <a:xfrm>
            <a:off x="1661651" y="3183958"/>
            <a:ext cx="9861755"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sécurité des applications statiques (SAST) et les tests de sécurité des applications dynamiques (DAST), sont les deux des types de tests de sécurité des applications. Cependant, ils vérifient les vulnérabilités et les défauts des applications et aident à prévenir en cas de cyberattaques.</a:t>
            </a:r>
          </a:p>
        </p:txBody>
      </p:sp>
    </p:spTree>
    <p:extLst>
      <p:ext uri="{BB962C8B-B14F-4D97-AF65-F5344CB8AC3E}">
        <p14:creationId xmlns:p14="http://schemas.microsoft.com/office/powerpoint/2010/main" val="179150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38F9016F-863A-1609-22DD-358D46010B93}"/>
              </a:ext>
            </a:extLst>
          </p:cNvPr>
          <p:cNvCxnSpPr/>
          <p:nvPr/>
        </p:nvCxnSpPr>
        <p:spPr>
          <a:xfrm>
            <a:off x="106188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50A37EA-4569-B050-8A90-5050C605311B}"/>
              </a:ext>
            </a:extLst>
          </p:cNvPr>
          <p:cNvCxnSpPr/>
          <p:nvPr/>
        </p:nvCxnSpPr>
        <p:spPr>
          <a:xfrm>
            <a:off x="1401097"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5A89EBE6-79C9-769A-7CA9-D1B7421AD1D0}"/>
              </a:ext>
            </a:extLst>
          </p:cNvPr>
          <p:cNvSpPr txBox="1"/>
          <p:nvPr/>
        </p:nvSpPr>
        <p:spPr>
          <a:xfrm>
            <a:off x="1740310" y="530943"/>
            <a:ext cx="799362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2.16)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compatibilité</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D0080C36-82F6-83DE-11CA-BF4A7BDDFBB8}"/>
              </a:ext>
            </a:extLst>
          </p:cNvPr>
          <p:cNvSpPr txBox="1"/>
          <p:nvPr/>
        </p:nvSpPr>
        <p:spPr>
          <a:xfrm>
            <a:off x="1740310" y="1678895"/>
            <a:ext cx="9914965"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de compatibilité (CT) en ISTQB interviennent uniquement lorsque que les solutions des tests sont mis à disposition des utilisateurs finaux (UE).</a:t>
            </a:r>
          </a:p>
        </p:txBody>
      </p:sp>
      <p:sp>
        <p:nvSpPr>
          <p:cNvPr id="8" name="ZoneTexte 7">
            <a:extLst>
              <a:ext uri="{FF2B5EF4-FFF2-40B4-BE49-F238E27FC236}">
                <a16:creationId xmlns:a16="http://schemas.microsoft.com/office/drawing/2014/main" id="{1BE722B2-3949-B327-EB35-EAA372D2EEEF}"/>
              </a:ext>
            </a:extLst>
          </p:cNvPr>
          <p:cNvSpPr txBox="1"/>
          <p:nvPr/>
        </p:nvSpPr>
        <p:spPr>
          <a:xfrm>
            <a:off x="1740310" y="2826847"/>
            <a:ext cx="9799577" cy="2308324"/>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Il existe deux formes de tests de compatibilité en ISTQB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a:t>
            </a:r>
            <a:r>
              <a:rPr lang="fr-FR" dirty="0">
                <a:highlight>
                  <a:srgbClr val="FFFF00"/>
                </a:highlight>
                <a:latin typeface="Microsoft JhengHei Light" panose="020B0304030504040204" pitchFamily="34" charset="-120"/>
                <a:ea typeface="Microsoft JhengHei Light" panose="020B0304030504040204" pitchFamily="34" charset="-120"/>
              </a:rPr>
              <a:t>Test de compatibilité ascendante (BCT)</a:t>
            </a:r>
            <a:r>
              <a:rPr lang="fr-FR" dirty="0">
                <a:latin typeface="Microsoft JhengHei Light" panose="020B0304030504040204" pitchFamily="34" charset="-120"/>
                <a:ea typeface="Microsoft JhengHei Light" panose="020B0304030504040204" pitchFamily="34" charset="-120"/>
              </a:rPr>
              <a:t> </a:t>
            </a:r>
            <a:r>
              <a:rPr lang="fr-FR" dirty="0">
                <a:solidFill>
                  <a:schemeClr val="bg1"/>
                </a:solidFill>
                <a:latin typeface="Microsoft JhengHei Light" panose="020B0304030504040204" pitchFamily="34" charset="-120"/>
                <a:ea typeface="Microsoft JhengHei Light" panose="020B0304030504040204" pitchFamily="34" charset="-120"/>
              </a:rPr>
              <a:t>: Il garantit que toutes les nouvelles 	 	   versions  fonctionneront toujours avec les anciennes.</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a:t>
            </a:r>
            <a:r>
              <a:rPr lang="fr-FR" dirty="0">
                <a:highlight>
                  <a:srgbClr val="FFFF00"/>
                </a:highlight>
                <a:latin typeface="Microsoft JhengHei Light" panose="020B0304030504040204" pitchFamily="34" charset="-120"/>
                <a:ea typeface="Microsoft JhengHei Light" panose="020B0304030504040204" pitchFamily="34" charset="-120"/>
              </a:rPr>
              <a:t>Test de compatibilité avancée (FCT)</a:t>
            </a:r>
            <a:r>
              <a:rPr lang="fr-FR" dirty="0">
                <a:latin typeface="Microsoft JhengHei Light" panose="020B0304030504040204" pitchFamily="34" charset="-120"/>
                <a:ea typeface="Microsoft JhengHei Light" panose="020B0304030504040204" pitchFamily="34" charset="-120"/>
              </a:rPr>
              <a:t> </a:t>
            </a:r>
            <a:r>
              <a:rPr lang="fr-FR" dirty="0">
                <a:solidFill>
                  <a:schemeClr val="bg1"/>
                </a:solidFill>
                <a:latin typeface="Microsoft JhengHei Light" panose="020B0304030504040204" pitchFamily="34" charset="-120"/>
                <a:ea typeface="Microsoft JhengHei Light" panose="020B0304030504040204" pitchFamily="34" charset="-120"/>
              </a:rPr>
              <a:t>: Il permet d’évaluer si les prochaines 	   	   versions des plateformes fonctionneront toujours les versions actuelles et ou les   	   nouvelles de la solution.</a:t>
            </a:r>
          </a:p>
        </p:txBody>
      </p:sp>
    </p:spTree>
    <p:extLst>
      <p:ext uri="{BB962C8B-B14F-4D97-AF65-F5344CB8AC3E}">
        <p14:creationId xmlns:p14="http://schemas.microsoft.com/office/powerpoint/2010/main" val="153188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6BA1C083-D248-97D5-CA5F-79457E13BFE4}"/>
              </a:ext>
            </a:extLst>
          </p:cNvPr>
          <p:cNvCxnSpPr/>
          <p:nvPr/>
        </p:nvCxnSpPr>
        <p:spPr>
          <a:xfrm>
            <a:off x="113070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9F0D35F7-1689-EEA0-201D-6967F0AEB18E}"/>
              </a:ext>
            </a:extLst>
          </p:cNvPr>
          <p:cNvCxnSpPr/>
          <p:nvPr/>
        </p:nvCxnSpPr>
        <p:spPr>
          <a:xfrm>
            <a:off x="144042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2694AFFC-CFCE-2755-82D8-A81ECB0ECB73}"/>
              </a:ext>
            </a:extLst>
          </p:cNvPr>
          <p:cNvSpPr txBox="1"/>
          <p:nvPr/>
        </p:nvSpPr>
        <p:spPr>
          <a:xfrm>
            <a:off x="1848754" y="475130"/>
            <a:ext cx="7888940"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2.17) </a:t>
            </a:r>
            <a:r>
              <a:rPr lang="fr-FR" sz="3600" b="1" u="sng" dirty="0">
                <a:solidFill>
                  <a:schemeClr val="bg1"/>
                </a:solidFill>
                <a:latin typeface="Microsoft JhengHei Light" panose="020B0304030504040204" pitchFamily="34" charset="-120"/>
                <a:ea typeface="Microsoft JhengHei Light" panose="020B0304030504040204" pitchFamily="34" charset="-120"/>
              </a:rPr>
              <a:t>Les tests de récupération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3" name="ZoneTexte 2">
            <a:extLst>
              <a:ext uri="{FF2B5EF4-FFF2-40B4-BE49-F238E27FC236}">
                <a16:creationId xmlns:a16="http://schemas.microsoft.com/office/drawing/2014/main" id="{E9E0C286-F2C7-2F6A-EF2E-378F014366A0}"/>
              </a:ext>
            </a:extLst>
          </p:cNvPr>
          <p:cNvSpPr txBox="1"/>
          <p:nvPr/>
        </p:nvSpPr>
        <p:spPr>
          <a:xfrm>
            <a:off x="1936377" y="3021106"/>
            <a:ext cx="10031506" cy="369332"/>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 </a:t>
            </a:r>
          </a:p>
        </p:txBody>
      </p:sp>
      <p:sp>
        <p:nvSpPr>
          <p:cNvPr id="4" name="ZoneTexte 3">
            <a:extLst>
              <a:ext uri="{FF2B5EF4-FFF2-40B4-BE49-F238E27FC236}">
                <a16:creationId xmlns:a16="http://schemas.microsoft.com/office/drawing/2014/main" id="{E2E054AE-84CC-514A-F197-84D726E54F52}"/>
              </a:ext>
            </a:extLst>
          </p:cNvPr>
          <p:cNvSpPr txBox="1"/>
          <p:nvPr/>
        </p:nvSpPr>
        <p:spPr>
          <a:xfrm>
            <a:off x="1848754" y="1865565"/>
            <a:ext cx="10031504"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test de récupération selon l’ISTQB est un type de test qui consiste à tester un programme préalablement testé suite à une modification, pour s’assurer que aucun défaut ne se sont pas introduits ou a été découverts dans les parties non modifiées du logiciel (ou application).</a:t>
            </a:r>
          </a:p>
        </p:txBody>
      </p:sp>
    </p:spTree>
    <p:extLst>
      <p:ext uri="{BB962C8B-B14F-4D97-AF65-F5344CB8AC3E}">
        <p14:creationId xmlns:p14="http://schemas.microsoft.com/office/powerpoint/2010/main" val="300083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300"/>
                                        <p:tgtEl>
                                          <p:spTgt spid="5"/>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A8E3FEB-80E1-B027-5070-642DDB721044}"/>
              </a:ext>
            </a:extLst>
          </p:cNvPr>
          <p:cNvSpPr txBox="1"/>
          <p:nvPr/>
        </p:nvSpPr>
        <p:spPr>
          <a:xfrm>
            <a:off x="2496671" y="2721114"/>
            <a:ext cx="7198658"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3 :</a:t>
            </a:r>
            <a:r>
              <a:rPr lang="fr-FR" sz="4000" dirty="0">
                <a:solidFill>
                  <a:schemeClr val="bg1"/>
                </a:solidFill>
                <a:latin typeface="Microsoft JhengHei Light" panose="020B0304030504040204" pitchFamily="34" charset="-120"/>
                <a:ea typeface="Microsoft JhengHei Light" panose="020B0304030504040204" pitchFamily="34" charset="-120"/>
              </a:rPr>
              <a:t> Les tests statiques</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7" name="Connecteur droit 6">
            <a:extLst>
              <a:ext uri="{FF2B5EF4-FFF2-40B4-BE49-F238E27FC236}">
                <a16:creationId xmlns:a16="http://schemas.microsoft.com/office/drawing/2014/main" id="{4FC2010E-25BB-F09B-1F00-835A51E62074}"/>
              </a:ext>
            </a:extLst>
          </p:cNvPr>
          <p:cNvCxnSpPr>
            <a:cxnSpLocks/>
          </p:cNvCxnSpPr>
          <p:nvPr/>
        </p:nvCxnSpPr>
        <p:spPr>
          <a:xfrm>
            <a:off x="2575112" y="3567953"/>
            <a:ext cx="694540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76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8" name="Connecteur droit 7">
            <a:extLst>
              <a:ext uri="{FF2B5EF4-FFF2-40B4-BE49-F238E27FC236}">
                <a16:creationId xmlns:a16="http://schemas.microsoft.com/office/drawing/2014/main" id="{2AD989D0-0FEE-88E7-B01E-93CB4EBDD9CD}"/>
              </a:ext>
            </a:extLst>
          </p:cNvPr>
          <p:cNvCxnSpPr>
            <a:cxnSpLocks/>
          </p:cNvCxnSpPr>
          <p:nvPr/>
        </p:nvCxnSpPr>
        <p:spPr>
          <a:xfrm>
            <a:off x="63448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A99EAE6D-5B23-A3CA-439C-0BFF40C09881}"/>
              </a:ext>
            </a:extLst>
          </p:cNvPr>
          <p:cNvCxnSpPr>
            <a:cxnSpLocks/>
          </p:cNvCxnSpPr>
          <p:nvPr/>
        </p:nvCxnSpPr>
        <p:spPr>
          <a:xfrm>
            <a:off x="889519"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A2043400-EA0C-A928-5BF7-54D345D94AB8}"/>
              </a:ext>
            </a:extLst>
          </p:cNvPr>
          <p:cNvSpPr txBox="1"/>
          <p:nvPr/>
        </p:nvSpPr>
        <p:spPr>
          <a:xfrm>
            <a:off x="1268963" y="737118"/>
            <a:ext cx="6857999"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Significations des acronymes </a:t>
            </a:r>
            <a:r>
              <a:rPr lang="fr-FR" sz="3600"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13" name="ZoneTexte 12">
            <a:extLst>
              <a:ext uri="{FF2B5EF4-FFF2-40B4-BE49-F238E27FC236}">
                <a16:creationId xmlns:a16="http://schemas.microsoft.com/office/drawing/2014/main" id="{4DE938CA-D2AD-B3E9-B223-D5DA1ED93C1B}"/>
              </a:ext>
            </a:extLst>
          </p:cNvPr>
          <p:cNvSpPr txBox="1"/>
          <p:nvPr/>
        </p:nvSpPr>
        <p:spPr>
          <a:xfrm>
            <a:off x="1268963" y="2435289"/>
            <a:ext cx="10431623"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ISTQB </a:t>
            </a:r>
            <a:r>
              <a:rPr lang="fr-FR" sz="2400" b="1" dirty="0">
                <a:solidFill>
                  <a:schemeClr val="bg1"/>
                </a:solidFill>
                <a:latin typeface="Microsoft JhengHei Light" panose="020B0304030504040204" pitchFamily="34" charset="-120"/>
                <a:ea typeface="Microsoft JhengHei Light" panose="020B0304030504040204" pitchFamily="34" charset="-120"/>
              </a:rPr>
              <a:t>:  </a:t>
            </a:r>
            <a:r>
              <a:rPr lang="fr-FR" sz="2400" dirty="0">
                <a:solidFill>
                  <a:schemeClr val="bg1"/>
                </a:solidFill>
                <a:latin typeface="Microsoft JhengHei Light" panose="020B0304030504040204" pitchFamily="34" charset="-120"/>
                <a:ea typeface="Microsoft JhengHei Light" panose="020B0304030504040204" pitchFamily="34" charset="-120"/>
              </a:rPr>
              <a:t>International Software Testing Qualifications Board</a:t>
            </a:r>
          </a:p>
        </p:txBody>
      </p:sp>
      <p:sp>
        <p:nvSpPr>
          <p:cNvPr id="14" name="ZoneTexte 13">
            <a:extLst>
              <a:ext uri="{FF2B5EF4-FFF2-40B4-BE49-F238E27FC236}">
                <a16:creationId xmlns:a16="http://schemas.microsoft.com/office/drawing/2014/main" id="{BB2C425B-ABAF-9429-99BE-0FBD4CF75C07}"/>
              </a:ext>
            </a:extLst>
          </p:cNvPr>
          <p:cNvSpPr txBox="1"/>
          <p:nvPr/>
        </p:nvSpPr>
        <p:spPr>
          <a:xfrm>
            <a:off x="1268963" y="3853543"/>
            <a:ext cx="9703836" cy="461665"/>
          </a:xfrm>
          <a:prstGeom prst="rect">
            <a:avLst/>
          </a:prstGeom>
          <a:noFill/>
        </p:spPr>
        <p:txBody>
          <a:bodyPr wrap="square" rtlCol="0">
            <a:spAutoFit/>
          </a:bodyPr>
          <a:lstStyle/>
          <a:p>
            <a:r>
              <a:rPr lang="fr-FR" sz="2400" b="1" u="sng" dirty="0">
                <a:solidFill>
                  <a:schemeClr val="bg1"/>
                </a:solidFill>
                <a:latin typeface="Microsoft JhengHei Light" panose="020B0304030504040204" pitchFamily="34" charset="-120"/>
                <a:ea typeface="Microsoft JhengHei Light" panose="020B0304030504040204" pitchFamily="34" charset="-120"/>
              </a:rPr>
              <a:t>CFTL</a:t>
            </a:r>
            <a:r>
              <a:rPr lang="fr-FR" sz="2400" b="1" dirty="0">
                <a:solidFill>
                  <a:schemeClr val="bg1"/>
                </a:solidFill>
                <a:latin typeface="Microsoft JhengHei Light" panose="020B0304030504040204" pitchFamily="34" charset="-120"/>
                <a:ea typeface="Microsoft JhengHei Light" panose="020B0304030504040204" pitchFamily="34" charset="-120"/>
              </a:rPr>
              <a:t> : </a:t>
            </a:r>
            <a:r>
              <a:rPr lang="fr-FR" sz="2400" dirty="0">
                <a:solidFill>
                  <a:schemeClr val="bg1"/>
                </a:solidFill>
                <a:latin typeface="Microsoft JhengHei Light" panose="020B0304030504040204" pitchFamily="34" charset="-120"/>
                <a:ea typeface="Microsoft JhengHei Light" panose="020B0304030504040204" pitchFamily="34" charset="-120"/>
              </a:rPr>
              <a:t>Comité Français des Tests Logiciels</a:t>
            </a:r>
          </a:p>
        </p:txBody>
      </p:sp>
    </p:spTree>
    <p:extLst>
      <p:ext uri="{BB962C8B-B14F-4D97-AF65-F5344CB8AC3E}">
        <p14:creationId xmlns:p14="http://schemas.microsoft.com/office/powerpoint/2010/main" val="2676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3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E6AEDF2A-6A7C-04E3-34DC-64A23032B346}"/>
              </a:ext>
            </a:extLst>
          </p:cNvPr>
          <p:cNvCxnSpPr/>
          <p:nvPr/>
        </p:nvCxnSpPr>
        <p:spPr>
          <a:xfrm>
            <a:off x="99508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85B04947-ECCE-5EF6-7E9D-CF930C151049}"/>
              </a:ext>
            </a:extLst>
          </p:cNvPr>
          <p:cNvCxnSpPr/>
          <p:nvPr/>
        </p:nvCxnSpPr>
        <p:spPr>
          <a:xfrm>
            <a:off x="127298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7932FED0-7D42-89E3-6672-F607B6E9CD84}"/>
              </a:ext>
            </a:extLst>
          </p:cNvPr>
          <p:cNvSpPr txBox="1"/>
          <p:nvPr/>
        </p:nvSpPr>
        <p:spPr>
          <a:xfrm>
            <a:off x="1649506" y="555812"/>
            <a:ext cx="8337175"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3.1) </a:t>
            </a:r>
            <a:r>
              <a:rPr lang="fr-FR" sz="3600" b="1" u="sng" dirty="0">
                <a:solidFill>
                  <a:schemeClr val="bg1"/>
                </a:solidFill>
                <a:latin typeface="Microsoft JhengHei Light" panose="020B0304030504040204" pitchFamily="34" charset="-120"/>
                <a:ea typeface="Microsoft JhengHei Light" panose="020B0304030504040204" pitchFamily="34" charset="-120"/>
              </a:rPr>
              <a:t>Définition de tests statiques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54CDF281-7A64-F039-5203-CA0ACDB2087E}"/>
              </a:ext>
            </a:extLst>
          </p:cNvPr>
          <p:cNvSpPr txBox="1"/>
          <p:nvPr/>
        </p:nvSpPr>
        <p:spPr>
          <a:xfrm>
            <a:off x="1649506" y="1927412"/>
            <a:ext cx="969980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tests statiques sont définis comme correspondant à l’intégralité qui ne nécessite pas l’utilisation ou l’exécution du logiciel.</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L’ISTQB les définis comme étant les tests d’un composant ou d’un système au niveau des spécifications ou implémentations sans exécution du logiciel, comme par exemple (les revues ou analyse statique du code).</a:t>
            </a:r>
          </a:p>
        </p:txBody>
      </p:sp>
    </p:spTree>
    <p:extLst>
      <p:ext uri="{BB962C8B-B14F-4D97-AF65-F5344CB8AC3E}">
        <p14:creationId xmlns:p14="http://schemas.microsoft.com/office/powerpoint/2010/main" val="398382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2ED350D0-FBD9-1498-84B7-F28DBA4A5CCE}"/>
              </a:ext>
            </a:extLst>
          </p:cNvPr>
          <p:cNvCxnSpPr/>
          <p:nvPr/>
        </p:nvCxnSpPr>
        <p:spPr>
          <a:xfrm>
            <a:off x="1317812"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1F2BC6DA-1E8F-6A75-0455-616A64009766}"/>
              </a:ext>
            </a:extLst>
          </p:cNvPr>
          <p:cNvCxnSpPr/>
          <p:nvPr/>
        </p:nvCxnSpPr>
        <p:spPr>
          <a:xfrm>
            <a:off x="105783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AA898856-FA94-C104-F97C-AAF7AB29A372}"/>
              </a:ext>
            </a:extLst>
          </p:cNvPr>
          <p:cNvSpPr txBox="1"/>
          <p:nvPr/>
        </p:nvSpPr>
        <p:spPr>
          <a:xfrm>
            <a:off x="1694329" y="555812"/>
            <a:ext cx="8023411"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3.2) </a:t>
            </a:r>
            <a:r>
              <a:rPr lang="fr-FR" sz="3600" b="1" u="sng" dirty="0">
                <a:solidFill>
                  <a:schemeClr val="bg1"/>
                </a:solidFill>
                <a:latin typeface="Microsoft JhengHei Light" panose="020B0304030504040204" pitchFamily="34" charset="-120"/>
                <a:ea typeface="Microsoft JhengHei Light" panose="020B0304030504040204" pitchFamily="34" charset="-120"/>
              </a:rPr>
              <a:t>Exemples de tests statiques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4C1046CE-9AC1-7EC4-2673-23F5FB04A3B1}"/>
              </a:ext>
            </a:extLst>
          </p:cNvPr>
          <p:cNvSpPr txBox="1"/>
          <p:nvPr/>
        </p:nvSpPr>
        <p:spPr>
          <a:xfrm>
            <a:off x="1694329" y="1633861"/>
            <a:ext cx="8633011" cy="1477328"/>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Voici quelques exemples de tests statiques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	* Revues de code</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Analyse statique outillée du code</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Inspection</a:t>
            </a:r>
          </a:p>
        </p:txBody>
      </p:sp>
      <p:pic>
        <p:nvPicPr>
          <p:cNvPr id="8" name="Image 7">
            <a:extLst>
              <a:ext uri="{FF2B5EF4-FFF2-40B4-BE49-F238E27FC236}">
                <a16:creationId xmlns:a16="http://schemas.microsoft.com/office/drawing/2014/main" id="{63B06BF7-E31A-4481-488F-0C82C70E1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312" y="3542907"/>
            <a:ext cx="4143375" cy="2867025"/>
          </a:xfrm>
          <a:prstGeom prst="rect">
            <a:avLst/>
          </a:prstGeom>
        </p:spPr>
      </p:pic>
    </p:spTree>
    <p:extLst>
      <p:ext uri="{BB962C8B-B14F-4D97-AF65-F5344CB8AC3E}">
        <p14:creationId xmlns:p14="http://schemas.microsoft.com/office/powerpoint/2010/main" val="361990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3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6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D7C0204-B673-1EA0-395D-514409DB70F6}"/>
              </a:ext>
            </a:extLst>
          </p:cNvPr>
          <p:cNvCxnSpPr/>
          <p:nvPr/>
        </p:nvCxnSpPr>
        <p:spPr>
          <a:xfrm>
            <a:off x="108473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83CB6BE-DA0F-CD6A-A0A8-9A763542BBCD}"/>
              </a:ext>
            </a:extLst>
          </p:cNvPr>
          <p:cNvCxnSpPr/>
          <p:nvPr/>
        </p:nvCxnSpPr>
        <p:spPr>
          <a:xfrm>
            <a:off x="135367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0B61D139-319E-84E0-CA6A-1627DD1907A0}"/>
              </a:ext>
            </a:extLst>
          </p:cNvPr>
          <p:cNvSpPr txBox="1"/>
          <p:nvPr/>
        </p:nvSpPr>
        <p:spPr>
          <a:xfrm>
            <a:off x="1739153" y="555812"/>
            <a:ext cx="7216586"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3.3) </a:t>
            </a:r>
            <a:r>
              <a:rPr lang="fr-FR" sz="3600" b="1" u="sng" dirty="0">
                <a:solidFill>
                  <a:schemeClr val="bg1"/>
                </a:solidFill>
                <a:latin typeface="Microsoft JhengHei Light" panose="020B0304030504040204" pitchFamily="34" charset="-120"/>
                <a:ea typeface="Microsoft JhengHei Light" panose="020B0304030504040204" pitchFamily="34" charset="-120"/>
              </a:rPr>
              <a:t>Revues de code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7" name="ZoneTexte 6">
            <a:extLst>
              <a:ext uri="{FF2B5EF4-FFF2-40B4-BE49-F238E27FC236}">
                <a16:creationId xmlns:a16="http://schemas.microsoft.com/office/drawing/2014/main" id="{F62199C8-DB61-6CA4-029F-A517AC2277F1}"/>
              </a:ext>
            </a:extLst>
          </p:cNvPr>
          <p:cNvSpPr txBox="1"/>
          <p:nvPr/>
        </p:nvSpPr>
        <p:spPr>
          <a:xfrm>
            <a:off x="1739153" y="1573306"/>
            <a:ext cx="9834278" cy="646331"/>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Les revues de code sont définis comme étant une technique de test et qui consiste à examiner l’intégralité des codes sources informatique dans le but de détecter des erreurs.</a:t>
            </a:r>
          </a:p>
        </p:txBody>
      </p:sp>
      <p:sp>
        <p:nvSpPr>
          <p:cNvPr id="8" name="ZoneTexte 7">
            <a:extLst>
              <a:ext uri="{FF2B5EF4-FFF2-40B4-BE49-F238E27FC236}">
                <a16:creationId xmlns:a16="http://schemas.microsoft.com/office/drawing/2014/main" id="{8D717392-2F3B-B935-7BBE-0B58900D0E0B}"/>
              </a:ext>
            </a:extLst>
          </p:cNvPr>
          <p:cNvSpPr txBox="1"/>
          <p:nvPr/>
        </p:nvSpPr>
        <p:spPr>
          <a:xfrm>
            <a:off x="1739153" y="2505200"/>
            <a:ext cx="9986682" cy="646331"/>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Elles sont utilisables sur toutes les étapes du projet et cela dès la première ébauche de l’expression des besoins spécifiques.</a:t>
            </a:r>
          </a:p>
        </p:txBody>
      </p:sp>
      <p:sp>
        <p:nvSpPr>
          <p:cNvPr id="9" name="ZoneTexte 8">
            <a:extLst>
              <a:ext uri="{FF2B5EF4-FFF2-40B4-BE49-F238E27FC236}">
                <a16:creationId xmlns:a16="http://schemas.microsoft.com/office/drawing/2014/main" id="{DABB68B3-1AF4-D915-3004-E62C1B2E6533}"/>
              </a:ext>
            </a:extLst>
          </p:cNvPr>
          <p:cNvSpPr txBox="1"/>
          <p:nvPr/>
        </p:nvSpPr>
        <p:spPr>
          <a:xfrm>
            <a:off x="1739153" y="3365376"/>
            <a:ext cx="9897030" cy="3139321"/>
          </a:xfrm>
          <a:prstGeom prst="rect">
            <a:avLst/>
          </a:prstGeom>
          <a:noFill/>
        </p:spPr>
        <p:txBody>
          <a:bodyPr wrap="square" rtlCol="0">
            <a:spAutoFit/>
          </a:bodyPr>
          <a:lstStyle/>
          <a:p>
            <a:r>
              <a:rPr lang="fr-FR" dirty="0">
                <a:solidFill>
                  <a:schemeClr val="bg1"/>
                </a:solidFill>
                <a:latin typeface="Microsoft JhengHei Light" panose="020B0304030504040204" pitchFamily="34" charset="-120"/>
                <a:ea typeface="Microsoft JhengHei Light" panose="020B0304030504040204" pitchFamily="34" charset="-120"/>
              </a:rPr>
              <a:t>Elles peuvent également avoir un très bon retour sur investissement comme par exemple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De tester plus tôt ou très tôt</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D’être applicables à de nombreux documents (l’expression des besoins, les </a:t>
            </a:r>
          </a:p>
          <a:p>
            <a:r>
              <a:rPr lang="fr-FR" dirty="0">
                <a:solidFill>
                  <a:schemeClr val="bg1"/>
                </a:solidFill>
                <a:latin typeface="Microsoft JhengHei Light" panose="020B0304030504040204" pitchFamily="34" charset="-120"/>
                <a:ea typeface="Microsoft JhengHei Light" panose="020B0304030504040204" pitchFamily="34" charset="-120"/>
              </a:rPr>
              <a:t>	  spécifications, les tests et le code source)</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Elles peuvent être moins coûteuses financièrement en fonction du type de revue</a:t>
            </a:r>
          </a:p>
          <a:p>
            <a:r>
              <a:rPr lang="fr-FR" dirty="0">
                <a:solidFill>
                  <a:schemeClr val="bg1"/>
                </a:solidFill>
                <a:latin typeface="Microsoft JhengHei Light" panose="020B0304030504040204" pitchFamily="34" charset="-120"/>
                <a:ea typeface="Microsoft JhengHei Light" panose="020B0304030504040204" pitchFamily="34" charset="-120"/>
              </a:rPr>
              <a:t>	  utilisée.</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Elles apportent un regard positif ou négatif selon le travail fourni</a:t>
            </a:r>
          </a:p>
        </p:txBody>
      </p:sp>
    </p:spTree>
    <p:extLst>
      <p:ext uri="{BB962C8B-B14F-4D97-AF65-F5344CB8AC3E}">
        <p14:creationId xmlns:p14="http://schemas.microsoft.com/office/powerpoint/2010/main" val="78500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5" name="Connecteur droit 4">
            <a:extLst>
              <a:ext uri="{FF2B5EF4-FFF2-40B4-BE49-F238E27FC236}">
                <a16:creationId xmlns:a16="http://schemas.microsoft.com/office/drawing/2014/main" id="{3C484898-14BF-CE9E-80BD-0AF9A46B291D}"/>
              </a:ext>
            </a:extLst>
          </p:cNvPr>
          <p:cNvCxnSpPr/>
          <p:nvPr/>
        </p:nvCxnSpPr>
        <p:spPr>
          <a:xfrm>
            <a:off x="1425388"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2CCD0AB9-416A-E407-EEE4-F3668DCDA75C}"/>
              </a:ext>
            </a:extLst>
          </p:cNvPr>
          <p:cNvCxnSpPr/>
          <p:nvPr/>
        </p:nvCxnSpPr>
        <p:spPr>
          <a:xfrm>
            <a:off x="1093694"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25B8D35D-75A6-BB06-9258-B32D6A89F7B2}"/>
              </a:ext>
            </a:extLst>
          </p:cNvPr>
          <p:cNvSpPr txBox="1"/>
          <p:nvPr/>
        </p:nvSpPr>
        <p:spPr>
          <a:xfrm>
            <a:off x="1757082" y="510989"/>
            <a:ext cx="751242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3.4) </a:t>
            </a:r>
            <a:r>
              <a:rPr lang="fr-FR" sz="3600" b="1" u="sng" dirty="0">
                <a:solidFill>
                  <a:schemeClr val="bg1"/>
                </a:solidFill>
                <a:latin typeface="Microsoft JhengHei Light" panose="020B0304030504040204" pitchFamily="34" charset="-120"/>
                <a:ea typeface="Microsoft JhengHei Light" panose="020B0304030504040204" pitchFamily="34" charset="-120"/>
              </a:rPr>
              <a:t>Analyse statique outillée</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8" name="ZoneTexte 7">
            <a:extLst>
              <a:ext uri="{FF2B5EF4-FFF2-40B4-BE49-F238E27FC236}">
                <a16:creationId xmlns:a16="http://schemas.microsoft.com/office/drawing/2014/main" id="{F7F7F1CC-FD81-1471-D6E2-2F000D5685D6}"/>
              </a:ext>
            </a:extLst>
          </p:cNvPr>
          <p:cNvSpPr txBox="1"/>
          <p:nvPr/>
        </p:nvSpPr>
        <p:spPr>
          <a:xfrm>
            <a:off x="1757082" y="1641481"/>
            <a:ext cx="10094255"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Comme l’indique son nom, l’analyse statique outillée se base sur l’analyse des codes afin de détecter des erreurs ou des suivis de la bonne pratique.</a:t>
            </a:r>
          </a:p>
        </p:txBody>
      </p:sp>
      <p:sp>
        <p:nvSpPr>
          <p:cNvPr id="9" name="ZoneTexte 8">
            <a:extLst>
              <a:ext uri="{FF2B5EF4-FFF2-40B4-BE49-F238E27FC236}">
                <a16:creationId xmlns:a16="http://schemas.microsoft.com/office/drawing/2014/main" id="{F2514055-3FED-5FE5-727F-177774249100}"/>
              </a:ext>
            </a:extLst>
          </p:cNvPr>
          <p:cNvSpPr txBox="1"/>
          <p:nvPr/>
        </p:nvSpPr>
        <p:spPr>
          <a:xfrm>
            <a:off x="1757083" y="2591741"/>
            <a:ext cx="10094254"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Cependant, de nombreux logiciels de développement disposent directement des vérificateurs qui ont pour but de s’assurer que le code peut être exécuter. Il existe également des outils comme par exemple « </a:t>
            </a:r>
            <a:r>
              <a:rPr lang="fr-FR" dirty="0">
                <a:highlight>
                  <a:srgbClr val="FFFF00"/>
                </a:highlight>
                <a:latin typeface="Microsoft JhengHei Light" panose="020B0304030504040204" pitchFamily="34" charset="-120"/>
                <a:ea typeface="Microsoft JhengHei Light" panose="020B0304030504040204" pitchFamily="34" charset="-120"/>
              </a:rPr>
              <a:t>Sonar</a:t>
            </a:r>
            <a:r>
              <a:rPr lang="fr-FR" dirty="0">
                <a:solidFill>
                  <a:schemeClr val="bg1"/>
                </a:solidFill>
                <a:latin typeface="Microsoft JhengHei Light" panose="020B0304030504040204" pitchFamily="34" charset="-120"/>
                <a:ea typeface="Microsoft JhengHei Light" panose="020B0304030504040204" pitchFamily="34" charset="-120"/>
              </a:rPr>
              <a:t> », qui vérifie que les bonnes pratiques communes au projet sont bien suivi.</a:t>
            </a:r>
          </a:p>
        </p:txBody>
      </p:sp>
      <p:sp>
        <p:nvSpPr>
          <p:cNvPr id="10" name="ZoneTexte 9">
            <a:extLst>
              <a:ext uri="{FF2B5EF4-FFF2-40B4-BE49-F238E27FC236}">
                <a16:creationId xmlns:a16="http://schemas.microsoft.com/office/drawing/2014/main" id="{86D0A528-5497-6561-7C09-50A7690D7769}"/>
              </a:ext>
            </a:extLst>
          </p:cNvPr>
          <p:cNvSpPr txBox="1"/>
          <p:nvPr/>
        </p:nvSpPr>
        <p:spPr>
          <a:xfrm>
            <a:off x="1757082" y="4095999"/>
            <a:ext cx="10013564" cy="1200329"/>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analyses statiques outillées ne se basent pas uniquement sur le code source de l’application. Il existe des outils réservés pour la vérification des documents comme par exemple les spécifications car cela peut aller d’une simple vérification orthographique, jusqu’à la vérification de la cohérence des spécifications.</a:t>
            </a:r>
          </a:p>
        </p:txBody>
      </p:sp>
    </p:spTree>
    <p:extLst>
      <p:ext uri="{BB962C8B-B14F-4D97-AF65-F5344CB8AC3E}">
        <p14:creationId xmlns:p14="http://schemas.microsoft.com/office/powerpoint/2010/main" val="110306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9B44F133-588E-7AA9-646B-EB61503205E7}"/>
              </a:ext>
            </a:extLst>
          </p:cNvPr>
          <p:cNvCxnSpPr/>
          <p:nvPr/>
        </p:nvCxnSpPr>
        <p:spPr>
          <a:xfrm>
            <a:off x="108473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B0C86397-1025-BC4C-517B-B5E22F97F6EE}"/>
              </a:ext>
            </a:extLst>
          </p:cNvPr>
          <p:cNvCxnSpPr/>
          <p:nvPr/>
        </p:nvCxnSpPr>
        <p:spPr>
          <a:xfrm>
            <a:off x="13805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1A81ECA-100F-7950-FD8E-E66609A4F84F}"/>
              </a:ext>
            </a:extLst>
          </p:cNvPr>
          <p:cNvSpPr txBox="1"/>
          <p:nvPr/>
        </p:nvSpPr>
        <p:spPr>
          <a:xfrm>
            <a:off x="1810871" y="510988"/>
            <a:ext cx="6804212"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3.5) </a:t>
            </a:r>
            <a:r>
              <a:rPr lang="fr-FR" sz="3600" b="1" u="sng" dirty="0">
                <a:solidFill>
                  <a:schemeClr val="bg1"/>
                </a:solidFill>
                <a:latin typeface="Microsoft JhengHei Light" panose="020B0304030504040204" pitchFamily="34" charset="-120"/>
                <a:ea typeface="Microsoft JhengHei Light" panose="020B0304030504040204" pitchFamily="34" charset="-120"/>
              </a:rPr>
              <a:t>L’inspection</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075311AD-594A-4DEC-3CA8-7C9C3FEE2358}"/>
              </a:ext>
            </a:extLst>
          </p:cNvPr>
          <p:cNvSpPr txBox="1"/>
          <p:nvPr/>
        </p:nvSpPr>
        <p:spPr>
          <a:xfrm>
            <a:off x="1810871" y="1506071"/>
            <a:ext cx="9941858" cy="646331"/>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L’inspection est l’une des techniques de revue de code et qui consiste de détecter les erreurs et les défauts du code source. </a:t>
            </a:r>
          </a:p>
        </p:txBody>
      </p:sp>
      <p:sp>
        <p:nvSpPr>
          <p:cNvPr id="7" name="ZoneTexte 6">
            <a:extLst>
              <a:ext uri="{FF2B5EF4-FFF2-40B4-BE49-F238E27FC236}">
                <a16:creationId xmlns:a16="http://schemas.microsoft.com/office/drawing/2014/main" id="{4BF7AE97-92D5-543D-1046-BD37CB772147}"/>
              </a:ext>
            </a:extLst>
          </p:cNvPr>
          <p:cNvSpPr txBox="1"/>
          <p:nvPr/>
        </p:nvSpPr>
        <p:spPr>
          <a:xfrm>
            <a:off x="1810871" y="2505670"/>
            <a:ext cx="9771527" cy="92333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Elle est une technique de test statique, qui peut être utilisée pour améliorer la qualité du logiciel ou de l’application. Néanmoins, elle est souvent utilisée dans le cadre des tests logiciels et est fortement recommandée par l’ISTQB.</a:t>
            </a:r>
          </a:p>
        </p:txBody>
      </p:sp>
      <p:sp>
        <p:nvSpPr>
          <p:cNvPr id="8" name="ZoneTexte 7">
            <a:extLst>
              <a:ext uri="{FF2B5EF4-FFF2-40B4-BE49-F238E27FC236}">
                <a16:creationId xmlns:a16="http://schemas.microsoft.com/office/drawing/2014/main" id="{D6C4859F-F3CE-F7BD-4AB4-DF1C2B232A5B}"/>
              </a:ext>
            </a:extLst>
          </p:cNvPr>
          <p:cNvSpPr txBox="1"/>
          <p:nvPr/>
        </p:nvSpPr>
        <p:spPr>
          <a:xfrm>
            <a:off x="1810870" y="3782268"/>
            <a:ext cx="9771527" cy="2308324"/>
          </a:xfrm>
          <a:prstGeom prst="rect">
            <a:avLst/>
          </a:prstGeom>
          <a:noFill/>
        </p:spPr>
        <p:txBody>
          <a:bodyPr wrap="square" rtlCol="0">
            <a:spAutoFit/>
          </a:bodyPr>
          <a:lstStyle/>
          <a:p>
            <a:r>
              <a:rPr lang="fr-FR" dirty="0">
                <a:highlight>
                  <a:srgbClr val="FFFF00"/>
                </a:highlight>
                <a:latin typeface="Microsoft JhengHei Light" panose="020B0304030504040204" pitchFamily="34" charset="-120"/>
                <a:ea typeface="Microsoft JhengHei Light" panose="020B0304030504040204" pitchFamily="34" charset="-120"/>
              </a:rPr>
              <a:t>Il y a 6 acteurs qui participent à l’inspection selon l’ISTQB</a:t>
            </a:r>
            <a:r>
              <a:rPr lang="fr-FR" dirty="0">
                <a:solidFill>
                  <a:schemeClr val="bg1"/>
                </a:solidFill>
                <a:latin typeface="Microsoft JhengHei Light" panose="020B0304030504040204" pitchFamily="34" charset="-120"/>
                <a:ea typeface="Microsoft JhengHei Light" panose="020B0304030504040204" pitchFamily="34" charset="-120"/>
              </a:rPr>
              <a:t>, comme par exemple :</a:t>
            </a:r>
          </a:p>
          <a:p>
            <a:endParaRPr lang="fr-FR" dirty="0">
              <a:solidFill>
                <a:schemeClr val="bg1"/>
              </a:solidFill>
              <a:latin typeface="Microsoft JhengHei Light" panose="020B0304030504040204" pitchFamily="34" charset="-120"/>
              <a:ea typeface="Microsoft JhengHei Light" panose="020B0304030504040204" pitchFamily="34" charset="-120"/>
            </a:endParaRPr>
          </a:p>
          <a:p>
            <a:r>
              <a:rPr lang="fr-FR" dirty="0">
                <a:solidFill>
                  <a:schemeClr val="bg1"/>
                </a:solidFill>
                <a:latin typeface="Microsoft JhengHei Light" panose="020B0304030504040204" pitchFamily="34" charset="-120"/>
                <a:ea typeface="Microsoft JhengHei Light" panose="020B0304030504040204" pitchFamily="34" charset="-120"/>
              </a:rPr>
              <a:t>		* L’auteur</a:t>
            </a:r>
          </a:p>
          <a:p>
            <a:r>
              <a:rPr lang="fr-FR" dirty="0">
                <a:solidFill>
                  <a:schemeClr val="bg1"/>
                </a:solidFill>
                <a:latin typeface="Microsoft JhengHei Light" panose="020B0304030504040204" pitchFamily="34" charset="-120"/>
                <a:ea typeface="Microsoft JhengHei Light" panose="020B0304030504040204" pitchFamily="34" charset="-120"/>
              </a:rPr>
              <a:t>		* Le modérateur</a:t>
            </a:r>
          </a:p>
          <a:p>
            <a:r>
              <a:rPr lang="fr-FR" dirty="0">
                <a:solidFill>
                  <a:schemeClr val="bg1"/>
                </a:solidFill>
                <a:latin typeface="Microsoft JhengHei Light" panose="020B0304030504040204" pitchFamily="34" charset="-120"/>
                <a:ea typeface="Microsoft JhengHei Light" panose="020B0304030504040204" pitchFamily="34" charset="-120"/>
              </a:rPr>
              <a:t>		* Le vérificateur</a:t>
            </a:r>
          </a:p>
          <a:p>
            <a:r>
              <a:rPr lang="fr-FR" dirty="0">
                <a:solidFill>
                  <a:schemeClr val="bg1"/>
                </a:solidFill>
                <a:latin typeface="Microsoft JhengHei Light" panose="020B0304030504040204" pitchFamily="34" charset="-120"/>
                <a:ea typeface="Microsoft JhengHei Light" panose="020B0304030504040204" pitchFamily="34" charset="-120"/>
              </a:rPr>
              <a:t>		* Le lecteur</a:t>
            </a:r>
          </a:p>
          <a:p>
            <a:r>
              <a:rPr lang="fr-FR" dirty="0">
                <a:solidFill>
                  <a:schemeClr val="bg1"/>
                </a:solidFill>
                <a:latin typeface="Microsoft JhengHei Light" panose="020B0304030504040204" pitchFamily="34" charset="-120"/>
                <a:ea typeface="Microsoft JhengHei Light" panose="020B0304030504040204" pitchFamily="34" charset="-120"/>
              </a:rPr>
              <a:t>		* L’observateur</a:t>
            </a:r>
          </a:p>
          <a:p>
            <a:r>
              <a:rPr lang="fr-FR" dirty="0">
                <a:solidFill>
                  <a:schemeClr val="bg1"/>
                </a:solidFill>
                <a:latin typeface="Microsoft JhengHei Light" panose="020B0304030504040204" pitchFamily="34" charset="-120"/>
                <a:ea typeface="Microsoft JhengHei Light" panose="020B0304030504040204" pitchFamily="34" charset="-120"/>
              </a:rPr>
              <a:t>		* Le secrétaire</a:t>
            </a:r>
          </a:p>
        </p:txBody>
      </p:sp>
    </p:spTree>
    <p:extLst>
      <p:ext uri="{BB962C8B-B14F-4D97-AF65-F5344CB8AC3E}">
        <p14:creationId xmlns:p14="http://schemas.microsoft.com/office/powerpoint/2010/main" val="422860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DBF5EA0-385E-217E-3DAF-86D4DE21AAF3}"/>
              </a:ext>
            </a:extLst>
          </p:cNvPr>
          <p:cNvSpPr txBox="1"/>
          <p:nvPr/>
        </p:nvSpPr>
        <p:spPr>
          <a:xfrm>
            <a:off x="2526891" y="2721114"/>
            <a:ext cx="7865806"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4 : </a:t>
            </a:r>
            <a:r>
              <a:rPr lang="fr-FR" sz="4000" dirty="0">
                <a:solidFill>
                  <a:schemeClr val="bg1"/>
                </a:solidFill>
                <a:latin typeface="Microsoft JhengHei Light" panose="020B0304030504040204" pitchFamily="34" charset="-120"/>
                <a:ea typeface="Microsoft JhengHei Light" panose="020B0304030504040204" pitchFamily="34" charset="-120"/>
              </a:rPr>
              <a:t>Les tests dynamiques</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4" name="Connecteur droit 3">
            <a:extLst>
              <a:ext uri="{FF2B5EF4-FFF2-40B4-BE49-F238E27FC236}">
                <a16:creationId xmlns:a16="http://schemas.microsoft.com/office/drawing/2014/main" id="{A9450B05-A9BF-29AD-1B27-ADDBC86A14C2}"/>
              </a:ext>
            </a:extLst>
          </p:cNvPr>
          <p:cNvCxnSpPr>
            <a:cxnSpLocks/>
          </p:cNvCxnSpPr>
          <p:nvPr/>
        </p:nvCxnSpPr>
        <p:spPr>
          <a:xfrm>
            <a:off x="2644878" y="3529781"/>
            <a:ext cx="7678993"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06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F445ECC1-8171-556F-3E80-633C548265B1}"/>
              </a:ext>
            </a:extLst>
          </p:cNvPr>
          <p:cNvCxnSpPr/>
          <p:nvPr/>
        </p:nvCxnSpPr>
        <p:spPr>
          <a:xfrm>
            <a:off x="726141"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534422A7-375B-1A72-3F5C-D6ABE5EF0762}"/>
              </a:ext>
            </a:extLst>
          </p:cNvPr>
          <p:cNvCxnSpPr/>
          <p:nvPr/>
        </p:nvCxnSpPr>
        <p:spPr>
          <a:xfrm>
            <a:off x="1021976"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D835D9D8-65B5-C3E3-89FE-310B9EBE63E6}"/>
              </a:ext>
            </a:extLst>
          </p:cNvPr>
          <p:cNvSpPr txBox="1"/>
          <p:nvPr/>
        </p:nvSpPr>
        <p:spPr>
          <a:xfrm>
            <a:off x="1407460" y="600636"/>
            <a:ext cx="9959788"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Qu’est ce qu’un processus de test</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sp>
        <p:nvSpPr>
          <p:cNvPr id="6" name="ZoneTexte 5">
            <a:extLst>
              <a:ext uri="{FF2B5EF4-FFF2-40B4-BE49-F238E27FC236}">
                <a16:creationId xmlns:a16="http://schemas.microsoft.com/office/drawing/2014/main" id="{BE2FE53F-42A7-7913-FBF5-47FDAECC102F}"/>
              </a:ext>
            </a:extLst>
          </p:cNvPr>
          <p:cNvSpPr txBox="1"/>
          <p:nvPr/>
        </p:nvSpPr>
        <p:spPr>
          <a:xfrm>
            <a:off x="1407460" y="1864659"/>
            <a:ext cx="10354232" cy="3416320"/>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 processus de test en ISTQB, est un ensemble d’activités visant à analyser, vérifier, et valider un élément du logiciel ou de l’application.</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Le processus de test comprend néanmoins plusieurs phases comme par exemple :</a:t>
            </a:r>
          </a:p>
          <a:p>
            <a:pPr algn="just"/>
            <a:r>
              <a:rPr lang="fr-FR" dirty="0">
                <a:solidFill>
                  <a:schemeClr val="bg1"/>
                </a:solidFill>
                <a:latin typeface="Microsoft JhengHei Light" panose="020B0304030504040204" pitchFamily="34" charset="-120"/>
                <a:ea typeface="Microsoft JhengHei Light" panose="020B0304030504040204" pitchFamily="34" charset="-120"/>
              </a:rPr>
              <a:t>		</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Planification des tests (définition des objectifs, les ressources et les stratégies des tests)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Suivi et contrôle des tests (métrique de l’avancement, la qualité des risques…)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Analyse des tests (identification des exigences et des critères de tests)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Conception des tests (élaborer des cas de test et leurs procédures)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Implémentation des tests (préparation de l’environnement les données et les outils)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Exécution des tests (réalisation des tests et consigner les résultats)</a:t>
            </a:r>
          </a:p>
          <a:p>
            <a:pPr algn="just"/>
            <a:r>
              <a:rPr lang="fr-FR" dirty="0">
                <a:solidFill>
                  <a:schemeClr val="bg1"/>
                </a:solidFill>
                <a:latin typeface="Microsoft JhengHei Light" panose="020B0304030504040204" pitchFamily="34" charset="-120"/>
                <a:ea typeface="Microsoft JhengHei Light" panose="020B0304030504040204" pitchFamily="34" charset="-120"/>
              </a:rPr>
              <a:t>	* Clôture des tests (évaluer les tests, livrer le produit et clôture du projet du produit)</a:t>
            </a:r>
          </a:p>
        </p:txBody>
      </p:sp>
    </p:spTree>
    <p:extLst>
      <p:ext uri="{BB962C8B-B14F-4D97-AF65-F5344CB8AC3E}">
        <p14:creationId xmlns:p14="http://schemas.microsoft.com/office/powerpoint/2010/main" val="193714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585D94FE-EF70-B9ED-F842-47DE4D40A1EE}"/>
              </a:ext>
            </a:extLst>
          </p:cNvPr>
          <p:cNvCxnSpPr/>
          <p:nvPr/>
        </p:nvCxnSpPr>
        <p:spPr>
          <a:xfrm>
            <a:off x="7709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D2D0D707-F4C9-7859-86A3-81F4EB577AF6}"/>
              </a:ext>
            </a:extLst>
          </p:cNvPr>
          <p:cNvCxnSpPr/>
          <p:nvPr/>
        </p:nvCxnSpPr>
        <p:spPr>
          <a:xfrm>
            <a:off x="106680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3D870387-A1C8-AE82-959D-EAF5C0D9F2F4}"/>
              </a:ext>
            </a:extLst>
          </p:cNvPr>
          <p:cNvSpPr txBox="1"/>
          <p:nvPr/>
        </p:nvSpPr>
        <p:spPr>
          <a:xfrm>
            <a:off x="1685365" y="528917"/>
            <a:ext cx="7790329" cy="646331"/>
          </a:xfrm>
          <a:prstGeom prst="rect">
            <a:avLst/>
          </a:prstGeom>
          <a:noFill/>
        </p:spPr>
        <p:txBody>
          <a:bodyPr wrap="square" rtlCol="0">
            <a:spAutoFit/>
          </a:bodyPr>
          <a:lstStyle/>
          <a:p>
            <a:r>
              <a:rPr lang="fr-FR" sz="3600" b="1" u="sng" dirty="0">
                <a:solidFill>
                  <a:schemeClr val="bg1"/>
                </a:solidFill>
                <a:latin typeface="Microsoft JhengHei Light" panose="020B0304030504040204" pitchFamily="34" charset="-120"/>
                <a:ea typeface="Microsoft JhengHei Light" panose="020B0304030504040204" pitchFamily="34" charset="-120"/>
              </a:rPr>
              <a:t>La stratégie des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endParaRPr lang="fr-FR" sz="3600" b="1" u="sng" dirty="0">
              <a:solidFill>
                <a:schemeClr val="bg1"/>
              </a:solidFill>
              <a:latin typeface="Microsoft JhengHei Light" panose="020B0304030504040204" pitchFamily="34" charset="-120"/>
              <a:ea typeface="Microsoft JhengHei Light" panose="020B0304030504040204" pitchFamily="34" charset="-120"/>
            </a:endParaRPr>
          </a:p>
        </p:txBody>
      </p:sp>
      <p:sp>
        <p:nvSpPr>
          <p:cNvPr id="6" name="ZoneTexte 5">
            <a:extLst>
              <a:ext uri="{FF2B5EF4-FFF2-40B4-BE49-F238E27FC236}">
                <a16:creationId xmlns:a16="http://schemas.microsoft.com/office/drawing/2014/main" id="{258EF893-E3DA-5B16-74AA-212E9278C034}"/>
              </a:ext>
            </a:extLst>
          </p:cNvPr>
          <p:cNvSpPr txBox="1"/>
          <p:nvPr/>
        </p:nvSpPr>
        <p:spPr>
          <a:xfrm>
            <a:off x="1685365" y="1721223"/>
            <a:ext cx="10022540" cy="2308324"/>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La stratégie des tests sont définis selon l’ISTQB, comme étant un document du haut niveau qui permet de définir, pour un programme, les niveaux de tests à exécutés et également les différents tests dans chacun de ces niveaux que ce soit pour un ou plusieurs projet(s).</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L’ISTQB définit également la stratégie des tests comme un description générale d’un processus de test et qui s’applique à tous les niveaux du produit ou de l’organisation.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Dans cette notion, nous retrouvons plusieurs stratégies.</a:t>
            </a:r>
          </a:p>
        </p:txBody>
      </p:sp>
    </p:spTree>
    <p:extLst>
      <p:ext uri="{BB962C8B-B14F-4D97-AF65-F5344CB8AC3E}">
        <p14:creationId xmlns:p14="http://schemas.microsoft.com/office/powerpoint/2010/main" val="394134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79CC284-F3BB-0678-E9BA-866E4AD64A5D}"/>
              </a:ext>
            </a:extLst>
          </p:cNvPr>
          <p:cNvSpPr txBox="1"/>
          <p:nvPr/>
        </p:nvSpPr>
        <p:spPr>
          <a:xfrm>
            <a:off x="2712720" y="2844800"/>
            <a:ext cx="7640320"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1 </a:t>
            </a:r>
            <a:r>
              <a:rPr lang="fr-FR" sz="4000" dirty="0">
                <a:solidFill>
                  <a:schemeClr val="bg1"/>
                </a:solidFill>
                <a:latin typeface="Microsoft JhengHei Light" panose="020B0304030504040204" pitchFamily="34" charset="-120"/>
                <a:ea typeface="Microsoft JhengHei Light" panose="020B0304030504040204" pitchFamily="34" charset="-120"/>
              </a:rPr>
              <a:t>: Les niveaux de tests</a:t>
            </a:r>
          </a:p>
        </p:txBody>
      </p:sp>
      <p:cxnSp>
        <p:nvCxnSpPr>
          <p:cNvPr id="6" name="Connecteur droit 5">
            <a:extLst>
              <a:ext uri="{FF2B5EF4-FFF2-40B4-BE49-F238E27FC236}">
                <a16:creationId xmlns:a16="http://schemas.microsoft.com/office/drawing/2014/main" id="{86A64D33-222E-D6E5-45B5-9DA0CE9DF11B}"/>
              </a:ext>
            </a:extLst>
          </p:cNvPr>
          <p:cNvCxnSpPr/>
          <p:nvPr/>
        </p:nvCxnSpPr>
        <p:spPr>
          <a:xfrm>
            <a:off x="2854960" y="3627120"/>
            <a:ext cx="717296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63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9A9B7DDE-78C3-22C1-E2E5-C7B8AE312756}"/>
              </a:ext>
            </a:extLst>
          </p:cNvPr>
          <p:cNvCxnSpPr/>
          <p:nvPr/>
        </p:nvCxnSpPr>
        <p:spPr>
          <a:xfrm>
            <a:off x="814465"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Image 3">
            <a:extLst>
              <a:ext uri="{FF2B5EF4-FFF2-40B4-BE49-F238E27FC236}">
                <a16:creationId xmlns:a16="http://schemas.microsoft.com/office/drawing/2014/main" id="{9C0D1E80-3FA5-4231-1BF9-B9A72EA35BB2}"/>
              </a:ext>
            </a:extLst>
          </p:cNvPr>
          <p:cNvPicPr>
            <a:picLocks noChangeAspect="1"/>
          </p:cNvPicPr>
          <p:nvPr/>
        </p:nvPicPr>
        <p:blipFill>
          <a:blip r:embed="rId2"/>
          <a:stretch>
            <a:fillRect/>
          </a:stretch>
        </p:blipFill>
        <p:spPr>
          <a:xfrm>
            <a:off x="988043" y="1"/>
            <a:ext cx="78758" cy="6858000"/>
          </a:xfrm>
          <a:prstGeom prst="rect">
            <a:avLst/>
          </a:prstGeom>
        </p:spPr>
      </p:pic>
      <p:sp>
        <p:nvSpPr>
          <p:cNvPr id="5" name="ZoneTexte 4">
            <a:extLst>
              <a:ext uri="{FF2B5EF4-FFF2-40B4-BE49-F238E27FC236}">
                <a16:creationId xmlns:a16="http://schemas.microsoft.com/office/drawing/2014/main" id="{52995A1D-A98A-7468-C4B0-49F8E43DBAC7}"/>
              </a:ext>
            </a:extLst>
          </p:cNvPr>
          <p:cNvSpPr txBox="1"/>
          <p:nvPr/>
        </p:nvSpPr>
        <p:spPr>
          <a:xfrm>
            <a:off x="1324946" y="475861"/>
            <a:ext cx="7874443"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1.1) </a:t>
            </a:r>
            <a:r>
              <a:rPr lang="fr-FR" sz="3600" b="1" u="sng" dirty="0">
                <a:solidFill>
                  <a:schemeClr val="bg1"/>
                </a:solidFill>
                <a:latin typeface="Microsoft JhengHei Light" panose="020B0304030504040204" pitchFamily="34" charset="-120"/>
                <a:ea typeface="Microsoft JhengHei Light" panose="020B0304030504040204" pitchFamily="34" charset="-120"/>
              </a:rPr>
              <a:t>Description niveaux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sp>
        <p:nvSpPr>
          <p:cNvPr id="6" name="ZoneTexte 5">
            <a:extLst>
              <a:ext uri="{FF2B5EF4-FFF2-40B4-BE49-F238E27FC236}">
                <a16:creationId xmlns:a16="http://schemas.microsoft.com/office/drawing/2014/main" id="{28C16DB7-04BB-4ED3-BE58-03CF7850FDD6}"/>
              </a:ext>
            </a:extLst>
          </p:cNvPr>
          <p:cNvSpPr txBox="1"/>
          <p:nvPr/>
        </p:nvSpPr>
        <p:spPr>
          <a:xfrm>
            <a:off x="1324946" y="1792853"/>
            <a:ext cx="7584142" cy="369332"/>
          </a:xfrm>
          <a:prstGeom prst="rect">
            <a:avLst/>
          </a:prstGeom>
          <a:noFill/>
        </p:spPr>
        <p:txBody>
          <a:bodyPr wrap="square" rtlCol="0">
            <a:spAutoFit/>
          </a:bodyPr>
          <a:lstStyle/>
          <a:p>
            <a:r>
              <a:rPr lang="fr-FR" b="1" u="sng" dirty="0">
                <a:solidFill>
                  <a:schemeClr val="bg1"/>
                </a:solidFill>
                <a:latin typeface="Microsoft JhengHei Light" panose="020B0304030504040204" pitchFamily="34" charset="-120"/>
                <a:ea typeface="Microsoft JhengHei Light" panose="020B0304030504040204" pitchFamily="34" charset="-120"/>
              </a:rPr>
              <a:t>Les niveaux de tests qu’est ce que c’est </a:t>
            </a:r>
            <a:r>
              <a:rPr lang="fr-FR" b="1" dirty="0">
                <a:solidFill>
                  <a:schemeClr val="bg1"/>
                </a:solidFill>
                <a:latin typeface="Microsoft JhengHei Light" panose="020B0304030504040204" pitchFamily="34" charset="-120"/>
                <a:ea typeface="Microsoft JhengHei Light" panose="020B0304030504040204" pitchFamily="34" charset="-120"/>
              </a:rPr>
              <a:t>?</a:t>
            </a:r>
          </a:p>
        </p:txBody>
      </p:sp>
      <p:sp>
        <p:nvSpPr>
          <p:cNvPr id="7" name="ZoneTexte 6">
            <a:extLst>
              <a:ext uri="{FF2B5EF4-FFF2-40B4-BE49-F238E27FC236}">
                <a16:creationId xmlns:a16="http://schemas.microsoft.com/office/drawing/2014/main" id="{BE9A5ED6-EF5E-3ED4-F20F-6CED1C5FC558}"/>
              </a:ext>
            </a:extLst>
          </p:cNvPr>
          <p:cNvSpPr txBox="1"/>
          <p:nvPr/>
        </p:nvSpPr>
        <p:spPr>
          <a:xfrm>
            <a:off x="1324946" y="2832846"/>
            <a:ext cx="10571218" cy="1754326"/>
          </a:xfrm>
          <a:prstGeom prst="rect">
            <a:avLst/>
          </a:prstGeom>
          <a:noFill/>
        </p:spPr>
        <p:txBody>
          <a:bodyPr wrap="square" rtlCol="0">
            <a:spAutoFit/>
          </a:bodyPr>
          <a:lstStyle/>
          <a:p>
            <a:pPr algn="just"/>
            <a:r>
              <a:rPr lang="fr-FR" dirty="0">
                <a:solidFill>
                  <a:schemeClr val="bg1"/>
                </a:solidFill>
                <a:latin typeface="Microsoft JhengHei Light" panose="020B0304030504040204" pitchFamily="34" charset="-120"/>
                <a:ea typeface="Microsoft JhengHei Light" panose="020B0304030504040204" pitchFamily="34" charset="-120"/>
              </a:rPr>
              <a:t>Les niveaux de tests, selon le glossaire ISTQB serait définis comme étant un groupe d’activités de tests qui sont organisées et gérées ensemble. Cependant, chaque niveau de test est lié à une responsabilité interne à un projet. </a:t>
            </a:r>
          </a:p>
          <a:p>
            <a:pPr algn="just"/>
            <a:endParaRPr lang="fr-FR" dirty="0">
              <a:solidFill>
                <a:schemeClr val="bg1"/>
              </a:solidFill>
              <a:latin typeface="Microsoft JhengHei Light" panose="020B0304030504040204" pitchFamily="34" charset="-120"/>
              <a:ea typeface="Microsoft JhengHei Light" panose="020B0304030504040204" pitchFamily="34" charset="-120"/>
            </a:endParaRPr>
          </a:p>
          <a:p>
            <a:pPr algn="just"/>
            <a:r>
              <a:rPr lang="fr-FR" dirty="0">
                <a:solidFill>
                  <a:schemeClr val="bg1"/>
                </a:solidFill>
                <a:latin typeface="Microsoft JhengHei Light" panose="020B0304030504040204" pitchFamily="34" charset="-120"/>
                <a:ea typeface="Microsoft JhengHei Light" panose="020B0304030504040204" pitchFamily="34" charset="-120"/>
              </a:rPr>
              <a:t>Selon le Comité Français des Tests Logiciels, les niveaux de tests sont répartis en 4 groupes d’activités de tests.</a:t>
            </a:r>
          </a:p>
        </p:txBody>
      </p:sp>
    </p:spTree>
    <p:extLst>
      <p:ext uri="{BB962C8B-B14F-4D97-AF65-F5344CB8AC3E}">
        <p14:creationId xmlns:p14="http://schemas.microsoft.com/office/powerpoint/2010/main" val="136035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C77DC9BC-7903-10ED-BE44-B06073BEAAEC}"/>
              </a:ext>
            </a:extLst>
          </p:cNvPr>
          <p:cNvCxnSpPr/>
          <p:nvPr/>
        </p:nvCxnSpPr>
        <p:spPr>
          <a:xfrm>
            <a:off x="741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Connecteur droit 3">
            <a:extLst>
              <a:ext uri="{FF2B5EF4-FFF2-40B4-BE49-F238E27FC236}">
                <a16:creationId xmlns:a16="http://schemas.microsoft.com/office/drawing/2014/main" id="{72E55DFA-3A6D-3CE8-43D6-1E8665670E4E}"/>
              </a:ext>
            </a:extLst>
          </p:cNvPr>
          <p:cNvCxnSpPr/>
          <p:nvPr/>
        </p:nvCxnSpPr>
        <p:spPr>
          <a:xfrm>
            <a:off x="995680" y="0"/>
            <a:ext cx="0" cy="685800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B2AA4F7-2574-9723-D573-BA831EEBC67B}"/>
              </a:ext>
            </a:extLst>
          </p:cNvPr>
          <p:cNvSpPr txBox="1"/>
          <p:nvPr/>
        </p:nvSpPr>
        <p:spPr>
          <a:xfrm>
            <a:off x="1290320" y="568960"/>
            <a:ext cx="7619999" cy="646331"/>
          </a:xfrm>
          <a:prstGeom prst="rect">
            <a:avLst/>
          </a:prstGeom>
          <a:noFill/>
        </p:spPr>
        <p:txBody>
          <a:bodyPr wrap="square" rtlCol="0">
            <a:spAutoFit/>
          </a:bodyPr>
          <a:lstStyle/>
          <a:p>
            <a:r>
              <a:rPr lang="fr-FR" sz="3600" b="1" dirty="0">
                <a:solidFill>
                  <a:schemeClr val="bg1"/>
                </a:solidFill>
                <a:latin typeface="Microsoft JhengHei Light" panose="020B0304030504040204" pitchFamily="34" charset="-120"/>
                <a:ea typeface="Microsoft JhengHei Light" panose="020B0304030504040204" pitchFamily="34" charset="-120"/>
              </a:rPr>
              <a:t>1.2) </a:t>
            </a:r>
            <a:r>
              <a:rPr lang="fr-FR" sz="3600" b="1" u="sng" dirty="0">
                <a:solidFill>
                  <a:schemeClr val="bg1"/>
                </a:solidFill>
                <a:latin typeface="Microsoft JhengHei Light" panose="020B0304030504040204" pitchFamily="34" charset="-120"/>
                <a:ea typeface="Microsoft JhengHei Light" panose="020B0304030504040204" pitchFamily="34" charset="-120"/>
              </a:rPr>
              <a:t>Les niveaux de tests</a:t>
            </a:r>
            <a:r>
              <a:rPr lang="fr-FR" sz="3600" b="1" dirty="0">
                <a:solidFill>
                  <a:schemeClr val="bg1"/>
                </a:solidFill>
                <a:latin typeface="Microsoft JhengHei Light" panose="020B0304030504040204" pitchFamily="34" charset="-120"/>
                <a:ea typeface="Microsoft JhengHei Light" panose="020B0304030504040204" pitchFamily="34" charset="-120"/>
              </a:rPr>
              <a:t> :</a:t>
            </a:r>
          </a:p>
        </p:txBody>
      </p:sp>
      <p:pic>
        <p:nvPicPr>
          <p:cNvPr id="7" name="Image 6">
            <a:extLst>
              <a:ext uri="{FF2B5EF4-FFF2-40B4-BE49-F238E27FC236}">
                <a16:creationId xmlns:a16="http://schemas.microsoft.com/office/drawing/2014/main" id="{1A0B0AA1-8EE8-10A5-CC2A-5D6AA7804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852" y="1982053"/>
            <a:ext cx="6256216" cy="4174054"/>
          </a:xfrm>
          <a:prstGeom prst="rect">
            <a:avLst/>
          </a:prstGeom>
        </p:spPr>
      </p:pic>
    </p:spTree>
    <p:extLst>
      <p:ext uri="{BB962C8B-B14F-4D97-AF65-F5344CB8AC3E}">
        <p14:creationId xmlns:p14="http://schemas.microsoft.com/office/powerpoint/2010/main" val="33102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
                                        <p:tgtEl>
                                          <p:spTgt spid="3"/>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3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6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05EAE592-DEB2-C2C2-B15C-1A53B68FD08E}"/>
              </a:ext>
            </a:extLst>
          </p:cNvPr>
          <p:cNvSpPr txBox="1"/>
          <p:nvPr/>
        </p:nvSpPr>
        <p:spPr>
          <a:xfrm>
            <a:off x="2654710" y="2721114"/>
            <a:ext cx="7207045" cy="707886"/>
          </a:xfrm>
          <a:prstGeom prst="rect">
            <a:avLst/>
          </a:prstGeom>
          <a:noFill/>
        </p:spPr>
        <p:txBody>
          <a:bodyPr wrap="square" rtlCol="0">
            <a:spAutoFit/>
          </a:bodyPr>
          <a:lstStyle/>
          <a:p>
            <a:r>
              <a:rPr lang="fr-FR" sz="4000" b="1" dirty="0">
                <a:solidFill>
                  <a:schemeClr val="bg1"/>
                </a:solidFill>
                <a:latin typeface="Microsoft JhengHei Light" panose="020B0304030504040204" pitchFamily="34" charset="-120"/>
                <a:ea typeface="Microsoft JhengHei Light" panose="020B0304030504040204" pitchFamily="34" charset="-120"/>
              </a:rPr>
              <a:t>Chapitre 2 : </a:t>
            </a:r>
            <a:r>
              <a:rPr lang="fr-FR" sz="4000" dirty="0">
                <a:solidFill>
                  <a:schemeClr val="bg1"/>
                </a:solidFill>
                <a:latin typeface="Microsoft JhengHei Light" panose="020B0304030504040204" pitchFamily="34" charset="-120"/>
                <a:ea typeface="Microsoft JhengHei Light" panose="020B0304030504040204" pitchFamily="34" charset="-120"/>
              </a:rPr>
              <a:t>Les types de tests</a:t>
            </a:r>
            <a:endParaRPr lang="fr-FR" sz="4000" b="1" dirty="0">
              <a:solidFill>
                <a:schemeClr val="bg1"/>
              </a:solidFill>
              <a:latin typeface="Microsoft JhengHei Light" panose="020B0304030504040204" pitchFamily="34" charset="-120"/>
              <a:ea typeface="Microsoft JhengHei Light" panose="020B0304030504040204" pitchFamily="34" charset="-120"/>
            </a:endParaRPr>
          </a:p>
        </p:txBody>
      </p:sp>
      <p:cxnSp>
        <p:nvCxnSpPr>
          <p:cNvPr id="9" name="Connecteur droit 8">
            <a:extLst>
              <a:ext uri="{FF2B5EF4-FFF2-40B4-BE49-F238E27FC236}">
                <a16:creationId xmlns:a16="http://schemas.microsoft.com/office/drawing/2014/main" id="{C8EEA19B-25AD-1473-03E6-1B81AE8B174E}"/>
              </a:ext>
            </a:extLst>
          </p:cNvPr>
          <p:cNvCxnSpPr/>
          <p:nvPr/>
        </p:nvCxnSpPr>
        <p:spPr>
          <a:xfrm>
            <a:off x="2735969" y="3527322"/>
            <a:ext cx="686291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83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2089</Words>
  <Application>Microsoft Office PowerPoint</Application>
  <PresentationFormat>Grand écran</PresentationFormat>
  <Paragraphs>146</Paragraphs>
  <Slides>35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35</vt:i4>
      </vt:variant>
    </vt:vector>
  </HeadingPairs>
  <TitlesOfParts>
    <vt:vector size="40" baseType="lpstr">
      <vt:lpstr>Microsoft JhengHei Light</vt: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Nesrine Zitouni</dc:creator>
  <cp:lastModifiedBy>Nesrine Zitouni</cp:lastModifiedBy>
  <cp:revision>23</cp:revision>
  <dcterms:created xsi:type="dcterms:W3CDTF">2023-06-12T14:36:25Z</dcterms:created>
  <dcterms:modified xsi:type="dcterms:W3CDTF">2023-06-28T09:56:13Z</dcterms:modified>
</cp:coreProperties>
</file>