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 id="294" r:id="rId30"/>
    <p:sldId id="295" r:id="rId31"/>
    <p:sldId id="296" r:id="rId32"/>
    <p:sldId id="297" r:id="rId33"/>
    <p:sldId id="298" r:id="rId34"/>
    <p:sldId id="299" r:id="rId35"/>
    <p:sldId id="302" r:id="rId36"/>
    <p:sldId id="300" r:id="rId37"/>
    <p:sldId id="301"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47" d="100"/>
          <a:sy n="47" d="100"/>
        </p:scale>
        <p:origin x="53" y="8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29/06/2023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29/06/2023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1626088"/>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1622051"/>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1810909"/>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043501"/>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391348"/>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1965169"/>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293387"/>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1958411"/>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190534"/>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54193" y="227934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1815621"/>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2746791"/>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1701478"/>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2927827"/>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024165"/>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2974880"/>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16992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183958"/>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1678895"/>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2826847"/>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186556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8E3FEB-80E1-B027-5070-642DDB721044}"/>
              </a:ext>
            </a:extLst>
          </p:cNvPr>
          <p:cNvSpPr txBox="1"/>
          <p:nvPr/>
        </p:nvSpPr>
        <p:spPr>
          <a:xfrm>
            <a:off x="2496671" y="2721114"/>
            <a:ext cx="719865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tests statiques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7" name="Connecteur droit 6">
            <a:extLst>
              <a:ext uri="{FF2B5EF4-FFF2-40B4-BE49-F238E27FC236}">
                <a16:creationId xmlns:a16="http://schemas.microsoft.com/office/drawing/2014/main" id="{4FC2010E-25BB-F09B-1F00-835A51E62074}"/>
              </a:ext>
            </a:extLst>
          </p:cNvPr>
          <p:cNvCxnSpPr>
            <a:cxnSpLocks/>
          </p:cNvCxnSpPr>
          <p:nvPr/>
        </p:nvCxnSpPr>
        <p:spPr>
          <a:xfrm>
            <a:off x="2575112" y="3567953"/>
            <a:ext cx="69454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AEDF2A-6A7C-04E3-34DC-64A23032B346}"/>
              </a:ext>
            </a:extLst>
          </p:cNvPr>
          <p:cNvCxnSpPr/>
          <p:nvPr/>
        </p:nvCxnSpPr>
        <p:spPr>
          <a:xfrm>
            <a:off x="9950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5B04947-ECCE-5EF6-7E9D-CF930C151049}"/>
              </a:ext>
            </a:extLst>
          </p:cNvPr>
          <p:cNvCxnSpPr/>
          <p:nvPr/>
        </p:nvCxnSpPr>
        <p:spPr>
          <a:xfrm>
            <a:off x="12729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932FED0-7D42-89E3-6672-F607B6E9CD84}"/>
              </a:ext>
            </a:extLst>
          </p:cNvPr>
          <p:cNvSpPr txBox="1"/>
          <p:nvPr/>
        </p:nvSpPr>
        <p:spPr>
          <a:xfrm>
            <a:off x="1649506" y="555812"/>
            <a:ext cx="833717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4CDF281-7A64-F039-5203-CA0ACDB2087E}"/>
              </a:ext>
            </a:extLst>
          </p:cNvPr>
          <p:cNvSpPr txBox="1"/>
          <p:nvPr/>
        </p:nvSpPr>
        <p:spPr>
          <a:xfrm>
            <a:off x="1649506" y="1927412"/>
            <a:ext cx="969980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définis comme correspondant à l’intégralité qui ne nécessite pas l’utilisation ou l’exécution du logiciel.</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les définis comme étant les tests d’un composant ou d’un système au niveau des spécifications ou implémentations sans exécution du logiciel, comme par exemple (les revues ou analyse statique du code).</a:t>
            </a:r>
          </a:p>
        </p:txBody>
      </p:sp>
    </p:spTree>
    <p:extLst>
      <p:ext uri="{BB962C8B-B14F-4D97-AF65-F5344CB8AC3E}">
        <p14:creationId xmlns:p14="http://schemas.microsoft.com/office/powerpoint/2010/main" val="398382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ED350D0-FBD9-1498-84B7-F28DBA4A5CCE}"/>
              </a:ext>
            </a:extLst>
          </p:cNvPr>
          <p:cNvCxnSpPr/>
          <p:nvPr/>
        </p:nvCxnSpPr>
        <p:spPr>
          <a:xfrm>
            <a:off x="131781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1F2BC6DA-1E8F-6A75-0455-616A64009766}"/>
              </a:ext>
            </a:extLst>
          </p:cNvPr>
          <p:cNvCxnSpPr/>
          <p:nvPr/>
        </p:nvCxnSpPr>
        <p:spPr>
          <a:xfrm>
            <a:off x="105783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A898856-FA94-C104-F97C-AAF7AB29A372}"/>
              </a:ext>
            </a:extLst>
          </p:cNvPr>
          <p:cNvSpPr txBox="1"/>
          <p:nvPr/>
        </p:nvSpPr>
        <p:spPr>
          <a:xfrm>
            <a:off x="1694329" y="555812"/>
            <a:ext cx="802341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4C1046CE-9AC1-7EC4-2673-23F5FB04A3B1}"/>
              </a:ext>
            </a:extLst>
          </p:cNvPr>
          <p:cNvSpPr txBox="1"/>
          <p:nvPr/>
        </p:nvSpPr>
        <p:spPr>
          <a:xfrm>
            <a:off x="1694329" y="1633861"/>
            <a:ext cx="8633011"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Voici quelques exemples de tests statiques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 Revues de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statique outillée du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Inspection</a:t>
            </a:r>
          </a:p>
        </p:txBody>
      </p:sp>
      <p:pic>
        <p:nvPicPr>
          <p:cNvPr id="8" name="Image 7">
            <a:extLst>
              <a:ext uri="{FF2B5EF4-FFF2-40B4-BE49-F238E27FC236}">
                <a16:creationId xmlns:a16="http://schemas.microsoft.com/office/drawing/2014/main" id="{63B06BF7-E31A-4481-488F-0C82C70E1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12" y="3542907"/>
            <a:ext cx="4143375" cy="2867025"/>
          </a:xfrm>
          <a:prstGeom prst="rect">
            <a:avLst/>
          </a:prstGeom>
        </p:spPr>
      </p:pic>
    </p:spTree>
    <p:extLst>
      <p:ext uri="{BB962C8B-B14F-4D97-AF65-F5344CB8AC3E}">
        <p14:creationId xmlns:p14="http://schemas.microsoft.com/office/powerpoint/2010/main" val="361990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D7C0204-B673-1EA0-395D-514409DB70F6}"/>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83CB6BE-DA0F-CD6A-A0A8-9A763542BBCD}"/>
              </a:ext>
            </a:extLst>
          </p:cNvPr>
          <p:cNvCxnSpPr/>
          <p:nvPr/>
        </p:nvCxnSpPr>
        <p:spPr>
          <a:xfrm>
            <a:off x="13536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B61D139-319E-84E0-CA6A-1627DD1907A0}"/>
              </a:ext>
            </a:extLst>
          </p:cNvPr>
          <p:cNvSpPr txBox="1"/>
          <p:nvPr/>
        </p:nvSpPr>
        <p:spPr>
          <a:xfrm>
            <a:off x="1739153" y="555812"/>
            <a:ext cx="721658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Revues de code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F62199C8-DB61-6CA4-029F-A517AC2277F1}"/>
              </a:ext>
            </a:extLst>
          </p:cNvPr>
          <p:cNvSpPr txBox="1"/>
          <p:nvPr/>
        </p:nvSpPr>
        <p:spPr>
          <a:xfrm>
            <a:off x="1739153" y="1573306"/>
            <a:ext cx="9834278"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revues de code sont définis comme étant une technique de test et qui consiste à examiner l’intégralité des codes sources informatique dans le but de détecter des erreurs.</a:t>
            </a:r>
          </a:p>
        </p:txBody>
      </p:sp>
      <p:sp>
        <p:nvSpPr>
          <p:cNvPr id="8" name="ZoneTexte 7">
            <a:extLst>
              <a:ext uri="{FF2B5EF4-FFF2-40B4-BE49-F238E27FC236}">
                <a16:creationId xmlns:a16="http://schemas.microsoft.com/office/drawing/2014/main" id="{8D717392-2F3B-B935-7BBE-0B58900D0E0B}"/>
              </a:ext>
            </a:extLst>
          </p:cNvPr>
          <p:cNvSpPr txBox="1"/>
          <p:nvPr/>
        </p:nvSpPr>
        <p:spPr>
          <a:xfrm>
            <a:off x="1739153" y="2505200"/>
            <a:ext cx="9986682"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sont utilisables sur toutes les étapes du projet et cela dès la première ébauche de l’expression des besoins spécifiques.</a:t>
            </a:r>
          </a:p>
        </p:txBody>
      </p:sp>
      <p:sp>
        <p:nvSpPr>
          <p:cNvPr id="9" name="ZoneTexte 8">
            <a:extLst>
              <a:ext uri="{FF2B5EF4-FFF2-40B4-BE49-F238E27FC236}">
                <a16:creationId xmlns:a16="http://schemas.microsoft.com/office/drawing/2014/main" id="{DABB68B3-1AF4-D915-3004-E62C1B2E6533}"/>
              </a:ext>
            </a:extLst>
          </p:cNvPr>
          <p:cNvSpPr txBox="1"/>
          <p:nvPr/>
        </p:nvSpPr>
        <p:spPr>
          <a:xfrm>
            <a:off x="1739153" y="3365376"/>
            <a:ext cx="9897030"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peuvent également avoir un très bon retour sur investissement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De tester plus tôt ou très tôt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D’être applicables à de nombreux documents (l’expression des besoins, les </a:t>
            </a:r>
          </a:p>
          <a:p>
            <a:r>
              <a:rPr lang="fr-FR" dirty="0">
                <a:solidFill>
                  <a:schemeClr val="bg1"/>
                </a:solidFill>
                <a:latin typeface="Microsoft JhengHei Light" panose="020B0304030504040204" pitchFamily="34" charset="-120"/>
                <a:ea typeface="Microsoft JhengHei Light" panose="020B0304030504040204" pitchFamily="34" charset="-120"/>
              </a:rPr>
              <a:t>	  spécifications, les tests et le code source)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peuvent être moins coûteuses financièrement en fonction du type de revue</a:t>
            </a:r>
          </a:p>
          <a:p>
            <a:r>
              <a:rPr lang="fr-FR" dirty="0">
                <a:solidFill>
                  <a:schemeClr val="bg1"/>
                </a:solidFill>
                <a:latin typeface="Microsoft JhengHei Light" panose="020B0304030504040204" pitchFamily="34" charset="-120"/>
                <a:ea typeface="Microsoft JhengHei Light" panose="020B0304030504040204" pitchFamily="34" charset="-120"/>
              </a:rPr>
              <a:t>	  utilisée.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apportent un regard positif ou négatif selon le travail fourni</a:t>
            </a:r>
          </a:p>
        </p:txBody>
      </p:sp>
    </p:spTree>
    <p:extLst>
      <p:ext uri="{BB962C8B-B14F-4D97-AF65-F5344CB8AC3E}">
        <p14:creationId xmlns:p14="http://schemas.microsoft.com/office/powerpoint/2010/main" val="7850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C484898-14BF-CE9E-80BD-0AF9A46B291D}"/>
              </a:ext>
            </a:extLst>
          </p:cNvPr>
          <p:cNvCxnSpPr/>
          <p:nvPr/>
        </p:nvCxnSpPr>
        <p:spPr>
          <a:xfrm>
            <a:off x="14253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2CCD0AB9-416A-E407-EEE4-F3668DCDA75C}"/>
              </a:ext>
            </a:extLst>
          </p:cNvPr>
          <p:cNvCxnSpPr/>
          <p:nvPr/>
        </p:nvCxnSpPr>
        <p:spPr>
          <a:xfrm>
            <a:off x="10936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5B8D35D-75A6-BB06-9258-B32D6A89F7B2}"/>
              </a:ext>
            </a:extLst>
          </p:cNvPr>
          <p:cNvSpPr txBox="1"/>
          <p:nvPr/>
        </p:nvSpPr>
        <p:spPr>
          <a:xfrm>
            <a:off x="1757082" y="510989"/>
            <a:ext cx="75124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Analyse statique outillée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F7F7F1CC-FD81-1471-D6E2-2F000D5685D6}"/>
              </a:ext>
            </a:extLst>
          </p:cNvPr>
          <p:cNvSpPr txBox="1"/>
          <p:nvPr/>
        </p:nvSpPr>
        <p:spPr>
          <a:xfrm>
            <a:off x="1757082" y="1641481"/>
            <a:ext cx="1009425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Comme l’indique son nom, l’analyse statique outillée se base sur l’analyse des codes afin de détecter des erreurs ou des suivis de la bonne pratique.</a:t>
            </a:r>
          </a:p>
        </p:txBody>
      </p:sp>
      <p:sp>
        <p:nvSpPr>
          <p:cNvPr id="9" name="ZoneTexte 8">
            <a:extLst>
              <a:ext uri="{FF2B5EF4-FFF2-40B4-BE49-F238E27FC236}">
                <a16:creationId xmlns:a16="http://schemas.microsoft.com/office/drawing/2014/main" id="{F2514055-3FED-5FE5-727F-177774249100}"/>
              </a:ext>
            </a:extLst>
          </p:cNvPr>
          <p:cNvSpPr txBox="1"/>
          <p:nvPr/>
        </p:nvSpPr>
        <p:spPr>
          <a:xfrm>
            <a:off x="1757083" y="2591741"/>
            <a:ext cx="1009425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Cependant, de nombreux logiciels de développement disposent directement des vérificateurs qui ont pour but de s’assurer que le code peut être exécuter. Il existe également des outils comme par exemple « </a:t>
            </a:r>
            <a:r>
              <a:rPr lang="fr-FR" dirty="0">
                <a:highlight>
                  <a:srgbClr val="FFFF00"/>
                </a:highlight>
                <a:latin typeface="Microsoft JhengHei Light" panose="020B0304030504040204" pitchFamily="34" charset="-120"/>
                <a:ea typeface="Microsoft JhengHei Light" panose="020B0304030504040204" pitchFamily="34" charset="-120"/>
              </a:rPr>
              <a:t>Sonar</a:t>
            </a:r>
            <a:r>
              <a:rPr lang="fr-FR" dirty="0">
                <a:solidFill>
                  <a:schemeClr val="bg1"/>
                </a:solidFill>
                <a:latin typeface="Microsoft JhengHei Light" panose="020B0304030504040204" pitchFamily="34" charset="-120"/>
                <a:ea typeface="Microsoft JhengHei Light" panose="020B0304030504040204" pitchFamily="34" charset="-120"/>
              </a:rPr>
              <a:t> », qui vérifie que les bonnes pratiques communes au projet sont bien suivi.</a:t>
            </a:r>
          </a:p>
        </p:txBody>
      </p:sp>
      <p:sp>
        <p:nvSpPr>
          <p:cNvPr id="10" name="ZoneTexte 9">
            <a:extLst>
              <a:ext uri="{FF2B5EF4-FFF2-40B4-BE49-F238E27FC236}">
                <a16:creationId xmlns:a16="http://schemas.microsoft.com/office/drawing/2014/main" id="{86D0A528-5497-6561-7C09-50A7690D7769}"/>
              </a:ext>
            </a:extLst>
          </p:cNvPr>
          <p:cNvSpPr txBox="1"/>
          <p:nvPr/>
        </p:nvSpPr>
        <p:spPr>
          <a:xfrm>
            <a:off x="1757082" y="4095999"/>
            <a:ext cx="1001356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analyses statiques outillées ne se basent pas uniquement sur le code source de l’application. Il existe des outils réservés pour la vérification des documents comme par exemple les spécifications car cela peut aller d’une simple vérification orthographique, jusqu’à la vérification de la cohérence des spécifications.</a:t>
            </a:r>
          </a:p>
        </p:txBody>
      </p:sp>
    </p:spTree>
    <p:extLst>
      <p:ext uri="{BB962C8B-B14F-4D97-AF65-F5344CB8AC3E}">
        <p14:creationId xmlns:p14="http://schemas.microsoft.com/office/powerpoint/2010/main" val="110306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B44F133-588E-7AA9-646B-EB61503205E7}"/>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0C86397-1025-BC4C-517B-B5E22F97F6EE}"/>
              </a:ext>
            </a:extLst>
          </p:cNvPr>
          <p:cNvCxnSpPr/>
          <p:nvPr/>
        </p:nvCxnSpPr>
        <p:spPr>
          <a:xfrm>
            <a:off x="13805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A81ECA-100F-7950-FD8E-E66609A4F84F}"/>
              </a:ext>
            </a:extLst>
          </p:cNvPr>
          <p:cNvSpPr txBox="1"/>
          <p:nvPr/>
        </p:nvSpPr>
        <p:spPr>
          <a:xfrm>
            <a:off x="1810871" y="510988"/>
            <a:ext cx="68042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L’inspection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75311AD-594A-4DEC-3CA8-7C9C3FEE2358}"/>
              </a:ext>
            </a:extLst>
          </p:cNvPr>
          <p:cNvSpPr txBox="1"/>
          <p:nvPr/>
        </p:nvSpPr>
        <p:spPr>
          <a:xfrm>
            <a:off x="1810871" y="1506071"/>
            <a:ext cx="9941858"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L’inspection est l’une des techniques de revue de code et qui consiste de détecter les erreurs et les défauts du code source. </a:t>
            </a:r>
          </a:p>
        </p:txBody>
      </p:sp>
      <p:sp>
        <p:nvSpPr>
          <p:cNvPr id="7" name="ZoneTexte 6">
            <a:extLst>
              <a:ext uri="{FF2B5EF4-FFF2-40B4-BE49-F238E27FC236}">
                <a16:creationId xmlns:a16="http://schemas.microsoft.com/office/drawing/2014/main" id="{4BF7AE97-92D5-543D-1046-BD37CB772147}"/>
              </a:ext>
            </a:extLst>
          </p:cNvPr>
          <p:cNvSpPr txBox="1"/>
          <p:nvPr/>
        </p:nvSpPr>
        <p:spPr>
          <a:xfrm>
            <a:off x="1810871" y="2505670"/>
            <a:ext cx="9771527"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Elle est une technique de test statique, qui peut être utilisée pour améliorer la qualité du logiciel ou de l’application. Néanmoins, elle est souvent utilisée dans le cadre des tests logiciels et est fortement recommandée par l’ISTQB.</a:t>
            </a:r>
          </a:p>
        </p:txBody>
      </p:sp>
      <p:sp>
        <p:nvSpPr>
          <p:cNvPr id="8" name="ZoneTexte 7">
            <a:extLst>
              <a:ext uri="{FF2B5EF4-FFF2-40B4-BE49-F238E27FC236}">
                <a16:creationId xmlns:a16="http://schemas.microsoft.com/office/drawing/2014/main" id="{D6C4859F-F3CE-F7BD-4AB4-DF1C2B232A5B}"/>
              </a:ext>
            </a:extLst>
          </p:cNvPr>
          <p:cNvSpPr txBox="1"/>
          <p:nvPr/>
        </p:nvSpPr>
        <p:spPr>
          <a:xfrm>
            <a:off x="1810870" y="3782268"/>
            <a:ext cx="9771527" cy="2308324"/>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Il y a 6 acteurs qui participent à l’inspection selon l’ISTQB</a:t>
            </a:r>
            <a:r>
              <a:rPr lang="fr-FR" dirty="0">
                <a:solidFill>
                  <a:schemeClr val="bg1"/>
                </a:solidFill>
                <a:latin typeface="Microsoft JhengHei Light" panose="020B0304030504040204" pitchFamily="34" charset="-120"/>
                <a:ea typeface="Microsoft JhengHei Light" panose="020B0304030504040204" pitchFamily="34" charset="-120"/>
              </a:rPr>
              <a: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L’auteur</a:t>
            </a:r>
          </a:p>
          <a:p>
            <a:r>
              <a:rPr lang="fr-FR" dirty="0">
                <a:solidFill>
                  <a:schemeClr val="bg1"/>
                </a:solidFill>
                <a:latin typeface="Microsoft JhengHei Light" panose="020B0304030504040204" pitchFamily="34" charset="-120"/>
                <a:ea typeface="Microsoft JhengHei Light" panose="020B0304030504040204" pitchFamily="34" charset="-120"/>
              </a:rPr>
              <a:t>		* Le modérateur</a:t>
            </a:r>
          </a:p>
          <a:p>
            <a:r>
              <a:rPr lang="fr-FR" dirty="0">
                <a:solidFill>
                  <a:schemeClr val="bg1"/>
                </a:solidFill>
                <a:latin typeface="Microsoft JhengHei Light" panose="020B0304030504040204" pitchFamily="34" charset="-120"/>
                <a:ea typeface="Microsoft JhengHei Light" panose="020B0304030504040204" pitchFamily="34" charset="-120"/>
              </a:rPr>
              <a:t>		* Le vérificateur</a:t>
            </a:r>
          </a:p>
          <a:p>
            <a:r>
              <a:rPr lang="fr-FR" dirty="0">
                <a:solidFill>
                  <a:schemeClr val="bg1"/>
                </a:solidFill>
                <a:latin typeface="Microsoft JhengHei Light" panose="020B0304030504040204" pitchFamily="34" charset="-120"/>
                <a:ea typeface="Microsoft JhengHei Light" panose="020B0304030504040204" pitchFamily="34" charset="-120"/>
              </a:rPr>
              <a:t>		* Le lecteur</a:t>
            </a:r>
          </a:p>
          <a:p>
            <a:r>
              <a:rPr lang="fr-FR" dirty="0">
                <a:solidFill>
                  <a:schemeClr val="bg1"/>
                </a:solidFill>
                <a:latin typeface="Microsoft JhengHei Light" panose="020B0304030504040204" pitchFamily="34" charset="-120"/>
                <a:ea typeface="Microsoft JhengHei Light" panose="020B0304030504040204" pitchFamily="34" charset="-120"/>
              </a:rPr>
              <a:t>		* L’observateur</a:t>
            </a:r>
          </a:p>
          <a:p>
            <a:r>
              <a:rPr lang="fr-FR" dirty="0">
                <a:solidFill>
                  <a:schemeClr val="bg1"/>
                </a:solidFill>
                <a:latin typeface="Microsoft JhengHei Light" panose="020B0304030504040204" pitchFamily="34" charset="-120"/>
                <a:ea typeface="Microsoft JhengHei Light" panose="020B0304030504040204" pitchFamily="34" charset="-120"/>
              </a:rPr>
              <a:t>		* Le secrétaire</a:t>
            </a:r>
          </a:p>
        </p:txBody>
      </p:sp>
    </p:spTree>
    <p:extLst>
      <p:ext uri="{BB962C8B-B14F-4D97-AF65-F5344CB8AC3E}">
        <p14:creationId xmlns:p14="http://schemas.microsoft.com/office/powerpoint/2010/main" val="42286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104DD6C-B3AD-6473-7166-70EB83BF8F39}"/>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E290187-5080-80DE-2156-88CB41F50DD2}"/>
              </a:ext>
            </a:extLst>
          </p:cNvPr>
          <p:cNvCxnSpPr/>
          <p:nvPr/>
        </p:nvCxnSpPr>
        <p:spPr>
          <a:xfrm>
            <a:off x="131781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CAEE1AC-3826-0257-02C3-995B16BAA8C4}"/>
              </a:ext>
            </a:extLst>
          </p:cNvPr>
          <p:cNvSpPr txBox="1"/>
          <p:nvPr/>
        </p:nvSpPr>
        <p:spPr>
          <a:xfrm>
            <a:off x="1685365" y="600635"/>
            <a:ext cx="95115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3.6)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produits d’activités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8CF38ED-D44C-1343-BC1C-B071F1271A3F}"/>
              </a:ext>
            </a:extLst>
          </p:cNvPr>
          <p:cNvSpPr txBox="1"/>
          <p:nvPr/>
        </p:nvSpPr>
        <p:spPr>
          <a:xfrm>
            <a:off x="1685365" y="1766048"/>
            <a:ext cx="9699812"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disposent de plusieurs produits d’activités, voici des exemples des différents produits d’activités des tests statiques :</a:t>
            </a:r>
          </a:p>
        </p:txBody>
      </p:sp>
      <p:sp>
        <p:nvSpPr>
          <p:cNvPr id="7" name="ZoneTexte 6">
            <a:extLst>
              <a:ext uri="{FF2B5EF4-FFF2-40B4-BE49-F238E27FC236}">
                <a16:creationId xmlns:a16="http://schemas.microsoft.com/office/drawing/2014/main" id="{A8748245-A9EA-CCA3-18B2-D9B6EA762704}"/>
              </a:ext>
            </a:extLst>
          </p:cNvPr>
          <p:cNvSpPr txBox="1"/>
          <p:nvPr/>
        </p:nvSpPr>
        <p:spPr>
          <a:xfrm>
            <a:off x="2043954" y="2716306"/>
            <a:ext cx="9511552" cy="3693319"/>
          </a:xfrm>
          <a:prstGeom prst="rect">
            <a:avLst/>
          </a:prstGeom>
          <a:noFill/>
        </p:spPr>
        <p:txBody>
          <a:bodyPr wrap="square" rtlCol="0">
            <a:spAutoFit/>
          </a:bodyPr>
          <a:lstStyle/>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les exigences métiers, les exigences fonctionnelles et les exigences de sécurité</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épics, les Users Stories et les critères d’acceptation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d’architecture et de conception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codes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testwares, les plans de test, les cas de test, les procédures de test et les scripts de tests automatisés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guides utilisateurs </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pages Web</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contrats, les plans du projet, les calendriers et les budgets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modèles (ex : </a:t>
            </a:r>
            <a:r>
              <a:rPr lang="fr-FR" dirty="0">
                <a:highlight>
                  <a:srgbClr val="FFFF00"/>
                </a:highlight>
                <a:latin typeface="Microsoft JhengHei Light" panose="020B0304030504040204" pitchFamily="34" charset="-120"/>
                <a:ea typeface="Microsoft JhengHei Light" panose="020B0304030504040204" pitchFamily="34" charset="-120"/>
              </a:rPr>
              <a:t>les diagrammes d’activités</a:t>
            </a:r>
            <a:r>
              <a:rPr lang="fr-FR" dirty="0">
                <a:solidFill>
                  <a:schemeClr val="bg1"/>
                </a:solidFill>
                <a:latin typeface="Microsoft JhengHei Light" panose="020B0304030504040204" pitchFamily="34" charset="-120"/>
                <a:ea typeface="Microsoft JhengHei Light" panose="020B0304030504040204" pitchFamily="34" charset="-120"/>
              </a:rPr>
              <a:t>)</a:t>
            </a:r>
          </a:p>
          <a:p>
            <a:pPr marL="742950" lvl="1"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440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DBF5EA0-385E-217E-3DAF-86D4DE21AAF3}"/>
              </a:ext>
            </a:extLst>
          </p:cNvPr>
          <p:cNvSpPr txBox="1"/>
          <p:nvPr/>
        </p:nvSpPr>
        <p:spPr>
          <a:xfrm>
            <a:off x="2222090" y="2821895"/>
            <a:ext cx="80263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4 : </a:t>
            </a:r>
            <a:r>
              <a:rPr lang="fr-FR" sz="4000" dirty="0">
                <a:solidFill>
                  <a:schemeClr val="bg1"/>
                </a:solidFill>
                <a:latin typeface="Microsoft JhengHei Light" panose="020B0304030504040204" pitchFamily="34" charset="-120"/>
                <a:ea typeface="Microsoft JhengHei Light" panose="020B0304030504040204" pitchFamily="34" charset="-120"/>
              </a:rPr>
              <a:t>Les tests dynamiques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A9450B05-A9BF-29AD-1B27-ADDBC86A14C2}"/>
              </a:ext>
            </a:extLst>
          </p:cNvPr>
          <p:cNvCxnSpPr>
            <a:cxnSpLocks/>
          </p:cNvCxnSpPr>
          <p:nvPr/>
        </p:nvCxnSpPr>
        <p:spPr>
          <a:xfrm>
            <a:off x="2371597" y="3598607"/>
            <a:ext cx="77272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8DB8D8F-3579-99D8-5BD5-7BD4D6ADFEAF}"/>
              </a:ext>
            </a:extLst>
          </p:cNvPr>
          <p:cNvCxnSpPr/>
          <p:nvPr/>
        </p:nvCxnSpPr>
        <p:spPr>
          <a:xfrm>
            <a:off x="11026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360AB03-430F-B912-030A-907013EFE8FE}"/>
              </a:ext>
            </a:extLst>
          </p:cNvPr>
          <p:cNvCxnSpPr/>
          <p:nvPr/>
        </p:nvCxnSpPr>
        <p:spPr>
          <a:xfrm>
            <a:off x="13716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45076FD-6CB7-2805-723C-78A3D6B96F5E}"/>
              </a:ext>
            </a:extLst>
          </p:cNvPr>
          <p:cNvSpPr txBox="1"/>
          <p:nvPr/>
        </p:nvSpPr>
        <p:spPr>
          <a:xfrm>
            <a:off x="1748116" y="609600"/>
            <a:ext cx="807720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des tests dynamiques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B1439202-A1EC-612B-052D-32B896886417}"/>
              </a:ext>
            </a:extLst>
          </p:cNvPr>
          <p:cNvSpPr txBox="1"/>
          <p:nvPr/>
        </p:nvSpPr>
        <p:spPr>
          <a:xfrm>
            <a:off x="1748116" y="1873623"/>
            <a:ext cx="961912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dynamiques sont entre autre, des tests qui sont effectués sur un logiciel. La seule différence avec les tests statiques, est que les tests dynamiques sont effectués sur du code source et sur des données réelles.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De ce fait, les tests dynamiques comprennent les tests de performance, les tests de charges et les tests de stress.</a:t>
            </a:r>
          </a:p>
        </p:txBody>
      </p:sp>
    </p:spTree>
    <p:extLst>
      <p:ext uri="{BB962C8B-B14F-4D97-AF65-F5344CB8AC3E}">
        <p14:creationId xmlns:p14="http://schemas.microsoft.com/office/powerpoint/2010/main" val="18919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D870387-A1C8-AE82-959D-EAF5C0D9F2F4}"/>
              </a:ext>
            </a:extLst>
          </p:cNvPr>
          <p:cNvSpPr txBox="1"/>
          <p:nvPr/>
        </p:nvSpPr>
        <p:spPr>
          <a:xfrm>
            <a:off x="1685365" y="528917"/>
            <a:ext cx="779032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La stratégie des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258EF893-E3DA-5B16-74AA-212E9278C034}"/>
              </a:ext>
            </a:extLst>
          </p:cNvPr>
          <p:cNvSpPr txBox="1"/>
          <p:nvPr/>
        </p:nvSpPr>
        <p:spPr>
          <a:xfrm>
            <a:off x="1685365" y="1721223"/>
            <a:ext cx="10022540"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stratégie des tests sont définis selon l’ISTQB, comme étant un document du haut niveau qui permet de définir, pour un programme, les niveaux de tests à exécutés et également les différents tests dans chacun de ces niveaux que ce soit pour un ou plusieurs projet(s).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définit également la stratégie des tests comme un description générale d’un processus de test et qui s’applique à tous les niveaux du produit ou de l’organisation.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Dans cette notion, nous retrouvons plusieurs stratégies.</a:t>
            </a:r>
          </a:p>
        </p:txBody>
      </p: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35969"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2271</Words>
  <Application>Microsoft Office PowerPoint</Application>
  <PresentationFormat>Grand écran</PresentationFormat>
  <Paragraphs>161</Paragraphs>
  <Slides>37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24</cp:revision>
  <dcterms:created xsi:type="dcterms:W3CDTF">2023-06-12T14:36:25Z</dcterms:created>
  <dcterms:modified xsi:type="dcterms:W3CDTF">2023-06-29T10:01:46Z</dcterms:modified>
</cp:coreProperties>
</file>