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4" r:id="rId5"/>
    <p:sldId id="277" r:id="rId6"/>
    <p:sldId id="259" r:id="rId7"/>
    <p:sldId id="271" r:id="rId8"/>
    <p:sldId id="272" r:id="rId9"/>
    <p:sldId id="273" r:id="rId10"/>
    <p:sldId id="274" r:id="rId11"/>
    <p:sldId id="275" r:id="rId12"/>
    <p:sldId id="276" r:id="rId13"/>
    <p:sldId id="278" r:id="rId14"/>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8171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showGuides="1">
      <p:cViewPr varScale="1">
        <p:scale>
          <a:sx n="78" d="100"/>
          <a:sy n="78" d="100"/>
        </p:scale>
        <p:origin x="77" y="22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2A951AD-311D-1BAD-C0FE-19D27F84F730}"/>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A136D705-747D-C2E4-B6E7-01BA5BCDFF9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82B36931-4D59-4107-A497-6228AD98EBAE}"/>
              </a:ext>
            </a:extLst>
          </p:cNvPr>
          <p:cNvSpPr>
            <a:spLocks noGrp="1"/>
          </p:cNvSpPr>
          <p:nvPr>
            <p:ph type="dt" sz="half" idx="10"/>
          </p:nvPr>
        </p:nvSpPr>
        <p:spPr/>
        <p:txBody>
          <a:bodyPr/>
          <a:lstStyle/>
          <a:p>
            <a:fld id="{95064FEC-2A3E-4BEE-8A13-D371E2A14C5E}" type="datetimeFigureOut">
              <a:rPr lang="fr-FR" smtClean="0"/>
              <a:t>23/06/2023</a:t>
            </a:fld>
            <a:endParaRPr lang="fr-FR"/>
          </a:p>
        </p:txBody>
      </p:sp>
      <p:sp>
        <p:nvSpPr>
          <p:cNvPr id="5" name="Espace réservé du pied de page 4">
            <a:extLst>
              <a:ext uri="{FF2B5EF4-FFF2-40B4-BE49-F238E27FC236}">
                <a16:creationId xmlns:a16="http://schemas.microsoft.com/office/drawing/2014/main" id="{578A511F-9F3F-7D73-292E-2D791E89EC3E}"/>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AD13FE4D-90FF-D8CE-F4EB-D8D9343A8D3A}"/>
              </a:ext>
            </a:extLst>
          </p:cNvPr>
          <p:cNvSpPr>
            <a:spLocks noGrp="1"/>
          </p:cNvSpPr>
          <p:nvPr>
            <p:ph type="sldNum" sz="quarter" idx="12"/>
          </p:nvPr>
        </p:nvSpPr>
        <p:spPr/>
        <p:txBody>
          <a:bodyPr/>
          <a:lstStyle/>
          <a:p>
            <a:fld id="{C2268844-7776-49E4-B0AD-CB52CB0C0722}" type="slidenum">
              <a:rPr lang="fr-FR" smtClean="0"/>
              <a:t>‹N°›</a:t>
            </a:fld>
            <a:endParaRPr lang="fr-FR"/>
          </a:p>
        </p:txBody>
      </p:sp>
    </p:spTree>
    <p:extLst>
      <p:ext uri="{BB962C8B-B14F-4D97-AF65-F5344CB8AC3E}">
        <p14:creationId xmlns:p14="http://schemas.microsoft.com/office/powerpoint/2010/main" val="24105066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136603F-550F-12E3-9A44-3A92517C0E9F}"/>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F69E35F0-86C7-DDB6-7513-0F27804D61B9}"/>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470FBC24-1E8C-D6E9-60F1-82A1EFB51AFA}"/>
              </a:ext>
            </a:extLst>
          </p:cNvPr>
          <p:cNvSpPr>
            <a:spLocks noGrp="1"/>
          </p:cNvSpPr>
          <p:nvPr>
            <p:ph type="dt" sz="half" idx="10"/>
          </p:nvPr>
        </p:nvSpPr>
        <p:spPr/>
        <p:txBody>
          <a:bodyPr/>
          <a:lstStyle/>
          <a:p>
            <a:fld id="{95064FEC-2A3E-4BEE-8A13-D371E2A14C5E}" type="datetimeFigureOut">
              <a:rPr lang="fr-FR" smtClean="0"/>
              <a:t>23/06/2023</a:t>
            </a:fld>
            <a:endParaRPr lang="fr-FR"/>
          </a:p>
        </p:txBody>
      </p:sp>
      <p:sp>
        <p:nvSpPr>
          <p:cNvPr id="5" name="Espace réservé du pied de page 4">
            <a:extLst>
              <a:ext uri="{FF2B5EF4-FFF2-40B4-BE49-F238E27FC236}">
                <a16:creationId xmlns:a16="http://schemas.microsoft.com/office/drawing/2014/main" id="{90A1F160-BED0-93C8-E772-C65B31FD03B4}"/>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0D4BF694-09B3-2892-70F0-A185964F0789}"/>
              </a:ext>
            </a:extLst>
          </p:cNvPr>
          <p:cNvSpPr>
            <a:spLocks noGrp="1"/>
          </p:cNvSpPr>
          <p:nvPr>
            <p:ph type="sldNum" sz="quarter" idx="12"/>
          </p:nvPr>
        </p:nvSpPr>
        <p:spPr/>
        <p:txBody>
          <a:bodyPr/>
          <a:lstStyle/>
          <a:p>
            <a:fld id="{C2268844-7776-49E4-B0AD-CB52CB0C0722}" type="slidenum">
              <a:rPr lang="fr-FR" smtClean="0"/>
              <a:t>‹N°›</a:t>
            </a:fld>
            <a:endParaRPr lang="fr-FR"/>
          </a:p>
        </p:txBody>
      </p:sp>
    </p:spTree>
    <p:extLst>
      <p:ext uri="{BB962C8B-B14F-4D97-AF65-F5344CB8AC3E}">
        <p14:creationId xmlns:p14="http://schemas.microsoft.com/office/powerpoint/2010/main" val="6985335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1DBE83D5-6437-D3E3-E26F-4D2D57BB954B}"/>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CF86E677-E2D4-9A4E-42ED-75A5EE310F04}"/>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EC135F78-3513-4F34-09FB-E23559D123F1}"/>
              </a:ext>
            </a:extLst>
          </p:cNvPr>
          <p:cNvSpPr>
            <a:spLocks noGrp="1"/>
          </p:cNvSpPr>
          <p:nvPr>
            <p:ph type="dt" sz="half" idx="10"/>
          </p:nvPr>
        </p:nvSpPr>
        <p:spPr/>
        <p:txBody>
          <a:bodyPr/>
          <a:lstStyle/>
          <a:p>
            <a:fld id="{95064FEC-2A3E-4BEE-8A13-D371E2A14C5E}" type="datetimeFigureOut">
              <a:rPr lang="fr-FR" smtClean="0"/>
              <a:t>23/06/2023</a:t>
            </a:fld>
            <a:endParaRPr lang="fr-FR"/>
          </a:p>
        </p:txBody>
      </p:sp>
      <p:sp>
        <p:nvSpPr>
          <p:cNvPr id="5" name="Espace réservé du pied de page 4">
            <a:extLst>
              <a:ext uri="{FF2B5EF4-FFF2-40B4-BE49-F238E27FC236}">
                <a16:creationId xmlns:a16="http://schemas.microsoft.com/office/drawing/2014/main" id="{C0FA5339-FDB1-E24E-B241-F1A94ADC0F8F}"/>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FC3B8B94-ED54-674A-F7D2-5F1A6B36165C}"/>
              </a:ext>
            </a:extLst>
          </p:cNvPr>
          <p:cNvSpPr>
            <a:spLocks noGrp="1"/>
          </p:cNvSpPr>
          <p:nvPr>
            <p:ph type="sldNum" sz="quarter" idx="12"/>
          </p:nvPr>
        </p:nvSpPr>
        <p:spPr/>
        <p:txBody>
          <a:bodyPr/>
          <a:lstStyle/>
          <a:p>
            <a:fld id="{C2268844-7776-49E4-B0AD-CB52CB0C0722}" type="slidenum">
              <a:rPr lang="fr-FR" smtClean="0"/>
              <a:t>‹N°›</a:t>
            </a:fld>
            <a:endParaRPr lang="fr-FR"/>
          </a:p>
        </p:txBody>
      </p:sp>
    </p:spTree>
    <p:extLst>
      <p:ext uri="{BB962C8B-B14F-4D97-AF65-F5344CB8AC3E}">
        <p14:creationId xmlns:p14="http://schemas.microsoft.com/office/powerpoint/2010/main" val="4293650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3147854-7EF1-0137-3EFB-A58B28DE414F}"/>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7D9EA461-2B02-D833-F209-AB5A078075D4}"/>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4C43D970-DA7C-F440-A73C-671C81267EAE}"/>
              </a:ext>
            </a:extLst>
          </p:cNvPr>
          <p:cNvSpPr>
            <a:spLocks noGrp="1"/>
          </p:cNvSpPr>
          <p:nvPr>
            <p:ph type="dt" sz="half" idx="10"/>
          </p:nvPr>
        </p:nvSpPr>
        <p:spPr/>
        <p:txBody>
          <a:bodyPr/>
          <a:lstStyle/>
          <a:p>
            <a:fld id="{95064FEC-2A3E-4BEE-8A13-D371E2A14C5E}" type="datetimeFigureOut">
              <a:rPr lang="fr-FR" smtClean="0"/>
              <a:t>23/06/2023</a:t>
            </a:fld>
            <a:endParaRPr lang="fr-FR"/>
          </a:p>
        </p:txBody>
      </p:sp>
      <p:sp>
        <p:nvSpPr>
          <p:cNvPr id="5" name="Espace réservé du pied de page 4">
            <a:extLst>
              <a:ext uri="{FF2B5EF4-FFF2-40B4-BE49-F238E27FC236}">
                <a16:creationId xmlns:a16="http://schemas.microsoft.com/office/drawing/2014/main" id="{8B019D4B-1C5D-81F0-9A7E-369130675FC7}"/>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4334A83F-F255-FE71-CDB3-AC1DE0AA2001}"/>
              </a:ext>
            </a:extLst>
          </p:cNvPr>
          <p:cNvSpPr>
            <a:spLocks noGrp="1"/>
          </p:cNvSpPr>
          <p:nvPr>
            <p:ph type="sldNum" sz="quarter" idx="12"/>
          </p:nvPr>
        </p:nvSpPr>
        <p:spPr/>
        <p:txBody>
          <a:bodyPr/>
          <a:lstStyle/>
          <a:p>
            <a:fld id="{C2268844-7776-49E4-B0AD-CB52CB0C0722}" type="slidenum">
              <a:rPr lang="fr-FR" smtClean="0"/>
              <a:t>‹N°›</a:t>
            </a:fld>
            <a:endParaRPr lang="fr-FR"/>
          </a:p>
        </p:txBody>
      </p:sp>
    </p:spTree>
    <p:extLst>
      <p:ext uri="{BB962C8B-B14F-4D97-AF65-F5344CB8AC3E}">
        <p14:creationId xmlns:p14="http://schemas.microsoft.com/office/powerpoint/2010/main" val="23651211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E2A986C-D8B7-9BEB-03D9-DEC4D092DF2D}"/>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E74CA18F-FAAB-078E-BB6D-37B3CBCBEB4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9346039B-8219-1508-9FB3-688D51D22700}"/>
              </a:ext>
            </a:extLst>
          </p:cNvPr>
          <p:cNvSpPr>
            <a:spLocks noGrp="1"/>
          </p:cNvSpPr>
          <p:nvPr>
            <p:ph type="dt" sz="half" idx="10"/>
          </p:nvPr>
        </p:nvSpPr>
        <p:spPr/>
        <p:txBody>
          <a:bodyPr/>
          <a:lstStyle/>
          <a:p>
            <a:fld id="{95064FEC-2A3E-4BEE-8A13-D371E2A14C5E}" type="datetimeFigureOut">
              <a:rPr lang="fr-FR" smtClean="0"/>
              <a:t>23/06/2023</a:t>
            </a:fld>
            <a:endParaRPr lang="fr-FR"/>
          </a:p>
        </p:txBody>
      </p:sp>
      <p:sp>
        <p:nvSpPr>
          <p:cNvPr id="5" name="Espace réservé du pied de page 4">
            <a:extLst>
              <a:ext uri="{FF2B5EF4-FFF2-40B4-BE49-F238E27FC236}">
                <a16:creationId xmlns:a16="http://schemas.microsoft.com/office/drawing/2014/main" id="{F28D2986-6EEC-6789-BE97-71DFB35A2A84}"/>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2AF9C0AB-6E38-3116-6F1D-23201BADFB2C}"/>
              </a:ext>
            </a:extLst>
          </p:cNvPr>
          <p:cNvSpPr>
            <a:spLocks noGrp="1"/>
          </p:cNvSpPr>
          <p:nvPr>
            <p:ph type="sldNum" sz="quarter" idx="12"/>
          </p:nvPr>
        </p:nvSpPr>
        <p:spPr/>
        <p:txBody>
          <a:bodyPr/>
          <a:lstStyle/>
          <a:p>
            <a:fld id="{C2268844-7776-49E4-B0AD-CB52CB0C0722}" type="slidenum">
              <a:rPr lang="fr-FR" smtClean="0"/>
              <a:t>‹N°›</a:t>
            </a:fld>
            <a:endParaRPr lang="fr-FR"/>
          </a:p>
        </p:txBody>
      </p:sp>
    </p:spTree>
    <p:extLst>
      <p:ext uri="{BB962C8B-B14F-4D97-AF65-F5344CB8AC3E}">
        <p14:creationId xmlns:p14="http://schemas.microsoft.com/office/powerpoint/2010/main" val="29390066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6010B8B-EC00-7914-DBC7-5B26E001A888}"/>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BF0FFD1B-33B1-9B6B-71B6-2719E57094E3}"/>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FA881C90-838E-FC1D-3F23-49EF9916DAE8}"/>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C6311835-4157-8FEE-E9BC-9CF06101F464}"/>
              </a:ext>
            </a:extLst>
          </p:cNvPr>
          <p:cNvSpPr>
            <a:spLocks noGrp="1"/>
          </p:cNvSpPr>
          <p:nvPr>
            <p:ph type="dt" sz="half" idx="10"/>
          </p:nvPr>
        </p:nvSpPr>
        <p:spPr/>
        <p:txBody>
          <a:bodyPr/>
          <a:lstStyle/>
          <a:p>
            <a:fld id="{95064FEC-2A3E-4BEE-8A13-D371E2A14C5E}" type="datetimeFigureOut">
              <a:rPr lang="fr-FR" smtClean="0"/>
              <a:t>23/06/2023</a:t>
            </a:fld>
            <a:endParaRPr lang="fr-FR"/>
          </a:p>
        </p:txBody>
      </p:sp>
      <p:sp>
        <p:nvSpPr>
          <p:cNvPr id="6" name="Espace réservé du pied de page 5">
            <a:extLst>
              <a:ext uri="{FF2B5EF4-FFF2-40B4-BE49-F238E27FC236}">
                <a16:creationId xmlns:a16="http://schemas.microsoft.com/office/drawing/2014/main" id="{421E2100-6D74-1D48-FE12-7A497A54F2CF}"/>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79E7321D-A003-7863-245B-02D26956F47B}"/>
              </a:ext>
            </a:extLst>
          </p:cNvPr>
          <p:cNvSpPr>
            <a:spLocks noGrp="1"/>
          </p:cNvSpPr>
          <p:nvPr>
            <p:ph type="sldNum" sz="quarter" idx="12"/>
          </p:nvPr>
        </p:nvSpPr>
        <p:spPr/>
        <p:txBody>
          <a:bodyPr/>
          <a:lstStyle/>
          <a:p>
            <a:fld id="{C2268844-7776-49E4-B0AD-CB52CB0C0722}" type="slidenum">
              <a:rPr lang="fr-FR" smtClean="0"/>
              <a:t>‹N°›</a:t>
            </a:fld>
            <a:endParaRPr lang="fr-FR"/>
          </a:p>
        </p:txBody>
      </p:sp>
    </p:spTree>
    <p:extLst>
      <p:ext uri="{BB962C8B-B14F-4D97-AF65-F5344CB8AC3E}">
        <p14:creationId xmlns:p14="http://schemas.microsoft.com/office/powerpoint/2010/main" val="9693315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B058F7B-0827-705E-F553-E940EA819EF8}"/>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4E7EE724-3D3C-B078-BA75-BE2CF3D3C40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540AB918-8D4F-C956-BE7E-0130119DBEEF}"/>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089C878C-055F-78D5-4C81-7447D1C5BBD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CE037F17-FA58-07D3-B1E2-31E1D8076669}"/>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DCF6A302-FADB-E914-EFDB-31AD655C1D0E}"/>
              </a:ext>
            </a:extLst>
          </p:cNvPr>
          <p:cNvSpPr>
            <a:spLocks noGrp="1"/>
          </p:cNvSpPr>
          <p:nvPr>
            <p:ph type="dt" sz="half" idx="10"/>
          </p:nvPr>
        </p:nvSpPr>
        <p:spPr/>
        <p:txBody>
          <a:bodyPr/>
          <a:lstStyle/>
          <a:p>
            <a:fld id="{95064FEC-2A3E-4BEE-8A13-D371E2A14C5E}" type="datetimeFigureOut">
              <a:rPr lang="fr-FR" smtClean="0"/>
              <a:t>23/06/2023</a:t>
            </a:fld>
            <a:endParaRPr lang="fr-FR"/>
          </a:p>
        </p:txBody>
      </p:sp>
      <p:sp>
        <p:nvSpPr>
          <p:cNvPr id="8" name="Espace réservé du pied de page 7">
            <a:extLst>
              <a:ext uri="{FF2B5EF4-FFF2-40B4-BE49-F238E27FC236}">
                <a16:creationId xmlns:a16="http://schemas.microsoft.com/office/drawing/2014/main" id="{05B251EB-C1A7-CA38-1712-6506B8EF5FFC}"/>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417AC18A-8360-0FE5-AE92-E65ADDCE22B1}"/>
              </a:ext>
            </a:extLst>
          </p:cNvPr>
          <p:cNvSpPr>
            <a:spLocks noGrp="1"/>
          </p:cNvSpPr>
          <p:nvPr>
            <p:ph type="sldNum" sz="quarter" idx="12"/>
          </p:nvPr>
        </p:nvSpPr>
        <p:spPr/>
        <p:txBody>
          <a:bodyPr/>
          <a:lstStyle/>
          <a:p>
            <a:fld id="{C2268844-7776-49E4-B0AD-CB52CB0C0722}" type="slidenum">
              <a:rPr lang="fr-FR" smtClean="0"/>
              <a:t>‹N°›</a:t>
            </a:fld>
            <a:endParaRPr lang="fr-FR"/>
          </a:p>
        </p:txBody>
      </p:sp>
    </p:spTree>
    <p:extLst>
      <p:ext uri="{BB962C8B-B14F-4D97-AF65-F5344CB8AC3E}">
        <p14:creationId xmlns:p14="http://schemas.microsoft.com/office/powerpoint/2010/main" val="7856451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A3EAD68-631E-D216-664C-D0D1AC7C41D9}"/>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4516A1F8-6238-A890-0A14-8616B4B9C2A0}"/>
              </a:ext>
            </a:extLst>
          </p:cNvPr>
          <p:cNvSpPr>
            <a:spLocks noGrp="1"/>
          </p:cNvSpPr>
          <p:nvPr>
            <p:ph type="dt" sz="half" idx="10"/>
          </p:nvPr>
        </p:nvSpPr>
        <p:spPr/>
        <p:txBody>
          <a:bodyPr/>
          <a:lstStyle/>
          <a:p>
            <a:fld id="{95064FEC-2A3E-4BEE-8A13-D371E2A14C5E}" type="datetimeFigureOut">
              <a:rPr lang="fr-FR" smtClean="0"/>
              <a:t>23/06/2023</a:t>
            </a:fld>
            <a:endParaRPr lang="fr-FR"/>
          </a:p>
        </p:txBody>
      </p:sp>
      <p:sp>
        <p:nvSpPr>
          <p:cNvPr id="4" name="Espace réservé du pied de page 3">
            <a:extLst>
              <a:ext uri="{FF2B5EF4-FFF2-40B4-BE49-F238E27FC236}">
                <a16:creationId xmlns:a16="http://schemas.microsoft.com/office/drawing/2014/main" id="{0EBEA3F5-3C0D-B6D8-643E-A18C0BEFE95C}"/>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82E7ADEC-3FA7-B5F4-443A-F09B6989DEB7}"/>
              </a:ext>
            </a:extLst>
          </p:cNvPr>
          <p:cNvSpPr>
            <a:spLocks noGrp="1"/>
          </p:cNvSpPr>
          <p:nvPr>
            <p:ph type="sldNum" sz="quarter" idx="12"/>
          </p:nvPr>
        </p:nvSpPr>
        <p:spPr/>
        <p:txBody>
          <a:bodyPr/>
          <a:lstStyle/>
          <a:p>
            <a:fld id="{C2268844-7776-49E4-B0AD-CB52CB0C0722}" type="slidenum">
              <a:rPr lang="fr-FR" smtClean="0"/>
              <a:t>‹N°›</a:t>
            </a:fld>
            <a:endParaRPr lang="fr-FR"/>
          </a:p>
        </p:txBody>
      </p:sp>
    </p:spTree>
    <p:extLst>
      <p:ext uri="{BB962C8B-B14F-4D97-AF65-F5344CB8AC3E}">
        <p14:creationId xmlns:p14="http://schemas.microsoft.com/office/powerpoint/2010/main" val="26909193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C4E8768F-3BCD-BEA7-0AD4-9E7E313C3E0F}"/>
              </a:ext>
            </a:extLst>
          </p:cNvPr>
          <p:cNvSpPr>
            <a:spLocks noGrp="1"/>
          </p:cNvSpPr>
          <p:nvPr>
            <p:ph type="dt" sz="half" idx="10"/>
          </p:nvPr>
        </p:nvSpPr>
        <p:spPr/>
        <p:txBody>
          <a:bodyPr/>
          <a:lstStyle/>
          <a:p>
            <a:fld id="{95064FEC-2A3E-4BEE-8A13-D371E2A14C5E}" type="datetimeFigureOut">
              <a:rPr lang="fr-FR" smtClean="0"/>
              <a:t>23/06/2023</a:t>
            </a:fld>
            <a:endParaRPr lang="fr-FR"/>
          </a:p>
        </p:txBody>
      </p:sp>
      <p:sp>
        <p:nvSpPr>
          <p:cNvPr id="3" name="Espace réservé du pied de page 2">
            <a:extLst>
              <a:ext uri="{FF2B5EF4-FFF2-40B4-BE49-F238E27FC236}">
                <a16:creationId xmlns:a16="http://schemas.microsoft.com/office/drawing/2014/main" id="{261411EE-22F5-93C3-34A0-C02DC62D9C4F}"/>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ACA6EFF9-F4C9-B485-2FA4-C04119693A86}"/>
              </a:ext>
            </a:extLst>
          </p:cNvPr>
          <p:cNvSpPr>
            <a:spLocks noGrp="1"/>
          </p:cNvSpPr>
          <p:nvPr>
            <p:ph type="sldNum" sz="quarter" idx="12"/>
          </p:nvPr>
        </p:nvSpPr>
        <p:spPr/>
        <p:txBody>
          <a:bodyPr/>
          <a:lstStyle/>
          <a:p>
            <a:fld id="{C2268844-7776-49E4-B0AD-CB52CB0C0722}" type="slidenum">
              <a:rPr lang="fr-FR" smtClean="0"/>
              <a:t>‹N°›</a:t>
            </a:fld>
            <a:endParaRPr lang="fr-FR"/>
          </a:p>
        </p:txBody>
      </p:sp>
    </p:spTree>
    <p:extLst>
      <p:ext uri="{BB962C8B-B14F-4D97-AF65-F5344CB8AC3E}">
        <p14:creationId xmlns:p14="http://schemas.microsoft.com/office/powerpoint/2010/main" val="244421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C36685A-C680-5CF7-F535-803BEE154207}"/>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D17A4CDC-61F0-2099-4906-43824C0B8CE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9771DF6D-5C50-D3D0-EB9C-E1765B528E0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11EEC240-5AC8-BDED-D70B-2FD49BD1226A}"/>
              </a:ext>
            </a:extLst>
          </p:cNvPr>
          <p:cNvSpPr>
            <a:spLocks noGrp="1"/>
          </p:cNvSpPr>
          <p:nvPr>
            <p:ph type="dt" sz="half" idx="10"/>
          </p:nvPr>
        </p:nvSpPr>
        <p:spPr/>
        <p:txBody>
          <a:bodyPr/>
          <a:lstStyle/>
          <a:p>
            <a:fld id="{95064FEC-2A3E-4BEE-8A13-D371E2A14C5E}" type="datetimeFigureOut">
              <a:rPr lang="fr-FR" smtClean="0"/>
              <a:t>23/06/2023</a:t>
            </a:fld>
            <a:endParaRPr lang="fr-FR"/>
          </a:p>
        </p:txBody>
      </p:sp>
      <p:sp>
        <p:nvSpPr>
          <p:cNvPr id="6" name="Espace réservé du pied de page 5">
            <a:extLst>
              <a:ext uri="{FF2B5EF4-FFF2-40B4-BE49-F238E27FC236}">
                <a16:creationId xmlns:a16="http://schemas.microsoft.com/office/drawing/2014/main" id="{6FEF5BB1-26FF-83E3-40E4-2890AB225E61}"/>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7B8F3EC1-3426-A172-694F-4BCFFDBADD60}"/>
              </a:ext>
            </a:extLst>
          </p:cNvPr>
          <p:cNvSpPr>
            <a:spLocks noGrp="1"/>
          </p:cNvSpPr>
          <p:nvPr>
            <p:ph type="sldNum" sz="quarter" idx="12"/>
          </p:nvPr>
        </p:nvSpPr>
        <p:spPr/>
        <p:txBody>
          <a:bodyPr/>
          <a:lstStyle/>
          <a:p>
            <a:fld id="{C2268844-7776-49E4-B0AD-CB52CB0C0722}" type="slidenum">
              <a:rPr lang="fr-FR" smtClean="0"/>
              <a:t>‹N°›</a:t>
            </a:fld>
            <a:endParaRPr lang="fr-FR"/>
          </a:p>
        </p:txBody>
      </p:sp>
    </p:spTree>
    <p:extLst>
      <p:ext uri="{BB962C8B-B14F-4D97-AF65-F5344CB8AC3E}">
        <p14:creationId xmlns:p14="http://schemas.microsoft.com/office/powerpoint/2010/main" val="38465170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6BFE15D-CFCE-5082-7547-DBD5FF1ED613}"/>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3820C9CD-550C-CB6A-F967-05F22F6116D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9996916E-7E8F-52B7-61C3-6D7B200CF70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7714F7BD-874C-BC97-4B99-4AAFE77110C1}"/>
              </a:ext>
            </a:extLst>
          </p:cNvPr>
          <p:cNvSpPr>
            <a:spLocks noGrp="1"/>
          </p:cNvSpPr>
          <p:nvPr>
            <p:ph type="dt" sz="half" idx="10"/>
          </p:nvPr>
        </p:nvSpPr>
        <p:spPr/>
        <p:txBody>
          <a:bodyPr/>
          <a:lstStyle/>
          <a:p>
            <a:fld id="{95064FEC-2A3E-4BEE-8A13-D371E2A14C5E}" type="datetimeFigureOut">
              <a:rPr lang="fr-FR" smtClean="0"/>
              <a:t>23/06/2023</a:t>
            </a:fld>
            <a:endParaRPr lang="fr-FR"/>
          </a:p>
        </p:txBody>
      </p:sp>
      <p:sp>
        <p:nvSpPr>
          <p:cNvPr id="6" name="Espace réservé du pied de page 5">
            <a:extLst>
              <a:ext uri="{FF2B5EF4-FFF2-40B4-BE49-F238E27FC236}">
                <a16:creationId xmlns:a16="http://schemas.microsoft.com/office/drawing/2014/main" id="{00184174-D0D5-732D-2380-46630B439A68}"/>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D8D49DC2-516C-CFDB-6D09-E6C301AFAA75}"/>
              </a:ext>
            </a:extLst>
          </p:cNvPr>
          <p:cNvSpPr>
            <a:spLocks noGrp="1"/>
          </p:cNvSpPr>
          <p:nvPr>
            <p:ph type="sldNum" sz="quarter" idx="12"/>
          </p:nvPr>
        </p:nvSpPr>
        <p:spPr/>
        <p:txBody>
          <a:bodyPr/>
          <a:lstStyle/>
          <a:p>
            <a:fld id="{C2268844-7776-49E4-B0AD-CB52CB0C0722}" type="slidenum">
              <a:rPr lang="fr-FR" smtClean="0"/>
              <a:t>‹N°›</a:t>
            </a:fld>
            <a:endParaRPr lang="fr-FR"/>
          </a:p>
        </p:txBody>
      </p:sp>
    </p:spTree>
    <p:extLst>
      <p:ext uri="{BB962C8B-B14F-4D97-AF65-F5344CB8AC3E}">
        <p14:creationId xmlns:p14="http://schemas.microsoft.com/office/powerpoint/2010/main" val="41700690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038CA82E-131B-EA3D-0EA9-624ECC3470E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0A56F17B-9CD7-9546-F7E6-32AA3AF082E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AF7EF425-4F9A-0AEF-A9F4-B8280639F43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064FEC-2A3E-4BEE-8A13-D371E2A14C5E}" type="datetimeFigureOut">
              <a:rPr lang="fr-FR" smtClean="0"/>
              <a:t>23/06/2023</a:t>
            </a:fld>
            <a:endParaRPr lang="fr-FR"/>
          </a:p>
        </p:txBody>
      </p:sp>
      <p:sp>
        <p:nvSpPr>
          <p:cNvPr id="5" name="Espace réservé du pied de page 4">
            <a:extLst>
              <a:ext uri="{FF2B5EF4-FFF2-40B4-BE49-F238E27FC236}">
                <a16:creationId xmlns:a16="http://schemas.microsoft.com/office/drawing/2014/main" id="{24D4E4F6-D46E-45A2-372F-D0292DD710C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A9A2F96D-CC59-5660-035D-256DF0C41EA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268844-7776-49E4-B0AD-CB52CB0C0722}" type="slidenum">
              <a:rPr lang="fr-FR" smtClean="0"/>
              <a:t>‹N°›</a:t>
            </a:fld>
            <a:endParaRPr lang="fr-FR"/>
          </a:p>
        </p:txBody>
      </p:sp>
    </p:spTree>
    <p:extLst>
      <p:ext uri="{BB962C8B-B14F-4D97-AF65-F5344CB8AC3E}">
        <p14:creationId xmlns:p14="http://schemas.microsoft.com/office/powerpoint/2010/main" val="11436606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6FD8EB4-1227-0389-54BC-D77E3FC6107C}"/>
              </a:ext>
            </a:extLst>
          </p:cNvPr>
          <p:cNvSpPr/>
          <p:nvPr/>
        </p:nvSpPr>
        <p:spPr>
          <a:xfrm>
            <a:off x="5531286" y="2971800"/>
            <a:ext cx="2005780" cy="9144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3200" b="1" dirty="0">
                <a:latin typeface="Microsoft JhengHei Light" panose="020B0304030504040204" pitchFamily="34" charset="-120"/>
                <a:ea typeface="Microsoft JhengHei Light" panose="020B0304030504040204" pitchFamily="34" charset="-120"/>
              </a:rPr>
              <a:t>ISTQB</a:t>
            </a:r>
          </a:p>
        </p:txBody>
      </p:sp>
      <p:sp>
        <p:nvSpPr>
          <p:cNvPr id="4" name="Rectangle 3">
            <a:extLst>
              <a:ext uri="{FF2B5EF4-FFF2-40B4-BE49-F238E27FC236}">
                <a16:creationId xmlns:a16="http://schemas.microsoft.com/office/drawing/2014/main" id="{9E6758EA-953C-F74F-DF6A-806FD5A3F623}"/>
              </a:ext>
            </a:extLst>
          </p:cNvPr>
          <p:cNvSpPr/>
          <p:nvPr/>
        </p:nvSpPr>
        <p:spPr>
          <a:xfrm>
            <a:off x="7648384" y="3170583"/>
            <a:ext cx="1287510" cy="516834"/>
          </a:xfrm>
          <a:prstGeom prst="rect">
            <a:avLst/>
          </a:prstGeom>
          <a:solidFill>
            <a:schemeClr val="bg2">
              <a:lumMod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000" dirty="0">
                <a:latin typeface="Microsoft JhengHei Light" panose="020B0304030504040204" pitchFamily="34" charset="-120"/>
                <a:ea typeface="Microsoft JhengHei Light" panose="020B0304030504040204" pitchFamily="34" charset="-120"/>
              </a:rPr>
              <a:t>Révisions</a:t>
            </a:r>
          </a:p>
        </p:txBody>
      </p:sp>
      <p:sp>
        <p:nvSpPr>
          <p:cNvPr id="6" name="Rectangle 5">
            <a:extLst>
              <a:ext uri="{FF2B5EF4-FFF2-40B4-BE49-F238E27FC236}">
                <a16:creationId xmlns:a16="http://schemas.microsoft.com/office/drawing/2014/main" id="{41238D5D-BDA1-2AD9-046D-91483A7D901A}"/>
              </a:ext>
            </a:extLst>
          </p:cNvPr>
          <p:cNvSpPr/>
          <p:nvPr/>
        </p:nvSpPr>
        <p:spPr>
          <a:xfrm>
            <a:off x="7776376" y="3063416"/>
            <a:ext cx="4415624" cy="715617"/>
          </a:xfrm>
          <a:prstGeom prst="rect">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cxnSp>
        <p:nvCxnSpPr>
          <p:cNvPr id="8" name="Connecteur droit 7">
            <a:extLst>
              <a:ext uri="{FF2B5EF4-FFF2-40B4-BE49-F238E27FC236}">
                <a16:creationId xmlns:a16="http://schemas.microsoft.com/office/drawing/2014/main" id="{47D3BC7C-5B40-6308-7968-43A23BB39806}"/>
              </a:ext>
            </a:extLst>
          </p:cNvPr>
          <p:cNvCxnSpPr/>
          <p:nvPr/>
        </p:nvCxnSpPr>
        <p:spPr>
          <a:xfrm>
            <a:off x="7776376" y="2864498"/>
            <a:ext cx="4415624"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Connecteur droit 8">
            <a:extLst>
              <a:ext uri="{FF2B5EF4-FFF2-40B4-BE49-F238E27FC236}">
                <a16:creationId xmlns:a16="http://schemas.microsoft.com/office/drawing/2014/main" id="{C78A189F-CB6D-877F-6BBB-016BEA81D10F}"/>
              </a:ext>
            </a:extLst>
          </p:cNvPr>
          <p:cNvCxnSpPr/>
          <p:nvPr/>
        </p:nvCxnSpPr>
        <p:spPr>
          <a:xfrm>
            <a:off x="7776376" y="3977952"/>
            <a:ext cx="4415624"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F75810F5-1DD9-BFD4-6FFA-BB34B2D8747A}"/>
              </a:ext>
            </a:extLst>
          </p:cNvPr>
          <p:cNvSpPr/>
          <p:nvPr/>
        </p:nvSpPr>
        <p:spPr>
          <a:xfrm>
            <a:off x="7776376" y="0"/>
            <a:ext cx="4415624" cy="6858000"/>
          </a:xfrm>
          <a:prstGeom prst="rect">
            <a:avLst/>
          </a:prstGeom>
          <a:solidFill>
            <a:srgbClr val="18171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Rectangle 10">
            <a:extLst>
              <a:ext uri="{FF2B5EF4-FFF2-40B4-BE49-F238E27FC236}">
                <a16:creationId xmlns:a16="http://schemas.microsoft.com/office/drawing/2014/main" id="{9A3C4EAE-BEC9-F0D9-FA6B-0615CEE8D360}"/>
              </a:ext>
            </a:extLst>
          </p:cNvPr>
          <p:cNvSpPr/>
          <p:nvPr/>
        </p:nvSpPr>
        <p:spPr>
          <a:xfrm>
            <a:off x="1" y="0"/>
            <a:ext cx="4415624" cy="6858000"/>
          </a:xfrm>
          <a:prstGeom prst="rect">
            <a:avLst/>
          </a:prstGeom>
          <a:solidFill>
            <a:srgbClr val="18171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8204622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path" presetSubtype="0" decel="100000" fill="hold" nodeType="withEffect">
                                  <p:stCondLst>
                                    <p:cond delay="0"/>
                                  </p:stCondLst>
                                  <p:childTnLst>
                                    <p:animMotion origin="layout" path="M -3.125E-6 0 L -0.25 0 " pathEditMode="relative" rAng="0" ptsTypes="AA">
                                      <p:cBhvr>
                                        <p:cTn id="6" dur="1000" fill="hold"/>
                                        <p:tgtEl>
                                          <p:spTgt spid="4">
                                            <p:txEl>
                                              <p:pRg st="0" end="0"/>
                                            </p:txEl>
                                          </p:spTgt>
                                        </p:tgtEl>
                                        <p:attrNameLst>
                                          <p:attrName>ppt_x</p:attrName>
                                          <p:attrName>ppt_y</p:attrName>
                                        </p:attrNameLst>
                                      </p:cBhvr>
                                      <p:rCtr x="-12500" y="0"/>
                                    </p:animMotion>
                                  </p:childTnLst>
                                </p:cTn>
                              </p:par>
                              <p:par>
                                <p:cTn id="7" presetID="2" presetClass="entr" presetSubtype="8" decel="100000" fill="hold" grpId="0" nodeType="withEffect">
                                  <p:stCondLst>
                                    <p:cond delay="200"/>
                                  </p:stCondLst>
                                  <p:childTnLst>
                                    <p:set>
                                      <p:cBhvr>
                                        <p:cTn id="8" dur="1" fill="hold">
                                          <p:stCondLst>
                                            <p:cond delay="0"/>
                                          </p:stCondLst>
                                        </p:cTn>
                                        <p:tgtEl>
                                          <p:spTgt spid="6"/>
                                        </p:tgtEl>
                                        <p:attrNameLst>
                                          <p:attrName>style.visibility</p:attrName>
                                        </p:attrNameLst>
                                      </p:cBhvr>
                                      <p:to>
                                        <p:strVal val="visible"/>
                                      </p:to>
                                    </p:set>
                                    <p:anim calcmode="lin" valueType="num">
                                      <p:cBhvr additive="base">
                                        <p:cTn id="9" dur="500" fill="hold"/>
                                        <p:tgtEl>
                                          <p:spTgt spid="6"/>
                                        </p:tgtEl>
                                        <p:attrNameLst>
                                          <p:attrName>ppt_x</p:attrName>
                                        </p:attrNameLst>
                                      </p:cBhvr>
                                      <p:tavLst>
                                        <p:tav tm="0">
                                          <p:val>
                                            <p:strVal val="0-#ppt_w/2"/>
                                          </p:val>
                                        </p:tav>
                                        <p:tav tm="100000">
                                          <p:val>
                                            <p:strVal val="#ppt_x"/>
                                          </p:val>
                                        </p:tav>
                                      </p:tavLst>
                                    </p:anim>
                                    <p:anim calcmode="lin" valueType="num">
                                      <p:cBhvr additive="base">
                                        <p:cTn id="10" dur="500" fill="hold"/>
                                        <p:tgtEl>
                                          <p:spTgt spid="6"/>
                                        </p:tgtEl>
                                        <p:attrNameLst>
                                          <p:attrName>ppt_y</p:attrName>
                                        </p:attrNameLst>
                                      </p:cBhvr>
                                      <p:tavLst>
                                        <p:tav tm="0">
                                          <p:val>
                                            <p:strVal val="#ppt_y"/>
                                          </p:val>
                                        </p:tav>
                                        <p:tav tm="100000">
                                          <p:val>
                                            <p:strVal val="#ppt_y"/>
                                          </p:val>
                                        </p:tav>
                                      </p:tavLst>
                                    </p:anim>
                                  </p:childTnLst>
                                </p:cTn>
                              </p:par>
                              <p:par>
                                <p:cTn id="11" presetID="2" presetClass="entr" presetSubtype="8" decel="100000" fill="hold" nodeType="withEffect">
                                  <p:stCondLst>
                                    <p:cond delay="60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0-#ppt_w/2"/>
                                          </p:val>
                                        </p:tav>
                                        <p:tav tm="100000">
                                          <p:val>
                                            <p:strVal val="#ppt_x"/>
                                          </p:val>
                                        </p:tav>
                                      </p:tavLst>
                                    </p:anim>
                                    <p:anim calcmode="lin" valueType="num">
                                      <p:cBhvr additive="base">
                                        <p:cTn id="14" dur="500" fill="hold"/>
                                        <p:tgtEl>
                                          <p:spTgt spid="9"/>
                                        </p:tgtEl>
                                        <p:attrNameLst>
                                          <p:attrName>ppt_y</p:attrName>
                                        </p:attrNameLst>
                                      </p:cBhvr>
                                      <p:tavLst>
                                        <p:tav tm="0">
                                          <p:val>
                                            <p:strVal val="#ppt_y"/>
                                          </p:val>
                                        </p:tav>
                                        <p:tav tm="100000">
                                          <p:val>
                                            <p:strVal val="#ppt_y"/>
                                          </p:val>
                                        </p:tav>
                                      </p:tavLst>
                                    </p:anim>
                                  </p:childTnLst>
                                </p:cTn>
                              </p:par>
                              <p:par>
                                <p:cTn id="15" presetID="2" presetClass="entr" presetSubtype="8" decel="100000" fill="hold" nodeType="withEffect">
                                  <p:stCondLst>
                                    <p:cond delay="40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0-#ppt_w/2"/>
                                          </p:val>
                                        </p:tav>
                                        <p:tav tm="100000">
                                          <p:val>
                                            <p:strVal val="#ppt_x"/>
                                          </p:val>
                                        </p:tav>
                                      </p:tavLst>
                                    </p:anim>
                                    <p:anim calcmode="lin" valueType="num">
                                      <p:cBhvr additive="base">
                                        <p:cTn id="18" dur="500" fill="hold"/>
                                        <p:tgtEl>
                                          <p:spTgt spid="8"/>
                                        </p:tgtEl>
                                        <p:attrNameLst>
                                          <p:attrName>ppt_y</p:attrName>
                                        </p:attrNameLst>
                                      </p:cBhvr>
                                      <p:tavLst>
                                        <p:tav tm="0">
                                          <p:val>
                                            <p:strVal val="#ppt_y"/>
                                          </p:val>
                                        </p:tav>
                                        <p:tav tm="100000">
                                          <p:val>
                                            <p:strVal val="#ppt_y"/>
                                          </p:val>
                                        </p:tav>
                                      </p:tavLst>
                                    </p:anim>
                                  </p:childTnLst>
                                </p:cTn>
                              </p:par>
                              <p:par>
                                <p:cTn id="19" presetID="12" presetClass="entr" presetSubtype="4" fill="hold" grpId="0" nodeType="withEffect">
                                  <p:stCondLst>
                                    <p:cond delay="400"/>
                                  </p:stCondLst>
                                  <p:childTnLst>
                                    <p:set>
                                      <p:cBhvr>
                                        <p:cTn id="20" dur="1" fill="hold">
                                          <p:stCondLst>
                                            <p:cond delay="0"/>
                                          </p:stCondLst>
                                        </p:cTn>
                                        <p:tgtEl>
                                          <p:spTgt spid="5"/>
                                        </p:tgtEl>
                                        <p:attrNameLst>
                                          <p:attrName>style.visibility</p:attrName>
                                        </p:attrNameLst>
                                      </p:cBhvr>
                                      <p:to>
                                        <p:strVal val="visible"/>
                                      </p:to>
                                    </p:set>
                                    <p:anim calcmode="lin" valueType="num">
                                      <p:cBhvr additive="base">
                                        <p:cTn id="21" dur="600"/>
                                        <p:tgtEl>
                                          <p:spTgt spid="5"/>
                                        </p:tgtEl>
                                        <p:attrNameLst>
                                          <p:attrName>ppt_y</p:attrName>
                                        </p:attrNameLst>
                                      </p:cBhvr>
                                      <p:tavLst>
                                        <p:tav tm="0">
                                          <p:val>
                                            <p:strVal val="#ppt_y+#ppt_h*1.125000"/>
                                          </p:val>
                                        </p:tav>
                                        <p:tav tm="100000">
                                          <p:val>
                                            <p:strVal val="#ppt_y"/>
                                          </p:val>
                                        </p:tav>
                                      </p:tavLst>
                                    </p:anim>
                                    <p:animEffect transition="in" filter="wipe(up)">
                                      <p:cBhvr>
                                        <p:cTn id="22" dur="6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cxnSp>
        <p:nvCxnSpPr>
          <p:cNvPr id="3" name="Connecteur droit 2">
            <a:extLst>
              <a:ext uri="{FF2B5EF4-FFF2-40B4-BE49-F238E27FC236}">
                <a16:creationId xmlns:a16="http://schemas.microsoft.com/office/drawing/2014/main" id="{1160B9AB-EFB3-FCA9-8606-109E1ADC663D}"/>
              </a:ext>
            </a:extLst>
          </p:cNvPr>
          <p:cNvCxnSpPr/>
          <p:nvPr/>
        </p:nvCxnSpPr>
        <p:spPr>
          <a:xfrm>
            <a:off x="783771"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 name="Connecteur droit 3">
            <a:extLst>
              <a:ext uri="{FF2B5EF4-FFF2-40B4-BE49-F238E27FC236}">
                <a16:creationId xmlns:a16="http://schemas.microsoft.com/office/drawing/2014/main" id="{FD6356FD-F0C2-AC51-D07A-238E77EE2B22}"/>
              </a:ext>
            </a:extLst>
          </p:cNvPr>
          <p:cNvCxnSpPr/>
          <p:nvPr/>
        </p:nvCxnSpPr>
        <p:spPr>
          <a:xfrm>
            <a:off x="1048138"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5" name="ZoneTexte 4">
            <a:extLst>
              <a:ext uri="{FF2B5EF4-FFF2-40B4-BE49-F238E27FC236}">
                <a16:creationId xmlns:a16="http://schemas.microsoft.com/office/drawing/2014/main" id="{3BD7178A-C387-3EE5-51CF-5C33AE58FE83}"/>
              </a:ext>
            </a:extLst>
          </p:cNvPr>
          <p:cNvSpPr txBox="1"/>
          <p:nvPr/>
        </p:nvSpPr>
        <p:spPr>
          <a:xfrm>
            <a:off x="1312505" y="382555"/>
            <a:ext cx="7725743" cy="646331"/>
          </a:xfrm>
          <a:prstGeom prst="rect">
            <a:avLst/>
          </a:prstGeom>
          <a:noFill/>
        </p:spPr>
        <p:txBody>
          <a:bodyPr wrap="square" rtlCol="0">
            <a:spAutoFit/>
          </a:bodyPr>
          <a:lstStyle/>
          <a:p>
            <a:r>
              <a:rPr lang="fr-FR" sz="3600" b="1" dirty="0">
                <a:solidFill>
                  <a:schemeClr val="bg1"/>
                </a:solidFill>
                <a:latin typeface="Microsoft JhengHei Light" panose="020B0304030504040204" pitchFamily="34" charset="-120"/>
                <a:ea typeface="Microsoft JhengHei Light" panose="020B0304030504040204" pitchFamily="34" charset="-120"/>
              </a:rPr>
              <a:t>2.3) </a:t>
            </a:r>
            <a:r>
              <a:rPr lang="fr-FR" sz="3600" b="1" u="sng" dirty="0">
                <a:solidFill>
                  <a:schemeClr val="bg1"/>
                </a:solidFill>
                <a:latin typeface="Microsoft JhengHei Light" panose="020B0304030504040204" pitchFamily="34" charset="-120"/>
                <a:ea typeface="Microsoft JhengHei Light" panose="020B0304030504040204" pitchFamily="34" charset="-120"/>
              </a:rPr>
              <a:t>Exemple de tests fonctionnels</a:t>
            </a:r>
            <a:r>
              <a:rPr lang="fr-FR" sz="3600" b="1" dirty="0">
                <a:solidFill>
                  <a:schemeClr val="bg1"/>
                </a:solidFill>
                <a:latin typeface="Microsoft JhengHei Light" panose="020B0304030504040204" pitchFamily="34" charset="-120"/>
                <a:ea typeface="Microsoft JhengHei Light" panose="020B0304030504040204" pitchFamily="34" charset="-120"/>
              </a:rPr>
              <a:t> :</a:t>
            </a:r>
          </a:p>
        </p:txBody>
      </p:sp>
      <p:sp>
        <p:nvSpPr>
          <p:cNvPr id="6" name="ZoneTexte 5">
            <a:extLst>
              <a:ext uri="{FF2B5EF4-FFF2-40B4-BE49-F238E27FC236}">
                <a16:creationId xmlns:a16="http://schemas.microsoft.com/office/drawing/2014/main" id="{5EC84E1F-9F35-7EA6-C1C0-DB1BD826EE91}"/>
              </a:ext>
            </a:extLst>
          </p:cNvPr>
          <p:cNvSpPr txBox="1"/>
          <p:nvPr/>
        </p:nvSpPr>
        <p:spPr>
          <a:xfrm>
            <a:off x="1312505" y="1421458"/>
            <a:ext cx="4851918" cy="369332"/>
          </a:xfrm>
          <a:prstGeom prst="rect">
            <a:avLst/>
          </a:prstGeom>
          <a:noFill/>
        </p:spPr>
        <p:txBody>
          <a:bodyPr wrap="square" rtlCol="0">
            <a:spAutoFit/>
          </a:bodyPr>
          <a:lstStyle/>
          <a:p>
            <a:r>
              <a:rPr lang="fr-FR" b="1" u="sng" dirty="0">
                <a:solidFill>
                  <a:schemeClr val="bg1"/>
                </a:solidFill>
                <a:latin typeface="Microsoft JhengHei Light" panose="020B0304030504040204" pitchFamily="34" charset="-120"/>
                <a:ea typeface="Microsoft JhengHei Light" panose="020B0304030504040204" pitchFamily="34" charset="-120"/>
              </a:rPr>
              <a:t>Voici des exemples de tests fonctionnels</a:t>
            </a:r>
            <a:r>
              <a:rPr lang="fr-FR" b="1" dirty="0">
                <a:solidFill>
                  <a:schemeClr val="bg1"/>
                </a:solidFill>
                <a:latin typeface="Microsoft JhengHei Light" panose="020B0304030504040204" pitchFamily="34" charset="-120"/>
                <a:ea typeface="Microsoft JhengHei Light" panose="020B0304030504040204" pitchFamily="34" charset="-120"/>
              </a:rPr>
              <a:t> :</a:t>
            </a:r>
          </a:p>
        </p:txBody>
      </p:sp>
      <p:sp>
        <p:nvSpPr>
          <p:cNvPr id="7" name="ZoneTexte 6">
            <a:extLst>
              <a:ext uri="{FF2B5EF4-FFF2-40B4-BE49-F238E27FC236}">
                <a16:creationId xmlns:a16="http://schemas.microsoft.com/office/drawing/2014/main" id="{565501E7-B71F-AA68-FC22-0C5874BCA662}"/>
              </a:ext>
            </a:extLst>
          </p:cNvPr>
          <p:cNvSpPr txBox="1"/>
          <p:nvPr/>
        </p:nvSpPr>
        <p:spPr>
          <a:xfrm>
            <a:off x="1849014" y="2183362"/>
            <a:ext cx="6652724" cy="1754326"/>
          </a:xfrm>
          <a:prstGeom prst="rect">
            <a:avLst/>
          </a:prstGeom>
          <a:noFill/>
        </p:spPr>
        <p:txBody>
          <a:bodyPr wrap="square" rtlCol="0">
            <a:spAutoFit/>
          </a:bodyPr>
          <a:lstStyle/>
          <a:p>
            <a:pPr marL="285750" indent="-285750" algn="just">
              <a:buFont typeface="Arial" panose="020B0604020202020204" pitchFamily="34" charset="0"/>
              <a:buChar char="•"/>
            </a:pPr>
            <a:r>
              <a:rPr lang="fr-FR" dirty="0">
                <a:solidFill>
                  <a:schemeClr val="bg1"/>
                </a:solidFill>
                <a:latin typeface="Microsoft JhengHei Light" panose="020B0304030504040204" pitchFamily="34" charset="-120"/>
                <a:ea typeface="Microsoft JhengHei Light" panose="020B0304030504040204" pitchFamily="34" charset="-120"/>
              </a:rPr>
              <a:t>Tests unitaires</a:t>
            </a:r>
          </a:p>
          <a:p>
            <a:pPr marL="285750" indent="-285750" algn="just">
              <a:buFont typeface="Arial" panose="020B0604020202020204" pitchFamily="34" charset="0"/>
              <a:buChar char="•"/>
            </a:pPr>
            <a:r>
              <a:rPr lang="fr-FR" dirty="0">
                <a:solidFill>
                  <a:schemeClr val="bg1"/>
                </a:solidFill>
                <a:latin typeface="Microsoft JhengHei Light" panose="020B0304030504040204" pitchFamily="34" charset="-120"/>
                <a:ea typeface="Microsoft JhengHei Light" panose="020B0304030504040204" pitchFamily="34" charset="-120"/>
              </a:rPr>
              <a:t>Tests d’intégration</a:t>
            </a:r>
          </a:p>
          <a:p>
            <a:pPr marL="285750" indent="-285750" algn="just">
              <a:buFont typeface="Arial" panose="020B0604020202020204" pitchFamily="34" charset="0"/>
              <a:buChar char="•"/>
            </a:pPr>
            <a:r>
              <a:rPr lang="fr-FR" dirty="0">
                <a:solidFill>
                  <a:schemeClr val="bg1"/>
                </a:solidFill>
                <a:latin typeface="Microsoft JhengHei Light" panose="020B0304030504040204" pitchFamily="34" charset="-120"/>
                <a:ea typeface="Microsoft JhengHei Light" panose="020B0304030504040204" pitchFamily="34" charset="-120"/>
              </a:rPr>
              <a:t>Test de fumée </a:t>
            </a:r>
          </a:p>
          <a:p>
            <a:pPr marL="285750" indent="-285750" algn="just">
              <a:buFont typeface="Arial" panose="020B0604020202020204" pitchFamily="34" charset="0"/>
              <a:buChar char="•"/>
            </a:pPr>
            <a:r>
              <a:rPr lang="fr-FR" dirty="0">
                <a:solidFill>
                  <a:schemeClr val="bg1"/>
                </a:solidFill>
                <a:latin typeface="Microsoft JhengHei Light" panose="020B0304030504040204" pitchFamily="34" charset="-120"/>
                <a:ea typeface="Microsoft JhengHei Light" panose="020B0304030504040204" pitchFamily="34" charset="-120"/>
              </a:rPr>
              <a:t>Test du système</a:t>
            </a:r>
          </a:p>
          <a:p>
            <a:pPr marL="285750" indent="-285750" algn="just">
              <a:buFont typeface="Arial" panose="020B0604020202020204" pitchFamily="34" charset="0"/>
              <a:buChar char="•"/>
            </a:pPr>
            <a:r>
              <a:rPr lang="fr-FR" dirty="0">
                <a:solidFill>
                  <a:schemeClr val="bg1"/>
                </a:solidFill>
                <a:latin typeface="Microsoft JhengHei Light" panose="020B0304030504040204" pitchFamily="34" charset="-120"/>
                <a:ea typeface="Microsoft JhengHei Light" panose="020B0304030504040204" pitchFamily="34" charset="-120"/>
              </a:rPr>
              <a:t>Tests de régression</a:t>
            </a:r>
          </a:p>
          <a:p>
            <a:pPr marL="285750" indent="-285750" algn="just">
              <a:buFont typeface="Arial" panose="020B0604020202020204" pitchFamily="34" charset="0"/>
              <a:buChar char="•"/>
            </a:pPr>
            <a:r>
              <a:rPr lang="fr-FR" dirty="0">
                <a:solidFill>
                  <a:schemeClr val="bg1"/>
                </a:solidFill>
                <a:latin typeface="Microsoft JhengHei Light" panose="020B0304030504040204" pitchFamily="34" charset="-120"/>
                <a:ea typeface="Microsoft JhengHei Light" panose="020B0304030504040204" pitchFamily="34" charset="-120"/>
              </a:rPr>
              <a:t>Tests d’acceptation par les utilisateurs</a:t>
            </a:r>
          </a:p>
        </p:txBody>
      </p:sp>
    </p:spTree>
    <p:extLst>
      <p:ext uri="{BB962C8B-B14F-4D97-AF65-F5344CB8AC3E}">
        <p14:creationId xmlns:p14="http://schemas.microsoft.com/office/powerpoint/2010/main" val="2159354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300"/>
                                        <p:tgtEl>
                                          <p:spTgt spid="3"/>
                                        </p:tgtEl>
                                      </p:cBhvr>
                                    </p:animEffect>
                                  </p:childTnLst>
                                </p:cTn>
                              </p:par>
                            </p:childTnLst>
                          </p:cTn>
                        </p:par>
                        <p:par>
                          <p:cTn id="8" fill="hold">
                            <p:stCondLst>
                              <p:cond delay="3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3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1000"/>
                                        <p:tgtEl>
                                          <p:spTgt spid="5"/>
                                        </p:tgtEl>
                                      </p:cBhvr>
                                    </p:animEffect>
                                    <p:anim calcmode="lin" valueType="num">
                                      <p:cBhvr>
                                        <p:cTn id="17" dur="1000" fill="hold"/>
                                        <p:tgtEl>
                                          <p:spTgt spid="5"/>
                                        </p:tgtEl>
                                        <p:attrNameLst>
                                          <p:attrName>ppt_x</p:attrName>
                                        </p:attrNameLst>
                                      </p:cBhvr>
                                      <p:tavLst>
                                        <p:tav tm="0">
                                          <p:val>
                                            <p:strVal val="#ppt_x"/>
                                          </p:val>
                                        </p:tav>
                                        <p:tav tm="100000">
                                          <p:val>
                                            <p:strVal val="#ppt_x"/>
                                          </p:val>
                                        </p:tav>
                                      </p:tavLst>
                                    </p:anim>
                                    <p:anim calcmode="lin" valueType="num">
                                      <p:cBhvr>
                                        <p:cTn id="18"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cxnSp>
        <p:nvCxnSpPr>
          <p:cNvPr id="3" name="Connecteur droit 2">
            <a:extLst>
              <a:ext uri="{FF2B5EF4-FFF2-40B4-BE49-F238E27FC236}">
                <a16:creationId xmlns:a16="http://schemas.microsoft.com/office/drawing/2014/main" id="{66F50925-B8F1-C222-C376-00448492500F}"/>
              </a:ext>
            </a:extLst>
          </p:cNvPr>
          <p:cNvCxnSpPr/>
          <p:nvPr/>
        </p:nvCxnSpPr>
        <p:spPr>
          <a:xfrm>
            <a:off x="877077"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 name="Connecteur droit 3">
            <a:extLst>
              <a:ext uri="{FF2B5EF4-FFF2-40B4-BE49-F238E27FC236}">
                <a16:creationId xmlns:a16="http://schemas.microsoft.com/office/drawing/2014/main" id="{2DE70CF5-448D-180A-912A-03F8B891AAD2}"/>
              </a:ext>
            </a:extLst>
          </p:cNvPr>
          <p:cNvCxnSpPr/>
          <p:nvPr/>
        </p:nvCxnSpPr>
        <p:spPr>
          <a:xfrm>
            <a:off x="1094791"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5" name="ZoneTexte 4">
            <a:extLst>
              <a:ext uri="{FF2B5EF4-FFF2-40B4-BE49-F238E27FC236}">
                <a16:creationId xmlns:a16="http://schemas.microsoft.com/office/drawing/2014/main" id="{0FFE896F-2159-4705-60AB-385F391E600A}"/>
              </a:ext>
            </a:extLst>
          </p:cNvPr>
          <p:cNvSpPr txBox="1"/>
          <p:nvPr/>
        </p:nvSpPr>
        <p:spPr>
          <a:xfrm>
            <a:off x="1399592" y="429208"/>
            <a:ext cx="6718041" cy="646331"/>
          </a:xfrm>
          <a:prstGeom prst="rect">
            <a:avLst/>
          </a:prstGeom>
          <a:noFill/>
        </p:spPr>
        <p:txBody>
          <a:bodyPr wrap="square" rtlCol="0">
            <a:spAutoFit/>
          </a:bodyPr>
          <a:lstStyle/>
          <a:p>
            <a:r>
              <a:rPr lang="fr-FR" sz="3600" b="1" dirty="0">
                <a:solidFill>
                  <a:schemeClr val="bg1"/>
                </a:solidFill>
                <a:latin typeface="Microsoft JhengHei Light" panose="020B0304030504040204" pitchFamily="34" charset="-120"/>
                <a:ea typeface="Microsoft JhengHei Light" panose="020B0304030504040204" pitchFamily="34" charset="-120"/>
              </a:rPr>
              <a:t>2.4) </a:t>
            </a:r>
            <a:r>
              <a:rPr lang="fr-FR" sz="3600" b="1" u="sng" dirty="0">
                <a:solidFill>
                  <a:schemeClr val="bg1"/>
                </a:solidFill>
                <a:latin typeface="Microsoft JhengHei Light" panose="020B0304030504040204" pitchFamily="34" charset="-120"/>
                <a:ea typeface="Microsoft JhengHei Light" panose="020B0304030504040204" pitchFamily="34" charset="-120"/>
              </a:rPr>
              <a:t>Les tests unitaires</a:t>
            </a:r>
            <a:r>
              <a:rPr lang="fr-FR" sz="3600" b="1" dirty="0">
                <a:solidFill>
                  <a:schemeClr val="bg1"/>
                </a:solidFill>
                <a:latin typeface="Microsoft JhengHei Light" panose="020B0304030504040204" pitchFamily="34" charset="-120"/>
                <a:ea typeface="Microsoft JhengHei Light" panose="020B0304030504040204" pitchFamily="34" charset="-120"/>
              </a:rPr>
              <a:t> :</a:t>
            </a:r>
          </a:p>
        </p:txBody>
      </p:sp>
      <p:sp>
        <p:nvSpPr>
          <p:cNvPr id="6" name="ZoneTexte 5">
            <a:extLst>
              <a:ext uri="{FF2B5EF4-FFF2-40B4-BE49-F238E27FC236}">
                <a16:creationId xmlns:a16="http://schemas.microsoft.com/office/drawing/2014/main" id="{B6D6C9C5-C951-3DEF-6AED-A9A9F1EC3F28}"/>
              </a:ext>
            </a:extLst>
          </p:cNvPr>
          <p:cNvSpPr txBox="1"/>
          <p:nvPr/>
        </p:nvSpPr>
        <p:spPr>
          <a:xfrm>
            <a:off x="1399592" y="1654724"/>
            <a:ext cx="3554964" cy="369332"/>
          </a:xfrm>
          <a:prstGeom prst="rect">
            <a:avLst/>
          </a:prstGeom>
          <a:noFill/>
        </p:spPr>
        <p:txBody>
          <a:bodyPr wrap="square" rtlCol="0">
            <a:spAutoFit/>
          </a:bodyPr>
          <a:lstStyle/>
          <a:p>
            <a:r>
              <a:rPr lang="fr-FR" b="1" dirty="0">
                <a:solidFill>
                  <a:schemeClr val="bg1"/>
                </a:solidFill>
                <a:latin typeface="Microsoft JhengHei Light" panose="020B0304030504040204" pitchFamily="34" charset="-120"/>
                <a:ea typeface="Microsoft JhengHei Light" panose="020B0304030504040204" pitchFamily="34" charset="-120"/>
              </a:rPr>
              <a:t>* </a:t>
            </a:r>
            <a:r>
              <a:rPr lang="fr-FR" b="1" u="sng" dirty="0">
                <a:solidFill>
                  <a:schemeClr val="bg1"/>
                </a:solidFill>
                <a:latin typeface="Microsoft JhengHei Light" panose="020B0304030504040204" pitchFamily="34" charset="-120"/>
                <a:ea typeface="Microsoft JhengHei Light" panose="020B0304030504040204" pitchFamily="34" charset="-120"/>
              </a:rPr>
              <a:t>Définition</a:t>
            </a:r>
            <a:r>
              <a:rPr lang="fr-FR" b="1" dirty="0">
                <a:solidFill>
                  <a:schemeClr val="bg1"/>
                </a:solidFill>
                <a:latin typeface="Microsoft JhengHei Light" panose="020B0304030504040204" pitchFamily="34" charset="-120"/>
                <a:ea typeface="Microsoft JhengHei Light" panose="020B0304030504040204" pitchFamily="34" charset="-120"/>
              </a:rPr>
              <a:t> :</a:t>
            </a:r>
          </a:p>
        </p:txBody>
      </p:sp>
      <p:sp>
        <p:nvSpPr>
          <p:cNvPr id="7" name="ZoneTexte 6">
            <a:extLst>
              <a:ext uri="{FF2B5EF4-FFF2-40B4-BE49-F238E27FC236}">
                <a16:creationId xmlns:a16="http://schemas.microsoft.com/office/drawing/2014/main" id="{16482026-0616-980C-6446-8FDC4D371B6C}"/>
              </a:ext>
            </a:extLst>
          </p:cNvPr>
          <p:cNvSpPr txBox="1"/>
          <p:nvPr/>
        </p:nvSpPr>
        <p:spPr>
          <a:xfrm>
            <a:off x="1399592" y="2603241"/>
            <a:ext cx="10077057" cy="2308324"/>
          </a:xfrm>
          <a:prstGeom prst="rect">
            <a:avLst/>
          </a:prstGeom>
          <a:noFill/>
        </p:spPr>
        <p:txBody>
          <a:bodyPr wrap="square" rtlCol="0">
            <a:spAutoFit/>
          </a:bodyPr>
          <a:lstStyle/>
          <a:p>
            <a:pPr algn="just"/>
            <a:r>
              <a:rPr lang="fr-FR" dirty="0">
                <a:solidFill>
                  <a:schemeClr val="bg1"/>
                </a:solidFill>
                <a:latin typeface="Microsoft JhengHei Light" panose="020B0304030504040204" pitchFamily="34" charset="-120"/>
                <a:ea typeface="Microsoft JhengHei Light" panose="020B0304030504040204" pitchFamily="34" charset="-120"/>
              </a:rPr>
              <a:t>Les tests unitaires sont définis comme étant une </a:t>
            </a:r>
            <a:r>
              <a:rPr lang="fr-FR" dirty="0">
                <a:highlight>
                  <a:srgbClr val="FFFF00"/>
                </a:highlight>
                <a:latin typeface="Microsoft JhengHei Light" panose="020B0304030504040204" pitchFamily="34" charset="-120"/>
                <a:ea typeface="Microsoft JhengHei Light" panose="020B0304030504040204" pitchFamily="34" charset="-120"/>
              </a:rPr>
              <a:t>méthode de tests de logiciels</a:t>
            </a:r>
            <a:r>
              <a:rPr lang="fr-FR" dirty="0">
                <a:solidFill>
                  <a:schemeClr val="bg1"/>
                </a:solidFill>
                <a:latin typeface="Microsoft JhengHei Light" panose="020B0304030504040204" pitchFamily="34" charset="-120"/>
                <a:ea typeface="Microsoft JhengHei Light" panose="020B0304030504040204" pitchFamily="34" charset="-120"/>
              </a:rPr>
              <a:t> et qui consiste à tester plusieurs éléments ou bien plusieurs unités d’un logiciel. </a:t>
            </a:r>
          </a:p>
          <a:p>
            <a:pPr algn="just"/>
            <a:endParaRPr lang="fr-FR" dirty="0">
              <a:solidFill>
                <a:schemeClr val="bg1"/>
              </a:solidFill>
              <a:latin typeface="Microsoft JhengHei Light" panose="020B0304030504040204" pitchFamily="34" charset="-120"/>
              <a:ea typeface="Microsoft JhengHei Light" panose="020B0304030504040204" pitchFamily="34" charset="-120"/>
            </a:endParaRPr>
          </a:p>
          <a:p>
            <a:pPr algn="just"/>
            <a:r>
              <a:rPr lang="fr-FR" dirty="0">
                <a:solidFill>
                  <a:schemeClr val="bg1"/>
                </a:solidFill>
                <a:latin typeface="Microsoft JhengHei Light" panose="020B0304030504040204" pitchFamily="34" charset="-120"/>
                <a:ea typeface="Microsoft JhengHei Light" panose="020B0304030504040204" pitchFamily="34" charset="-120"/>
              </a:rPr>
              <a:t>Le principal objectif du test unitaire est de valider toutes les unités du logiciel et de vérifier que tout fonctionne parfaitement. En parallèle, les tests unitaires sont effectués pendant la phase de programmation du logiciel par les développeurs et ou les responsables QA. </a:t>
            </a:r>
          </a:p>
          <a:p>
            <a:endParaRPr lang="fr-FR" dirty="0">
              <a:solidFill>
                <a:schemeClr val="bg1"/>
              </a:solidFill>
              <a:latin typeface="Microsoft JhengHei Light" panose="020B0304030504040204" pitchFamily="34" charset="-120"/>
              <a:ea typeface="Microsoft JhengHei Light" panose="020B0304030504040204" pitchFamily="34" charset="-120"/>
            </a:endParaRPr>
          </a:p>
          <a:p>
            <a:endParaRPr lang="fr-FR" dirty="0">
              <a:solidFill>
                <a:schemeClr val="bg1"/>
              </a:solidFill>
              <a:latin typeface="Microsoft JhengHei Light" panose="020B0304030504040204" pitchFamily="34" charset="-120"/>
              <a:ea typeface="Microsoft JhengHei Light" panose="020B0304030504040204" pitchFamily="34" charset="-120"/>
            </a:endParaRPr>
          </a:p>
        </p:txBody>
      </p:sp>
    </p:spTree>
    <p:extLst>
      <p:ext uri="{BB962C8B-B14F-4D97-AF65-F5344CB8AC3E}">
        <p14:creationId xmlns:p14="http://schemas.microsoft.com/office/powerpoint/2010/main" val="81857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300"/>
                                        <p:tgtEl>
                                          <p:spTgt spid="3"/>
                                        </p:tgtEl>
                                      </p:cBhvr>
                                    </p:animEffect>
                                  </p:childTnLst>
                                </p:cTn>
                              </p:par>
                            </p:childTnLst>
                          </p:cTn>
                        </p:par>
                        <p:par>
                          <p:cTn id="8" fill="hold">
                            <p:stCondLst>
                              <p:cond delay="3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3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1000"/>
                                        <p:tgtEl>
                                          <p:spTgt spid="5"/>
                                        </p:tgtEl>
                                      </p:cBhvr>
                                    </p:animEffect>
                                    <p:anim calcmode="lin" valueType="num">
                                      <p:cBhvr>
                                        <p:cTn id="17" dur="1000" fill="hold"/>
                                        <p:tgtEl>
                                          <p:spTgt spid="5"/>
                                        </p:tgtEl>
                                        <p:attrNameLst>
                                          <p:attrName>ppt_x</p:attrName>
                                        </p:attrNameLst>
                                      </p:cBhvr>
                                      <p:tavLst>
                                        <p:tav tm="0">
                                          <p:val>
                                            <p:strVal val="#ppt_x"/>
                                          </p:val>
                                        </p:tav>
                                        <p:tav tm="100000">
                                          <p:val>
                                            <p:strVal val="#ppt_x"/>
                                          </p:val>
                                        </p:tav>
                                      </p:tavLst>
                                    </p:anim>
                                    <p:anim calcmode="lin" valueType="num">
                                      <p:cBhvr>
                                        <p:cTn id="18"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cxnSp>
        <p:nvCxnSpPr>
          <p:cNvPr id="3" name="Connecteur droit 2">
            <a:extLst>
              <a:ext uri="{FF2B5EF4-FFF2-40B4-BE49-F238E27FC236}">
                <a16:creationId xmlns:a16="http://schemas.microsoft.com/office/drawing/2014/main" id="{17FE125D-1E18-FBE2-CBD9-6DEAE311F797}"/>
              </a:ext>
            </a:extLst>
          </p:cNvPr>
          <p:cNvCxnSpPr/>
          <p:nvPr/>
        </p:nvCxnSpPr>
        <p:spPr>
          <a:xfrm>
            <a:off x="1106414"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 name="Connecteur droit 3">
            <a:extLst>
              <a:ext uri="{FF2B5EF4-FFF2-40B4-BE49-F238E27FC236}">
                <a16:creationId xmlns:a16="http://schemas.microsoft.com/office/drawing/2014/main" id="{4AE4D4B3-CF55-2BBC-3B9F-27DE209C9976}"/>
              </a:ext>
            </a:extLst>
          </p:cNvPr>
          <p:cNvCxnSpPr/>
          <p:nvPr/>
        </p:nvCxnSpPr>
        <p:spPr>
          <a:xfrm>
            <a:off x="877077"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5" name="ZoneTexte 4">
            <a:extLst>
              <a:ext uri="{FF2B5EF4-FFF2-40B4-BE49-F238E27FC236}">
                <a16:creationId xmlns:a16="http://schemas.microsoft.com/office/drawing/2014/main" id="{4E7656EE-AF2A-14D1-1957-14FE63A328EF}"/>
              </a:ext>
            </a:extLst>
          </p:cNvPr>
          <p:cNvSpPr txBox="1"/>
          <p:nvPr/>
        </p:nvSpPr>
        <p:spPr>
          <a:xfrm>
            <a:off x="1419726" y="354564"/>
            <a:ext cx="6550089" cy="646331"/>
          </a:xfrm>
          <a:prstGeom prst="rect">
            <a:avLst/>
          </a:prstGeom>
          <a:noFill/>
        </p:spPr>
        <p:txBody>
          <a:bodyPr wrap="square" rtlCol="0">
            <a:spAutoFit/>
          </a:bodyPr>
          <a:lstStyle/>
          <a:p>
            <a:r>
              <a:rPr lang="fr-FR" sz="3600" b="1" dirty="0">
                <a:solidFill>
                  <a:schemeClr val="bg1"/>
                </a:solidFill>
                <a:latin typeface="Microsoft JhengHei Light" panose="020B0304030504040204" pitchFamily="34" charset="-120"/>
                <a:ea typeface="Microsoft JhengHei Light" panose="020B0304030504040204" pitchFamily="34" charset="-120"/>
              </a:rPr>
              <a:t>2.5) </a:t>
            </a:r>
            <a:r>
              <a:rPr lang="fr-FR" sz="3600" b="1" u="sng" dirty="0">
                <a:solidFill>
                  <a:schemeClr val="bg1"/>
                </a:solidFill>
                <a:latin typeface="Microsoft JhengHei Light" panose="020B0304030504040204" pitchFamily="34" charset="-120"/>
                <a:ea typeface="Microsoft JhengHei Light" panose="020B0304030504040204" pitchFamily="34" charset="-120"/>
              </a:rPr>
              <a:t>Les tests d’intégration</a:t>
            </a:r>
            <a:r>
              <a:rPr lang="fr-FR" sz="3600" b="1" dirty="0">
                <a:solidFill>
                  <a:schemeClr val="bg1"/>
                </a:solidFill>
                <a:latin typeface="Microsoft JhengHei Light" panose="020B0304030504040204" pitchFamily="34" charset="-120"/>
                <a:ea typeface="Microsoft JhengHei Light" panose="020B0304030504040204" pitchFamily="34" charset="-120"/>
              </a:rPr>
              <a:t> :</a:t>
            </a:r>
          </a:p>
        </p:txBody>
      </p:sp>
      <p:sp>
        <p:nvSpPr>
          <p:cNvPr id="6" name="ZoneTexte 5">
            <a:extLst>
              <a:ext uri="{FF2B5EF4-FFF2-40B4-BE49-F238E27FC236}">
                <a16:creationId xmlns:a16="http://schemas.microsoft.com/office/drawing/2014/main" id="{03E16490-4C89-64B9-CB31-C89EB16E0DD1}"/>
              </a:ext>
            </a:extLst>
          </p:cNvPr>
          <p:cNvSpPr txBox="1"/>
          <p:nvPr/>
        </p:nvSpPr>
        <p:spPr>
          <a:xfrm>
            <a:off x="1419726" y="1530219"/>
            <a:ext cx="2873829" cy="369332"/>
          </a:xfrm>
          <a:prstGeom prst="rect">
            <a:avLst/>
          </a:prstGeom>
          <a:noFill/>
        </p:spPr>
        <p:txBody>
          <a:bodyPr wrap="square" rtlCol="0">
            <a:spAutoFit/>
          </a:bodyPr>
          <a:lstStyle/>
          <a:p>
            <a:r>
              <a:rPr lang="fr-FR" b="1" dirty="0">
                <a:solidFill>
                  <a:schemeClr val="bg1"/>
                </a:solidFill>
                <a:latin typeface="Microsoft JhengHei Light" panose="020B0304030504040204" pitchFamily="34" charset="-120"/>
                <a:ea typeface="Microsoft JhengHei Light" panose="020B0304030504040204" pitchFamily="34" charset="-120"/>
              </a:rPr>
              <a:t>* </a:t>
            </a:r>
            <a:r>
              <a:rPr lang="fr-FR" b="1" u="sng" dirty="0">
                <a:solidFill>
                  <a:schemeClr val="bg1"/>
                </a:solidFill>
                <a:latin typeface="Microsoft JhengHei Light" panose="020B0304030504040204" pitchFamily="34" charset="-120"/>
                <a:ea typeface="Microsoft JhengHei Light" panose="020B0304030504040204" pitchFamily="34" charset="-120"/>
              </a:rPr>
              <a:t>Définition</a:t>
            </a:r>
            <a:r>
              <a:rPr lang="fr-FR" b="1" dirty="0">
                <a:solidFill>
                  <a:schemeClr val="bg1"/>
                </a:solidFill>
                <a:latin typeface="Microsoft JhengHei Light" panose="020B0304030504040204" pitchFamily="34" charset="-120"/>
                <a:ea typeface="Microsoft JhengHei Light" panose="020B0304030504040204" pitchFamily="34" charset="-120"/>
              </a:rPr>
              <a:t> :</a:t>
            </a:r>
          </a:p>
        </p:txBody>
      </p:sp>
      <p:sp>
        <p:nvSpPr>
          <p:cNvPr id="7" name="ZoneTexte 6">
            <a:extLst>
              <a:ext uri="{FF2B5EF4-FFF2-40B4-BE49-F238E27FC236}">
                <a16:creationId xmlns:a16="http://schemas.microsoft.com/office/drawing/2014/main" id="{8FAA0643-0969-4522-8F0D-A43C867EB355}"/>
              </a:ext>
            </a:extLst>
          </p:cNvPr>
          <p:cNvSpPr txBox="1"/>
          <p:nvPr/>
        </p:nvSpPr>
        <p:spPr>
          <a:xfrm>
            <a:off x="1419726" y="2428875"/>
            <a:ext cx="10467471" cy="2862322"/>
          </a:xfrm>
          <a:prstGeom prst="rect">
            <a:avLst/>
          </a:prstGeom>
          <a:noFill/>
        </p:spPr>
        <p:txBody>
          <a:bodyPr wrap="square" rtlCol="0">
            <a:spAutoFit/>
          </a:bodyPr>
          <a:lstStyle/>
          <a:p>
            <a:pPr algn="just"/>
            <a:r>
              <a:rPr lang="fr-FR" dirty="0">
                <a:solidFill>
                  <a:schemeClr val="bg1"/>
                </a:solidFill>
                <a:latin typeface="Microsoft JhengHei Light" panose="020B0304030504040204" pitchFamily="34" charset="-120"/>
                <a:ea typeface="Microsoft JhengHei Light" panose="020B0304030504040204" pitchFamily="34" charset="-120"/>
              </a:rPr>
              <a:t>Les tests d’intégration sont définis comme étant une </a:t>
            </a:r>
            <a:r>
              <a:rPr lang="fr-FR" dirty="0">
                <a:highlight>
                  <a:srgbClr val="FFFF00"/>
                </a:highlight>
                <a:latin typeface="Microsoft JhengHei Light" panose="020B0304030504040204" pitchFamily="34" charset="-120"/>
                <a:ea typeface="Microsoft JhengHei Light" panose="020B0304030504040204" pitchFamily="34" charset="-120"/>
              </a:rPr>
              <a:t>phase de tests</a:t>
            </a:r>
            <a:r>
              <a:rPr lang="fr-FR" dirty="0">
                <a:solidFill>
                  <a:schemeClr val="bg1"/>
                </a:solidFill>
                <a:latin typeface="Microsoft JhengHei Light" panose="020B0304030504040204" pitchFamily="34" charset="-120"/>
                <a:ea typeface="Microsoft JhengHei Light" panose="020B0304030504040204" pitchFamily="34" charset="-120"/>
              </a:rPr>
              <a:t>, qui est précédée par les tests unitaires et suivi par les tests de validation.</a:t>
            </a:r>
          </a:p>
          <a:p>
            <a:pPr algn="just"/>
            <a:endParaRPr lang="fr-FR" dirty="0">
              <a:solidFill>
                <a:schemeClr val="bg1"/>
              </a:solidFill>
              <a:latin typeface="Microsoft JhengHei Light" panose="020B0304030504040204" pitchFamily="34" charset="-120"/>
              <a:ea typeface="Microsoft JhengHei Light" panose="020B0304030504040204" pitchFamily="34" charset="-120"/>
            </a:endParaRPr>
          </a:p>
          <a:p>
            <a:pPr algn="just"/>
            <a:r>
              <a:rPr lang="fr-FR" dirty="0">
                <a:solidFill>
                  <a:schemeClr val="bg1"/>
                </a:solidFill>
                <a:latin typeface="Microsoft JhengHei Light" panose="020B0304030504040204" pitchFamily="34" charset="-120"/>
                <a:ea typeface="Microsoft JhengHei Light" panose="020B0304030504040204" pitchFamily="34" charset="-120"/>
              </a:rPr>
              <a:t>L’objectif principal des tests d’intégration est de détecter les erreurs que les tests unitaires n’ont pas pu détecter. Ils ne détectent pas uniquement les erreurs non détectés par les tests unitaires, ils vérifient également l’aspect fonctionnel du logiciel ou application, sa fiabilité et ses performances.</a:t>
            </a:r>
          </a:p>
          <a:p>
            <a:pPr algn="just"/>
            <a:endParaRPr lang="fr-FR" dirty="0">
              <a:solidFill>
                <a:schemeClr val="bg1"/>
              </a:solidFill>
              <a:latin typeface="Microsoft JhengHei Light" panose="020B0304030504040204" pitchFamily="34" charset="-120"/>
              <a:ea typeface="Microsoft JhengHei Light" panose="020B0304030504040204" pitchFamily="34" charset="-120"/>
            </a:endParaRPr>
          </a:p>
          <a:p>
            <a:pPr algn="just"/>
            <a:r>
              <a:rPr lang="fr-FR" dirty="0">
                <a:solidFill>
                  <a:schemeClr val="bg1"/>
                </a:solidFill>
                <a:latin typeface="Microsoft JhengHei Light" panose="020B0304030504040204" pitchFamily="34" charset="-120"/>
                <a:ea typeface="Microsoft JhengHei Light" panose="020B0304030504040204" pitchFamily="34" charset="-120"/>
              </a:rPr>
              <a:t>L’intégration en général fait appel à un système de gestion de versions et également à des programmes d’installation car cela va permettre d’établir une nouvelle version fondée sur une version de la maintenance ou sur une version de développement.</a:t>
            </a:r>
          </a:p>
        </p:txBody>
      </p:sp>
    </p:spTree>
    <p:extLst>
      <p:ext uri="{BB962C8B-B14F-4D97-AF65-F5344CB8AC3E}">
        <p14:creationId xmlns:p14="http://schemas.microsoft.com/office/powerpoint/2010/main" val="125725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300"/>
                                        <p:tgtEl>
                                          <p:spTgt spid="4"/>
                                        </p:tgtEl>
                                      </p:cBhvr>
                                    </p:animEffect>
                                  </p:childTnLst>
                                </p:cTn>
                              </p:par>
                            </p:childTnLst>
                          </p:cTn>
                        </p:par>
                        <p:par>
                          <p:cTn id="8" fill="hold">
                            <p:stCondLst>
                              <p:cond delay="300"/>
                            </p:stCondLst>
                            <p:childTnLst>
                              <p:par>
                                <p:cTn id="9" presetID="10"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3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1000"/>
                                        <p:tgtEl>
                                          <p:spTgt spid="5"/>
                                        </p:tgtEl>
                                      </p:cBhvr>
                                    </p:animEffect>
                                    <p:anim calcmode="lin" valueType="num">
                                      <p:cBhvr>
                                        <p:cTn id="17" dur="1000" fill="hold"/>
                                        <p:tgtEl>
                                          <p:spTgt spid="5"/>
                                        </p:tgtEl>
                                        <p:attrNameLst>
                                          <p:attrName>ppt_x</p:attrName>
                                        </p:attrNameLst>
                                      </p:cBhvr>
                                      <p:tavLst>
                                        <p:tav tm="0">
                                          <p:val>
                                            <p:strVal val="#ppt_x"/>
                                          </p:val>
                                        </p:tav>
                                        <p:tav tm="100000">
                                          <p:val>
                                            <p:strVal val="#ppt_x"/>
                                          </p:val>
                                        </p:tav>
                                      </p:tavLst>
                                    </p:anim>
                                    <p:anim calcmode="lin" valueType="num">
                                      <p:cBhvr>
                                        <p:cTn id="18"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cxnSp>
        <p:nvCxnSpPr>
          <p:cNvPr id="3" name="Connecteur droit 2">
            <a:extLst>
              <a:ext uri="{FF2B5EF4-FFF2-40B4-BE49-F238E27FC236}">
                <a16:creationId xmlns:a16="http://schemas.microsoft.com/office/drawing/2014/main" id="{36CD294E-4C99-C064-6ABE-EE4F33151F92}"/>
              </a:ext>
            </a:extLst>
          </p:cNvPr>
          <p:cNvCxnSpPr/>
          <p:nvPr/>
        </p:nvCxnSpPr>
        <p:spPr>
          <a:xfrm>
            <a:off x="914400"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 name="Connecteur droit 3">
            <a:extLst>
              <a:ext uri="{FF2B5EF4-FFF2-40B4-BE49-F238E27FC236}">
                <a16:creationId xmlns:a16="http://schemas.microsoft.com/office/drawing/2014/main" id="{C41F0C42-E3E6-DCBE-95B7-34BB8073B3EB}"/>
              </a:ext>
            </a:extLst>
          </p:cNvPr>
          <p:cNvCxnSpPr/>
          <p:nvPr/>
        </p:nvCxnSpPr>
        <p:spPr>
          <a:xfrm>
            <a:off x="1174954"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5" name="ZoneTexte 4">
            <a:extLst>
              <a:ext uri="{FF2B5EF4-FFF2-40B4-BE49-F238E27FC236}">
                <a16:creationId xmlns:a16="http://schemas.microsoft.com/office/drawing/2014/main" id="{6BCC02FB-5512-0424-9A4C-81792EFC485C}"/>
              </a:ext>
            </a:extLst>
          </p:cNvPr>
          <p:cNvSpPr txBox="1"/>
          <p:nvPr/>
        </p:nvSpPr>
        <p:spPr>
          <a:xfrm>
            <a:off x="1523998" y="481781"/>
            <a:ext cx="8062451" cy="646331"/>
          </a:xfrm>
          <a:prstGeom prst="rect">
            <a:avLst/>
          </a:prstGeom>
          <a:noFill/>
        </p:spPr>
        <p:txBody>
          <a:bodyPr wrap="square" rtlCol="0">
            <a:spAutoFit/>
          </a:bodyPr>
          <a:lstStyle/>
          <a:p>
            <a:r>
              <a:rPr lang="fr-FR" sz="3600" b="1" dirty="0">
                <a:solidFill>
                  <a:schemeClr val="bg1"/>
                </a:solidFill>
                <a:latin typeface="Microsoft JhengHei Light" panose="020B0304030504040204" pitchFamily="34" charset="-120"/>
                <a:ea typeface="Microsoft JhengHei Light" panose="020B0304030504040204" pitchFamily="34" charset="-120"/>
              </a:rPr>
              <a:t>2.6) </a:t>
            </a:r>
            <a:r>
              <a:rPr lang="fr-FR" sz="3600" b="1" u="sng" dirty="0">
                <a:solidFill>
                  <a:schemeClr val="bg1"/>
                </a:solidFill>
                <a:latin typeface="Microsoft JhengHei Light" panose="020B0304030504040204" pitchFamily="34" charset="-120"/>
                <a:ea typeface="Microsoft JhengHei Light" panose="020B0304030504040204" pitchFamily="34" charset="-120"/>
              </a:rPr>
              <a:t>Les tests de fumée</a:t>
            </a:r>
            <a:r>
              <a:rPr lang="fr-FR" sz="3600" b="1" dirty="0">
                <a:solidFill>
                  <a:schemeClr val="bg1"/>
                </a:solidFill>
                <a:latin typeface="Microsoft JhengHei Light" panose="020B0304030504040204" pitchFamily="34" charset="-120"/>
                <a:ea typeface="Microsoft JhengHei Light" panose="020B0304030504040204" pitchFamily="34" charset="-120"/>
              </a:rPr>
              <a:t> :</a:t>
            </a:r>
          </a:p>
        </p:txBody>
      </p:sp>
      <p:sp>
        <p:nvSpPr>
          <p:cNvPr id="6" name="ZoneTexte 5">
            <a:extLst>
              <a:ext uri="{FF2B5EF4-FFF2-40B4-BE49-F238E27FC236}">
                <a16:creationId xmlns:a16="http://schemas.microsoft.com/office/drawing/2014/main" id="{AFEC6E66-EAC4-C39B-B9AB-7F4416BF81F7}"/>
              </a:ext>
            </a:extLst>
          </p:cNvPr>
          <p:cNvSpPr txBox="1"/>
          <p:nvPr/>
        </p:nvSpPr>
        <p:spPr>
          <a:xfrm>
            <a:off x="1523998" y="1759974"/>
            <a:ext cx="10274709" cy="369332"/>
          </a:xfrm>
          <a:prstGeom prst="rect">
            <a:avLst/>
          </a:prstGeom>
          <a:noFill/>
        </p:spPr>
        <p:txBody>
          <a:bodyPr wrap="square" rtlCol="0">
            <a:spAutoFit/>
          </a:bodyPr>
          <a:lstStyle/>
          <a:p>
            <a:r>
              <a:rPr lang="fr-FR" b="1" dirty="0">
                <a:solidFill>
                  <a:schemeClr val="bg1"/>
                </a:solidFill>
                <a:latin typeface="Microsoft JhengHei Light" panose="020B0304030504040204" pitchFamily="34" charset="-120"/>
                <a:ea typeface="Microsoft JhengHei Light" panose="020B0304030504040204" pitchFamily="34" charset="-120"/>
              </a:rPr>
              <a:t>* </a:t>
            </a:r>
            <a:r>
              <a:rPr lang="fr-FR" b="1" u="sng" dirty="0">
                <a:solidFill>
                  <a:schemeClr val="bg1"/>
                </a:solidFill>
                <a:latin typeface="Microsoft JhengHei Light" panose="020B0304030504040204" pitchFamily="34" charset="-120"/>
                <a:ea typeface="Microsoft JhengHei Light" panose="020B0304030504040204" pitchFamily="34" charset="-120"/>
              </a:rPr>
              <a:t>Définition</a:t>
            </a:r>
            <a:r>
              <a:rPr lang="fr-FR" b="1" dirty="0">
                <a:solidFill>
                  <a:schemeClr val="bg1"/>
                </a:solidFill>
                <a:latin typeface="Microsoft JhengHei Light" panose="020B0304030504040204" pitchFamily="34" charset="-120"/>
                <a:ea typeface="Microsoft JhengHei Light" panose="020B0304030504040204" pitchFamily="34" charset="-120"/>
              </a:rPr>
              <a:t> :</a:t>
            </a:r>
          </a:p>
        </p:txBody>
      </p:sp>
      <p:sp>
        <p:nvSpPr>
          <p:cNvPr id="7" name="ZoneTexte 6">
            <a:extLst>
              <a:ext uri="{FF2B5EF4-FFF2-40B4-BE49-F238E27FC236}">
                <a16:creationId xmlns:a16="http://schemas.microsoft.com/office/drawing/2014/main" id="{812E8698-B245-0E08-E4C9-CE9E85971737}"/>
              </a:ext>
            </a:extLst>
          </p:cNvPr>
          <p:cNvSpPr txBox="1"/>
          <p:nvPr/>
        </p:nvSpPr>
        <p:spPr>
          <a:xfrm>
            <a:off x="1523998" y="2761168"/>
            <a:ext cx="10225548" cy="1754326"/>
          </a:xfrm>
          <a:prstGeom prst="rect">
            <a:avLst/>
          </a:prstGeom>
          <a:noFill/>
        </p:spPr>
        <p:txBody>
          <a:bodyPr wrap="square" rtlCol="0">
            <a:spAutoFit/>
          </a:bodyPr>
          <a:lstStyle/>
          <a:p>
            <a:pPr algn="just"/>
            <a:r>
              <a:rPr lang="fr-FR" dirty="0">
                <a:solidFill>
                  <a:schemeClr val="bg1"/>
                </a:solidFill>
                <a:latin typeface="Microsoft JhengHei Light" panose="020B0304030504040204" pitchFamily="34" charset="-120"/>
                <a:ea typeface="Microsoft JhengHei Light" panose="020B0304030504040204" pitchFamily="34" charset="-120"/>
              </a:rPr>
              <a:t>Les tests de fumée également appelé « </a:t>
            </a:r>
            <a:r>
              <a:rPr lang="fr-FR" dirty="0">
                <a:highlight>
                  <a:srgbClr val="FFFF00"/>
                </a:highlight>
                <a:latin typeface="Microsoft JhengHei Light" panose="020B0304030504040204" pitchFamily="34" charset="-120"/>
                <a:ea typeface="Microsoft JhengHei Light" panose="020B0304030504040204" pitchFamily="34" charset="-120"/>
              </a:rPr>
              <a:t>Smoke Test</a:t>
            </a:r>
            <a:r>
              <a:rPr lang="fr-FR" dirty="0">
                <a:solidFill>
                  <a:schemeClr val="bg1"/>
                </a:solidFill>
                <a:latin typeface="Microsoft JhengHei Light" panose="020B0304030504040204" pitchFamily="34" charset="-120"/>
                <a:ea typeface="Microsoft JhengHei Light" panose="020B0304030504040204" pitchFamily="34" charset="-120"/>
              </a:rPr>
              <a:t> » est défini comme étant comme une évaluation sommaire des fonctions nécessaires en développement du logiciel et également de sa stabilité.</a:t>
            </a:r>
          </a:p>
          <a:p>
            <a:pPr algn="just"/>
            <a:endParaRPr lang="fr-FR" dirty="0">
              <a:solidFill>
                <a:schemeClr val="bg1"/>
              </a:solidFill>
              <a:latin typeface="Microsoft JhengHei Light" panose="020B0304030504040204" pitchFamily="34" charset="-120"/>
              <a:ea typeface="Microsoft JhengHei Light" panose="020B0304030504040204" pitchFamily="34" charset="-120"/>
            </a:endParaRPr>
          </a:p>
          <a:p>
            <a:pPr algn="just"/>
            <a:r>
              <a:rPr lang="fr-FR" dirty="0">
                <a:solidFill>
                  <a:schemeClr val="bg1"/>
                </a:solidFill>
                <a:latin typeface="Microsoft JhengHei Light" panose="020B0304030504040204" pitchFamily="34" charset="-120"/>
                <a:ea typeface="Microsoft JhengHei Light" panose="020B0304030504040204" pitchFamily="34" charset="-120"/>
              </a:rPr>
              <a:t>Son objectif principal est de déterminer si le logiciel serait contraint à de nouveaux développements ou bien si une série de tests plus exhaustifs et spécialisés pourront être menés.</a:t>
            </a:r>
          </a:p>
        </p:txBody>
      </p:sp>
    </p:spTree>
    <p:extLst>
      <p:ext uri="{BB962C8B-B14F-4D97-AF65-F5344CB8AC3E}">
        <p14:creationId xmlns:p14="http://schemas.microsoft.com/office/powerpoint/2010/main" val="41408539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300"/>
                                        <p:tgtEl>
                                          <p:spTgt spid="3"/>
                                        </p:tgtEl>
                                      </p:cBhvr>
                                    </p:animEffect>
                                  </p:childTnLst>
                                </p:cTn>
                              </p:par>
                            </p:childTnLst>
                          </p:cTn>
                        </p:par>
                        <p:par>
                          <p:cTn id="8" fill="hold">
                            <p:stCondLst>
                              <p:cond delay="3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3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1000"/>
                                        <p:tgtEl>
                                          <p:spTgt spid="5"/>
                                        </p:tgtEl>
                                      </p:cBhvr>
                                    </p:animEffect>
                                    <p:anim calcmode="lin" valueType="num">
                                      <p:cBhvr>
                                        <p:cTn id="17" dur="1000" fill="hold"/>
                                        <p:tgtEl>
                                          <p:spTgt spid="5"/>
                                        </p:tgtEl>
                                        <p:attrNameLst>
                                          <p:attrName>ppt_x</p:attrName>
                                        </p:attrNameLst>
                                      </p:cBhvr>
                                      <p:tavLst>
                                        <p:tav tm="0">
                                          <p:val>
                                            <p:strVal val="#ppt_x"/>
                                          </p:val>
                                        </p:tav>
                                        <p:tav tm="100000">
                                          <p:val>
                                            <p:strVal val="#ppt_x"/>
                                          </p:val>
                                        </p:tav>
                                      </p:tavLst>
                                    </p:anim>
                                    <p:anim calcmode="lin" valueType="num">
                                      <p:cBhvr>
                                        <p:cTn id="18"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cxnSp>
        <p:nvCxnSpPr>
          <p:cNvPr id="3" name="Connecteur droit 2">
            <a:extLst>
              <a:ext uri="{FF2B5EF4-FFF2-40B4-BE49-F238E27FC236}">
                <a16:creationId xmlns:a16="http://schemas.microsoft.com/office/drawing/2014/main" id="{175ADCE3-368A-DCED-BF6D-2BAAC9DF8966}"/>
              </a:ext>
            </a:extLst>
          </p:cNvPr>
          <p:cNvCxnSpPr/>
          <p:nvPr/>
        </p:nvCxnSpPr>
        <p:spPr>
          <a:xfrm>
            <a:off x="741680"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 name="Connecteur droit 3">
            <a:extLst>
              <a:ext uri="{FF2B5EF4-FFF2-40B4-BE49-F238E27FC236}">
                <a16:creationId xmlns:a16="http://schemas.microsoft.com/office/drawing/2014/main" id="{DD0F43F9-BE23-4EAF-578F-6D03CB9A2ED7}"/>
              </a:ext>
            </a:extLst>
          </p:cNvPr>
          <p:cNvCxnSpPr/>
          <p:nvPr/>
        </p:nvCxnSpPr>
        <p:spPr>
          <a:xfrm>
            <a:off x="995680"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5" name="ZoneTexte 4">
            <a:extLst>
              <a:ext uri="{FF2B5EF4-FFF2-40B4-BE49-F238E27FC236}">
                <a16:creationId xmlns:a16="http://schemas.microsoft.com/office/drawing/2014/main" id="{7DE50AA6-6EF5-C6AA-042D-76945B72265B}"/>
              </a:ext>
            </a:extLst>
          </p:cNvPr>
          <p:cNvSpPr txBox="1"/>
          <p:nvPr/>
        </p:nvSpPr>
        <p:spPr>
          <a:xfrm>
            <a:off x="1576873" y="690465"/>
            <a:ext cx="9974424" cy="646331"/>
          </a:xfrm>
          <a:prstGeom prst="rect">
            <a:avLst/>
          </a:prstGeom>
          <a:noFill/>
        </p:spPr>
        <p:txBody>
          <a:bodyPr wrap="square" rtlCol="0">
            <a:spAutoFit/>
          </a:bodyPr>
          <a:lstStyle/>
          <a:p>
            <a:r>
              <a:rPr lang="fr-FR" sz="3600" b="1" u="sng" dirty="0">
                <a:solidFill>
                  <a:schemeClr val="bg1"/>
                </a:solidFill>
                <a:latin typeface="Microsoft JhengHei Light" panose="020B0304030504040204" pitchFamily="34" charset="-120"/>
                <a:ea typeface="Microsoft JhengHei Light" panose="020B0304030504040204" pitchFamily="34" charset="-120"/>
              </a:rPr>
              <a:t>Introduction</a:t>
            </a:r>
            <a:r>
              <a:rPr lang="fr-FR" sz="3600" b="1" dirty="0">
                <a:solidFill>
                  <a:schemeClr val="bg1"/>
                </a:solidFill>
                <a:latin typeface="Microsoft JhengHei Light" panose="020B0304030504040204" pitchFamily="34" charset="-120"/>
                <a:ea typeface="Microsoft JhengHei Light" panose="020B0304030504040204" pitchFamily="34" charset="-120"/>
              </a:rPr>
              <a:t> :</a:t>
            </a:r>
          </a:p>
        </p:txBody>
      </p:sp>
      <p:sp>
        <p:nvSpPr>
          <p:cNvPr id="7" name="ZoneTexte 6">
            <a:extLst>
              <a:ext uri="{FF2B5EF4-FFF2-40B4-BE49-F238E27FC236}">
                <a16:creationId xmlns:a16="http://schemas.microsoft.com/office/drawing/2014/main" id="{E906DF13-AC2E-4EAD-F67F-00E8403EA34C}"/>
              </a:ext>
            </a:extLst>
          </p:cNvPr>
          <p:cNvSpPr txBox="1"/>
          <p:nvPr/>
        </p:nvSpPr>
        <p:spPr>
          <a:xfrm>
            <a:off x="1576873" y="1763486"/>
            <a:ext cx="10188000" cy="1569660"/>
          </a:xfrm>
          <a:prstGeom prst="rect">
            <a:avLst/>
          </a:prstGeom>
          <a:noFill/>
        </p:spPr>
        <p:txBody>
          <a:bodyPr wrap="square" rtlCol="0">
            <a:spAutoFit/>
          </a:bodyPr>
          <a:lstStyle/>
          <a:p>
            <a:r>
              <a:rPr lang="fr-FR" sz="1600" dirty="0">
                <a:solidFill>
                  <a:schemeClr val="bg1"/>
                </a:solidFill>
                <a:latin typeface="Microsoft JhengHei Light" panose="020B0304030504040204" pitchFamily="34" charset="-120"/>
                <a:ea typeface="Microsoft JhengHei Light" panose="020B0304030504040204" pitchFamily="34" charset="-120"/>
              </a:rPr>
              <a:t>L’ISTQB (International Software Testing Qualifications Board) est une association internationale et qui a pour but de mettre en place, au niveau international, un schéma uniforme et universel de connaissances et compétences nécessaires à tout professionnel concernés par les tests logiciels et de systèmes.</a:t>
            </a:r>
          </a:p>
          <a:p>
            <a:endParaRPr lang="fr-FR" sz="1600" dirty="0">
              <a:solidFill>
                <a:schemeClr val="bg1"/>
              </a:solidFill>
              <a:latin typeface="Microsoft JhengHei Light" panose="020B0304030504040204" pitchFamily="34" charset="-120"/>
              <a:ea typeface="Microsoft JhengHei Light" panose="020B0304030504040204" pitchFamily="34" charset="-120"/>
            </a:endParaRPr>
          </a:p>
          <a:p>
            <a:r>
              <a:rPr lang="fr-FR" sz="1600" dirty="0">
                <a:solidFill>
                  <a:schemeClr val="bg1"/>
                </a:solidFill>
                <a:latin typeface="Microsoft JhengHei Light" panose="020B0304030504040204" pitchFamily="34" charset="-120"/>
                <a:ea typeface="Microsoft JhengHei Light" panose="020B0304030504040204" pitchFamily="34" charset="-120"/>
              </a:rPr>
              <a:t>Actuellement, il y a plus de 500 000 personnes dans plus de 100 pays dans le monde qui possèdent une certification délivrée par l’ISTQB , ce qui en fait, de facto, un standard mondial dans le domaine du test.</a:t>
            </a:r>
          </a:p>
        </p:txBody>
      </p:sp>
      <p:pic>
        <p:nvPicPr>
          <p:cNvPr id="9" name="Image 8">
            <a:extLst>
              <a:ext uri="{FF2B5EF4-FFF2-40B4-BE49-F238E27FC236}">
                <a16:creationId xmlns:a16="http://schemas.microsoft.com/office/drawing/2014/main" id="{551690A0-2CFE-68AF-18A2-CC07C33F13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18669" y="4057941"/>
            <a:ext cx="2390775" cy="1914525"/>
          </a:xfrm>
          <a:prstGeom prst="rect">
            <a:avLst/>
          </a:prstGeom>
        </p:spPr>
      </p:pic>
      <p:pic>
        <p:nvPicPr>
          <p:cNvPr id="11" name="Image 10">
            <a:extLst>
              <a:ext uri="{FF2B5EF4-FFF2-40B4-BE49-F238E27FC236}">
                <a16:creationId xmlns:a16="http://schemas.microsoft.com/office/drawing/2014/main" id="{88E1277A-BDFC-E0DA-9ACE-CC83AFC388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10245" y="4375059"/>
            <a:ext cx="2390400" cy="1502543"/>
          </a:xfrm>
          <a:prstGeom prst="rect">
            <a:avLst/>
          </a:prstGeom>
        </p:spPr>
      </p:pic>
    </p:spTree>
    <p:extLst>
      <p:ext uri="{BB962C8B-B14F-4D97-AF65-F5344CB8AC3E}">
        <p14:creationId xmlns:p14="http://schemas.microsoft.com/office/powerpoint/2010/main" val="3614477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300"/>
                                        <p:tgtEl>
                                          <p:spTgt spid="3"/>
                                        </p:tgtEl>
                                      </p:cBhvr>
                                    </p:animEffect>
                                  </p:childTnLst>
                                </p:cTn>
                              </p:par>
                            </p:childTnLst>
                          </p:cTn>
                        </p:par>
                        <p:par>
                          <p:cTn id="8" fill="hold">
                            <p:stCondLst>
                              <p:cond delay="3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3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1000"/>
                                        <p:tgtEl>
                                          <p:spTgt spid="5"/>
                                        </p:tgtEl>
                                      </p:cBhvr>
                                    </p:animEffect>
                                    <p:anim calcmode="lin" valueType="num">
                                      <p:cBhvr>
                                        <p:cTn id="17" dur="1000" fill="hold"/>
                                        <p:tgtEl>
                                          <p:spTgt spid="5"/>
                                        </p:tgtEl>
                                        <p:attrNameLst>
                                          <p:attrName>ppt_x</p:attrName>
                                        </p:attrNameLst>
                                      </p:cBhvr>
                                      <p:tavLst>
                                        <p:tav tm="0">
                                          <p:val>
                                            <p:strVal val="#ppt_x"/>
                                          </p:val>
                                        </p:tav>
                                        <p:tav tm="100000">
                                          <p:val>
                                            <p:strVal val="#ppt_x"/>
                                          </p:val>
                                        </p:tav>
                                      </p:tavLst>
                                    </p:anim>
                                    <p:anim calcmode="lin" valueType="num">
                                      <p:cBhvr>
                                        <p:cTn id="18"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par>
                                <p:cTn id="24" presetID="42" presetClass="entr" presetSubtype="0" fill="hold" nodeType="with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fade">
                                      <p:cBhvr>
                                        <p:cTn id="26" dur="1000"/>
                                        <p:tgtEl>
                                          <p:spTgt spid="9"/>
                                        </p:tgtEl>
                                      </p:cBhvr>
                                    </p:animEffect>
                                    <p:anim calcmode="lin" valueType="num">
                                      <p:cBhvr>
                                        <p:cTn id="27" dur="1000" fill="hold"/>
                                        <p:tgtEl>
                                          <p:spTgt spid="9"/>
                                        </p:tgtEl>
                                        <p:attrNameLst>
                                          <p:attrName>ppt_x</p:attrName>
                                        </p:attrNameLst>
                                      </p:cBhvr>
                                      <p:tavLst>
                                        <p:tav tm="0">
                                          <p:val>
                                            <p:strVal val="#ppt_x"/>
                                          </p:val>
                                        </p:tav>
                                        <p:tav tm="100000">
                                          <p:val>
                                            <p:strVal val="#ppt_x"/>
                                          </p:val>
                                        </p:tav>
                                      </p:tavLst>
                                    </p:anim>
                                    <p:anim calcmode="lin" valueType="num">
                                      <p:cBhvr>
                                        <p:cTn id="28" dur="1000" fill="hold"/>
                                        <p:tgtEl>
                                          <p:spTgt spid="9"/>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fade">
                                      <p:cBhvr>
                                        <p:cTn id="31" dur="1000"/>
                                        <p:tgtEl>
                                          <p:spTgt spid="11"/>
                                        </p:tgtEl>
                                      </p:cBhvr>
                                    </p:animEffect>
                                    <p:anim calcmode="lin" valueType="num">
                                      <p:cBhvr>
                                        <p:cTn id="32" dur="1000" fill="hold"/>
                                        <p:tgtEl>
                                          <p:spTgt spid="11"/>
                                        </p:tgtEl>
                                        <p:attrNameLst>
                                          <p:attrName>ppt_x</p:attrName>
                                        </p:attrNameLst>
                                      </p:cBhvr>
                                      <p:tavLst>
                                        <p:tav tm="0">
                                          <p:val>
                                            <p:strVal val="#ppt_x"/>
                                          </p:val>
                                        </p:tav>
                                        <p:tav tm="100000">
                                          <p:val>
                                            <p:strVal val="#ppt_x"/>
                                          </p:val>
                                        </p:tav>
                                      </p:tavLst>
                                    </p:anim>
                                    <p:anim calcmode="lin" valueType="num">
                                      <p:cBhvr>
                                        <p:cTn id="33"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cxnSp>
        <p:nvCxnSpPr>
          <p:cNvPr id="8" name="Connecteur droit 7">
            <a:extLst>
              <a:ext uri="{FF2B5EF4-FFF2-40B4-BE49-F238E27FC236}">
                <a16:creationId xmlns:a16="http://schemas.microsoft.com/office/drawing/2014/main" id="{2AD989D0-0FEE-88E7-B01E-93CB4EBDD9CD}"/>
              </a:ext>
            </a:extLst>
          </p:cNvPr>
          <p:cNvCxnSpPr>
            <a:cxnSpLocks/>
          </p:cNvCxnSpPr>
          <p:nvPr/>
        </p:nvCxnSpPr>
        <p:spPr>
          <a:xfrm>
            <a:off x="634482"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Connecteur droit 8">
            <a:extLst>
              <a:ext uri="{FF2B5EF4-FFF2-40B4-BE49-F238E27FC236}">
                <a16:creationId xmlns:a16="http://schemas.microsoft.com/office/drawing/2014/main" id="{A99EAE6D-5B23-A3CA-439C-0BFF40C09881}"/>
              </a:ext>
            </a:extLst>
          </p:cNvPr>
          <p:cNvCxnSpPr>
            <a:cxnSpLocks/>
          </p:cNvCxnSpPr>
          <p:nvPr/>
        </p:nvCxnSpPr>
        <p:spPr>
          <a:xfrm>
            <a:off x="889519"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ZoneTexte 11">
            <a:extLst>
              <a:ext uri="{FF2B5EF4-FFF2-40B4-BE49-F238E27FC236}">
                <a16:creationId xmlns:a16="http://schemas.microsoft.com/office/drawing/2014/main" id="{A2043400-EA0C-A928-5BF7-54D345D94AB8}"/>
              </a:ext>
            </a:extLst>
          </p:cNvPr>
          <p:cNvSpPr txBox="1"/>
          <p:nvPr/>
        </p:nvSpPr>
        <p:spPr>
          <a:xfrm>
            <a:off x="1268963" y="737118"/>
            <a:ext cx="6857999" cy="646331"/>
          </a:xfrm>
          <a:prstGeom prst="rect">
            <a:avLst/>
          </a:prstGeom>
          <a:noFill/>
        </p:spPr>
        <p:txBody>
          <a:bodyPr wrap="square" rtlCol="0">
            <a:spAutoFit/>
          </a:bodyPr>
          <a:lstStyle/>
          <a:p>
            <a:r>
              <a:rPr lang="fr-FR" sz="3600" b="1" u="sng" dirty="0">
                <a:solidFill>
                  <a:schemeClr val="bg1"/>
                </a:solidFill>
                <a:latin typeface="Microsoft JhengHei Light" panose="020B0304030504040204" pitchFamily="34" charset="-120"/>
                <a:ea typeface="Microsoft JhengHei Light" panose="020B0304030504040204" pitchFamily="34" charset="-120"/>
              </a:rPr>
              <a:t>Significations des acronymes </a:t>
            </a:r>
            <a:r>
              <a:rPr lang="fr-FR" sz="3600" b="1" dirty="0">
                <a:solidFill>
                  <a:schemeClr val="bg1"/>
                </a:solidFill>
                <a:latin typeface="Microsoft JhengHei Light" panose="020B0304030504040204" pitchFamily="34" charset="-120"/>
                <a:ea typeface="Microsoft JhengHei Light" panose="020B0304030504040204" pitchFamily="34" charset="-120"/>
              </a:rPr>
              <a:t>:</a:t>
            </a:r>
          </a:p>
        </p:txBody>
      </p:sp>
      <p:sp>
        <p:nvSpPr>
          <p:cNvPr id="13" name="ZoneTexte 12">
            <a:extLst>
              <a:ext uri="{FF2B5EF4-FFF2-40B4-BE49-F238E27FC236}">
                <a16:creationId xmlns:a16="http://schemas.microsoft.com/office/drawing/2014/main" id="{4DE938CA-D2AD-B3E9-B223-D5DA1ED93C1B}"/>
              </a:ext>
            </a:extLst>
          </p:cNvPr>
          <p:cNvSpPr txBox="1"/>
          <p:nvPr/>
        </p:nvSpPr>
        <p:spPr>
          <a:xfrm>
            <a:off x="1268963" y="2435289"/>
            <a:ext cx="10431623" cy="461665"/>
          </a:xfrm>
          <a:prstGeom prst="rect">
            <a:avLst/>
          </a:prstGeom>
          <a:noFill/>
        </p:spPr>
        <p:txBody>
          <a:bodyPr wrap="square" rtlCol="0">
            <a:spAutoFit/>
          </a:bodyPr>
          <a:lstStyle/>
          <a:p>
            <a:r>
              <a:rPr lang="fr-FR" sz="2400" b="1" u="sng" dirty="0">
                <a:solidFill>
                  <a:schemeClr val="bg1"/>
                </a:solidFill>
                <a:latin typeface="Microsoft JhengHei Light" panose="020B0304030504040204" pitchFamily="34" charset="-120"/>
                <a:ea typeface="Microsoft JhengHei Light" panose="020B0304030504040204" pitchFamily="34" charset="-120"/>
              </a:rPr>
              <a:t>ISTQB </a:t>
            </a:r>
            <a:r>
              <a:rPr lang="fr-FR" sz="2400" b="1" dirty="0">
                <a:solidFill>
                  <a:schemeClr val="bg1"/>
                </a:solidFill>
                <a:latin typeface="Microsoft JhengHei Light" panose="020B0304030504040204" pitchFamily="34" charset="-120"/>
                <a:ea typeface="Microsoft JhengHei Light" panose="020B0304030504040204" pitchFamily="34" charset="-120"/>
              </a:rPr>
              <a:t>:  </a:t>
            </a:r>
            <a:r>
              <a:rPr lang="fr-FR" sz="2400" dirty="0">
                <a:solidFill>
                  <a:schemeClr val="bg1"/>
                </a:solidFill>
                <a:latin typeface="Microsoft JhengHei Light" panose="020B0304030504040204" pitchFamily="34" charset="-120"/>
                <a:ea typeface="Microsoft JhengHei Light" panose="020B0304030504040204" pitchFamily="34" charset="-120"/>
              </a:rPr>
              <a:t>International Software Testing Qualifications Board</a:t>
            </a:r>
          </a:p>
        </p:txBody>
      </p:sp>
      <p:sp>
        <p:nvSpPr>
          <p:cNvPr id="14" name="ZoneTexte 13">
            <a:extLst>
              <a:ext uri="{FF2B5EF4-FFF2-40B4-BE49-F238E27FC236}">
                <a16:creationId xmlns:a16="http://schemas.microsoft.com/office/drawing/2014/main" id="{BB2C425B-ABAF-9429-99BE-0FBD4CF75C07}"/>
              </a:ext>
            </a:extLst>
          </p:cNvPr>
          <p:cNvSpPr txBox="1"/>
          <p:nvPr/>
        </p:nvSpPr>
        <p:spPr>
          <a:xfrm>
            <a:off x="1268963" y="3853543"/>
            <a:ext cx="9703836" cy="461665"/>
          </a:xfrm>
          <a:prstGeom prst="rect">
            <a:avLst/>
          </a:prstGeom>
          <a:noFill/>
        </p:spPr>
        <p:txBody>
          <a:bodyPr wrap="square" rtlCol="0">
            <a:spAutoFit/>
          </a:bodyPr>
          <a:lstStyle/>
          <a:p>
            <a:r>
              <a:rPr lang="fr-FR" sz="2400" b="1" u="sng" dirty="0">
                <a:solidFill>
                  <a:schemeClr val="bg1"/>
                </a:solidFill>
                <a:latin typeface="Microsoft JhengHei Light" panose="020B0304030504040204" pitchFamily="34" charset="-120"/>
                <a:ea typeface="Microsoft JhengHei Light" panose="020B0304030504040204" pitchFamily="34" charset="-120"/>
              </a:rPr>
              <a:t>CFTL</a:t>
            </a:r>
            <a:r>
              <a:rPr lang="fr-FR" sz="2400" b="1" dirty="0">
                <a:solidFill>
                  <a:schemeClr val="bg1"/>
                </a:solidFill>
                <a:latin typeface="Microsoft JhengHei Light" panose="020B0304030504040204" pitchFamily="34" charset="-120"/>
                <a:ea typeface="Microsoft JhengHei Light" panose="020B0304030504040204" pitchFamily="34" charset="-120"/>
              </a:rPr>
              <a:t> : </a:t>
            </a:r>
            <a:r>
              <a:rPr lang="fr-FR" sz="2400" dirty="0">
                <a:solidFill>
                  <a:schemeClr val="bg1"/>
                </a:solidFill>
                <a:latin typeface="Microsoft JhengHei Light" panose="020B0304030504040204" pitchFamily="34" charset="-120"/>
                <a:ea typeface="Microsoft JhengHei Light" panose="020B0304030504040204" pitchFamily="34" charset="-120"/>
              </a:rPr>
              <a:t>Comité Français des Tests Logiciels</a:t>
            </a:r>
          </a:p>
        </p:txBody>
      </p:sp>
    </p:spTree>
    <p:extLst>
      <p:ext uri="{BB962C8B-B14F-4D97-AF65-F5344CB8AC3E}">
        <p14:creationId xmlns:p14="http://schemas.microsoft.com/office/powerpoint/2010/main" val="2676706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300"/>
                                        <p:tgtEl>
                                          <p:spTgt spid="8"/>
                                        </p:tgtEl>
                                      </p:cBhvr>
                                    </p:animEffect>
                                  </p:childTnLst>
                                </p:cTn>
                              </p:par>
                            </p:childTnLst>
                          </p:cTn>
                        </p:par>
                        <p:par>
                          <p:cTn id="8" fill="hold">
                            <p:stCondLst>
                              <p:cond delay="300"/>
                            </p:stCondLst>
                            <p:childTnLst>
                              <p:par>
                                <p:cTn id="9" presetID="10" presetClass="entr" presetSubtype="0"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300"/>
                                        <p:tgtEl>
                                          <p:spTgt spid="9"/>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fade">
                                      <p:cBhvr>
                                        <p:cTn id="16" dur="1000"/>
                                        <p:tgtEl>
                                          <p:spTgt spid="12"/>
                                        </p:tgtEl>
                                      </p:cBhvr>
                                    </p:animEffect>
                                    <p:anim calcmode="lin" valueType="num">
                                      <p:cBhvr>
                                        <p:cTn id="17" dur="1000" fill="hold"/>
                                        <p:tgtEl>
                                          <p:spTgt spid="12"/>
                                        </p:tgtEl>
                                        <p:attrNameLst>
                                          <p:attrName>ppt_x</p:attrName>
                                        </p:attrNameLst>
                                      </p:cBhvr>
                                      <p:tavLst>
                                        <p:tav tm="0">
                                          <p:val>
                                            <p:strVal val="#ppt_x"/>
                                          </p:val>
                                        </p:tav>
                                        <p:tav tm="100000">
                                          <p:val>
                                            <p:strVal val="#ppt_x"/>
                                          </p:val>
                                        </p:tav>
                                      </p:tavLst>
                                    </p:anim>
                                    <p:anim calcmode="lin" valueType="num">
                                      <p:cBhvr>
                                        <p:cTn id="18"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500"/>
                                        <p:tgtEl>
                                          <p:spTgt spid="13"/>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fade">
                                      <p:cBhvr>
                                        <p:cTn id="28"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679CC284-F3BB-0678-E9BA-866E4AD64A5D}"/>
              </a:ext>
            </a:extLst>
          </p:cNvPr>
          <p:cNvSpPr txBox="1"/>
          <p:nvPr/>
        </p:nvSpPr>
        <p:spPr>
          <a:xfrm>
            <a:off x="2712720" y="2844800"/>
            <a:ext cx="7640320" cy="707886"/>
          </a:xfrm>
          <a:prstGeom prst="rect">
            <a:avLst/>
          </a:prstGeom>
          <a:noFill/>
        </p:spPr>
        <p:txBody>
          <a:bodyPr wrap="square" rtlCol="0">
            <a:spAutoFit/>
          </a:bodyPr>
          <a:lstStyle/>
          <a:p>
            <a:r>
              <a:rPr lang="fr-FR" sz="4000" b="1" dirty="0">
                <a:solidFill>
                  <a:schemeClr val="bg1"/>
                </a:solidFill>
                <a:latin typeface="Microsoft JhengHei Light" panose="020B0304030504040204" pitchFamily="34" charset="-120"/>
                <a:ea typeface="Microsoft JhengHei Light" panose="020B0304030504040204" pitchFamily="34" charset="-120"/>
              </a:rPr>
              <a:t>Chapitre 1 </a:t>
            </a:r>
            <a:r>
              <a:rPr lang="fr-FR" sz="4000" dirty="0">
                <a:solidFill>
                  <a:schemeClr val="bg1"/>
                </a:solidFill>
                <a:latin typeface="Microsoft JhengHei Light" panose="020B0304030504040204" pitchFamily="34" charset="-120"/>
                <a:ea typeface="Microsoft JhengHei Light" panose="020B0304030504040204" pitchFamily="34" charset="-120"/>
              </a:rPr>
              <a:t>: Les niveaux de tests</a:t>
            </a:r>
          </a:p>
        </p:txBody>
      </p:sp>
      <p:cxnSp>
        <p:nvCxnSpPr>
          <p:cNvPr id="6" name="Connecteur droit 5">
            <a:extLst>
              <a:ext uri="{FF2B5EF4-FFF2-40B4-BE49-F238E27FC236}">
                <a16:creationId xmlns:a16="http://schemas.microsoft.com/office/drawing/2014/main" id="{86A64D33-222E-D6E5-45B5-9DA0CE9DF11B}"/>
              </a:ext>
            </a:extLst>
          </p:cNvPr>
          <p:cNvCxnSpPr/>
          <p:nvPr/>
        </p:nvCxnSpPr>
        <p:spPr>
          <a:xfrm>
            <a:off x="2854960" y="3627120"/>
            <a:ext cx="7172960"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13636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22" presetClass="entr" presetSubtype="8"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left)">
                                      <p:cBhvr>
                                        <p:cTn id="10" dur="3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cxnSp>
        <p:nvCxnSpPr>
          <p:cNvPr id="3" name="Connecteur droit 2">
            <a:extLst>
              <a:ext uri="{FF2B5EF4-FFF2-40B4-BE49-F238E27FC236}">
                <a16:creationId xmlns:a16="http://schemas.microsoft.com/office/drawing/2014/main" id="{9A9B7DDE-78C3-22C1-E2E5-C7B8AE312756}"/>
              </a:ext>
            </a:extLst>
          </p:cNvPr>
          <p:cNvCxnSpPr/>
          <p:nvPr/>
        </p:nvCxnSpPr>
        <p:spPr>
          <a:xfrm>
            <a:off x="814465"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pic>
        <p:nvPicPr>
          <p:cNvPr id="4" name="Image 3">
            <a:extLst>
              <a:ext uri="{FF2B5EF4-FFF2-40B4-BE49-F238E27FC236}">
                <a16:creationId xmlns:a16="http://schemas.microsoft.com/office/drawing/2014/main" id="{9C0D1E80-3FA5-4231-1BF9-B9A72EA35BB2}"/>
              </a:ext>
            </a:extLst>
          </p:cNvPr>
          <p:cNvPicPr>
            <a:picLocks noChangeAspect="1"/>
          </p:cNvPicPr>
          <p:nvPr/>
        </p:nvPicPr>
        <p:blipFill>
          <a:blip r:embed="rId2"/>
          <a:stretch>
            <a:fillRect/>
          </a:stretch>
        </p:blipFill>
        <p:spPr>
          <a:xfrm>
            <a:off x="988043" y="1"/>
            <a:ext cx="78758" cy="6858000"/>
          </a:xfrm>
          <a:prstGeom prst="rect">
            <a:avLst/>
          </a:prstGeom>
        </p:spPr>
      </p:pic>
      <p:sp>
        <p:nvSpPr>
          <p:cNvPr id="5" name="ZoneTexte 4">
            <a:extLst>
              <a:ext uri="{FF2B5EF4-FFF2-40B4-BE49-F238E27FC236}">
                <a16:creationId xmlns:a16="http://schemas.microsoft.com/office/drawing/2014/main" id="{52995A1D-A98A-7468-C4B0-49F8E43DBAC7}"/>
              </a:ext>
            </a:extLst>
          </p:cNvPr>
          <p:cNvSpPr txBox="1"/>
          <p:nvPr/>
        </p:nvSpPr>
        <p:spPr>
          <a:xfrm>
            <a:off x="1324946" y="475861"/>
            <a:ext cx="7874443" cy="646331"/>
          </a:xfrm>
          <a:prstGeom prst="rect">
            <a:avLst/>
          </a:prstGeom>
          <a:noFill/>
        </p:spPr>
        <p:txBody>
          <a:bodyPr wrap="square" rtlCol="0">
            <a:spAutoFit/>
          </a:bodyPr>
          <a:lstStyle/>
          <a:p>
            <a:r>
              <a:rPr lang="fr-FR" sz="3600" b="1" dirty="0">
                <a:solidFill>
                  <a:schemeClr val="bg1"/>
                </a:solidFill>
                <a:latin typeface="Microsoft JhengHei Light" panose="020B0304030504040204" pitchFamily="34" charset="-120"/>
                <a:ea typeface="Microsoft JhengHei Light" panose="020B0304030504040204" pitchFamily="34" charset="-120"/>
              </a:rPr>
              <a:t>1.1) </a:t>
            </a:r>
            <a:r>
              <a:rPr lang="fr-FR" sz="3600" b="1" u="sng" dirty="0">
                <a:solidFill>
                  <a:schemeClr val="bg1"/>
                </a:solidFill>
                <a:latin typeface="Microsoft JhengHei Light" panose="020B0304030504040204" pitchFamily="34" charset="-120"/>
                <a:ea typeface="Microsoft JhengHei Light" panose="020B0304030504040204" pitchFamily="34" charset="-120"/>
              </a:rPr>
              <a:t>Description niveaux de tests</a:t>
            </a:r>
            <a:r>
              <a:rPr lang="fr-FR" sz="3600" b="1" dirty="0">
                <a:solidFill>
                  <a:schemeClr val="bg1"/>
                </a:solidFill>
                <a:latin typeface="Microsoft JhengHei Light" panose="020B0304030504040204" pitchFamily="34" charset="-120"/>
                <a:ea typeface="Microsoft JhengHei Light" panose="020B0304030504040204" pitchFamily="34" charset="-120"/>
              </a:rPr>
              <a:t> :</a:t>
            </a:r>
          </a:p>
        </p:txBody>
      </p:sp>
      <p:sp>
        <p:nvSpPr>
          <p:cNvPr id="6" name="ZoneTexte 5">
            <a:extLst>
              <a:ext uri="{FF2B5EF4-FFF2-40B4-BE49-F238E27FC236}">
                <a16:creationId xmlns:a16="http://schemas.microsoft.com/office/drawing/2014/main" id="{28C16DB7-04BB-4ED3-BE58-03CF7850FDD6}"/>
              </a:ext>
            </a:extLst>
          </p:cNvPr>
          <p:cNvSpPr txBox="1"/>
          <p:nvPr/>
        </p:nvSpPr>
        <p:spPr>
          <a:xfrm>
            <a:off x="1324946" y="1792853"/>
            <a:ext cx="7584142" cy="369332"/>
          </a:xfrm>
          <a:prstGeom prst="rect">
            <a:avLst/>
          </a:prstGeom>
          <a:noFill/>
        </p:spPr>
        <p:txBody>
          <a:bodyPr wrap="square" rtlCol="0">
            <a:spAutoFit/>
          </a:bodyPr>
          <a:lstStyle/>
          <a:p>
            <a:r>
              <a:rPr lang="fr-FR" b="1" u="sng" dirty="0">
                <a:solidFill>
                  <a:schemeClr val="bg1"/>
                </a:solidFill>
                <a:latin typeface="Microsoft JhengHei Light" panose="020B0304030504040204" pitchFamily="34" charset="-120"/>
                <a:ea typeface="Microsoft JhengHei Light" panose="020B0304030504040204" pitchFamily="34" charset="-120"/>
              </a:rPr>
              <a:t>Les niveaux de tests qu’est ce que c’est </a:t>
            </a:r>
            <a:r>
              <a:rPr lang="fr-FR" b="1" dirty="0">
                <a:solidFill>
                  <a:schemeClr val="bg1"/>
                </a:solidFill>
                <a:latin typeface="Microsoft JhengHei Light" panose="020B0304030504040204" pitchFamily="34" charset="-120"/>
                <a:ea typeface="Microsoft JhengHei Light" panose="020B0304030504040204" pitchFamily="34" charset="-120"/>
              </a:rPr>
              <a:t>?</a:t>
            </a:r>
          </a:p>
        </p:txBody>
      </p:sp>
      <p:sp>
        <p:nvSpPr>
          <p:cNvPr id="7" name="ZoneTexte 6">
            <a:extLst>
              <a:ext uri="{FF2B5EF4-FFF2-40B4-BE49-F238E27FC236}">
                <a16:creationId xmlns:a16="http://schemas.microsoft.com/office/drawing/2014/main" id="{BE9A5ED6-EF5E-3ED4-F20F-6CED1C5FC558}"/>
              </a:ext>
            </a:extLst>
          </p:cNvPr>
          <p:cNvSpPr txBox="1"/>
          <p:nvPr/>
        </p:nvSpPr>
        <p:spPr>
          <a:xfrm>
            <a:off x="1324946" y="2832846"/>
            <a:ext cx="10571218" cy="1754326"/>
          </a:xfrm>
          <a:prstGeom prst="rect">
            <a:avLst/>
          </a:prstGeom>
          <a:noFill/>
        </p:spPr>
        <p:txBody>
          <a:bodyPr wrap="square" rtlCol="0">
            <a:spAutoFit/>
          </a:bodyPr>
          <a:lstStyle/>
          <a:p>
            <a:pPr algn="just"/>
            <a:r>
              <a:rPr lang="fr-FR" dirty="0">
                <a:solidFill>
                  <a:schemeClr val="bg1"/>
                </a:solidFill>
                <a:latin typeface="Microsoft JhengHei Light" panose="020B0304030504040204" pitchFamily="34" charset="-120"/>
                <a:ea typeface="Microsoft JhengHei Light" panose="020B0304030504040204" pitchFamily="34" charset="-120"/>
              </a:rPr>
              <a:t>Les niveaux de tests, selon le glossaire ISTQB serait définis comme étant un groupe d’activités de tests qui sont organisées et gérées ensemble. Cependant, chaque niveau de test est lié à une responsabilité interne à un projet. </a:t>
            </a:r>
          </a:p>
          <a:p>
            <a:pPr algn="just"/>
            <a:endParaRPr lang="fr-FR" dirty="0">
              <a:solidFill>
                <a:schemeClr val="bg1"/>
              </a:solidFill>
              <a:latin typeface="Microsoft JhengHei Light" panose="020B0304030504040204" pitchFamily="34" charset="-120"/>
              <a:ea typeface="Microsoft JhengHei Light" panose="020B0304030504040204" pitchFamily="34" charset="-120"/>
            </a:endParaRPr>
          </a:p>
          <a:p>
            <a:pPr algn="just"/>
            <a:r>
              <a:rPr lang="fr-FR" dirty="0">
                <a:solidFill>
                  <a:schemeClr val="bg1"/>
                </a:solidFill>
                <a:latin typeface="Microsoft JhengHei Light" panose="020B0304030504040204" pitchFamily="34" charset="-120"/>
                <a:ea typeface="Microsoft JhengHei Light" panose="020B0304030504040204" pitchFamily="34" charset="-120"/>
              </a:rPr>
              <a:t>Selon le Comité Français des Tests Logiciels, les niveaux de tests sont répartis en 4 groupes d’activités de tests.</a:t>
            </a:r>
          </a:p>
        </p:txBody>
      </p:sp>
    </p:spTree>
    <p:extLst>
      <p:ext uri="{BB962C8B-B14F-4D97-AF65-F5344CB8AC3E}">
        <p14:creationId xmlns:p14="http://schemas.microsoft.com/office/powerpoint/2010/main" val="1360353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300"/>
                                        <p:tgtEl>
                                          <p:spTgt spid="3"/>
                                        </p:tgtEl>
                                      </p:cBhvr>
                                    </p:animEffect>
                                  </p:childTnLst>
                                </p:cTn>
                              </p:par>
                            </p:childTnLst>
                          </p:cTn>
                        </p:par>
                        <p:par>
                          <p:cTn id="8" fill="hold">
                            <p:stCondLst>
                              <p:cond delay="3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3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1000"/>
                                        <p:tgtEl>
                                          <p:spTgt spid="5"/>
                                        </p:tgtEl>
                                      </p:cBhvr>
                                    </p:animEffect>
                                    <p:anim calcmode="lin" valueType="num">
                                      <p:cBhvr>
                                        <p:cTn id="17" dur="1000" fill="hold"/>
                                        <p:tgtEl>
                                          <p:spTgt spid="5"/>
                                        </p:tgtEl>
                                        <p:attrNameLst>
                                          <p:attrName>ppt_x</p:attrName>
                                        </p:attrNameLst>
                                      </p:cBhvr>
                                      <p:tavLst>
                                        <p:tav tm="0">
                                          <p:val>
                                            <p:strVal val="#ppt_x"/>
                                          </p:val>
                                        </p:tav>
                                        <p:tav tm="100000">
                                          <p:val>
                                            <p:strVal val="#ppt_x"/>
                                          </p:val>
                                        </p:tav>
                                      </p:tavLst>
                                    </p:anim>
                                    <p:anim calcmode="lin" valueType="num">
                                      <p:cBhvr>
                                        <p:cTn id="18"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cxnSp>
        <p:nvCxnSpPr>
          <p:cNvPr id="3" name="Connecteur droit 2">
            <a:extLst>
              <a:ext uri="{FF2B5EF4-FFF2-40B4-BE49-F238E27FC236}">
                <a16:creationId xmlns:a16="http://schemas.microsoft.com/office/drawing/2014/main" id="{C77DC9BC-7903-10ED-BE44-B06073BEAAEC}"/>
              </a:ext>
            </a:extLst>
          </p:cNvPr>
          <p:cNvCxnSpPr/>
          <p:nvPr/>
        </p:nvCxnSpPr>
        <p:spPr>
          <a:xfrm>
            <a:off x="741680"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 name="Connecteur droit 3">
            <a:extLst>
              <a:ext uri="{FF2B5EF4-FFF2-40B4-BE49-F238E27FC236}">
                <a16:creationId xmlns:a16="http://schemas.microsoft.com/office/drawing/2014/main" id="{72E55DFA-3A6D-3CE8-43D6-1E8665670E4E}"/>
              </a:ext>
            </a:extLst>
          </p:cNvPr>
          <p:cNvCxnSpPr/>
          <p:nvPr/>
        </p:nvCxnSpPr>
        <p:spPr>
          <a:xfrm>
            <a:off x="995680"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5" name="ZoneTexte 4">
            <a:extLst>
              <a:ext uri="{FF2B5EF4-FFF2-40B4-BE49-F238E27FC236}">
                <a16:creationId xmlns:a16="http://schemas.microsoft.com/office/drawing/2014/main" id="{2B2AA4F7-2574-9723-D573-BA831EEBC67B}"/>
              </a:ext>
            </a:extLst>
          </p:cNvPr>
          <p:cNvSpPr txBox="1"/>
          <p:nvPr/>
        </p:nvSpPr>
        <p:spPr>
          <a:xfrm>
            <a:off x="1290320" y="568960"/>
            <a:ext cx="7619999" cy="646331"/>
          </a:xfrm>
          <a:prstGeom prst="rect">
            <a:avLst/>
          </a:prstGeom>
          <a:noFill/>
        </p:spPr>
        <p:txBody>
          <a:bodyPr wrap="square" rtlCol="0">
            <a:spAutoFit/>
          </a:bodyPr>
          <a:lstStyle/>
          <a:p>
            <a:r>
              <a:rPr lang="fr-FR" sz="3600" b="1" dirty="0">
                <a:solidFill>
                  <a:schemeClr val="bg1"/>
                </a:solidFill>
                <a:latin typeface="Microsoft JhengHei Light" panose="020B0304030504040204" pitchFamily="34" charset="-120"/>
                <a:ea typeface="Microsoft JhengHei Light" panose="020B0304030504040204" pitchFamily="34" charset="-120"/>
              </a:rPr>
              <a:t>1.2) </a:t>
            </a:r>
            <a:r>
              <a:rPr lang="fr-FR" sz="3600" b="1" u="sng" dirty="0">
                <a:solidFill>
                  <a:schemeClr val="bg1"/>
                </a:solidFill>
                <a:latin typeface="Microsoft JhengHei Light" panose="020B0304030504040204" pitchFamily="34" charset="-120"/>
                <a:ea typeface="Microsoft JhengHei Light" panose="020B0304030504040204" pitchFamily="34" charset="-120"/>
              </a:rPr>
              <a:t>Les niveaux de tests</a:t>
            </a:r>
            <a:r>
              <a:rPr lang="fr-FR" sz="3600" b="1" dirty="0">
                <a:solidFill>
                  <a:schemeClr val="bg1"/>
                </a:solidFill>
                <a:latin typeface="Microsoft JhengHei Light" panose="020B0304030504040204" pitchFamily="34" charset="-120"/>
                <a:ea typeface="Microsoft JhengHei Light" panose="020B0304030504040204" pitchFamily="34" charset="-120"/>
              </a:rPr>
              <a:t> :</a:t>
            </a:r>
          </a:p>
        </p:txBody>
      </p:sp>
      <p:pic>
        <p:nvPicPr>
          <p:cNvPr id="7" name="Image 6">
            <a:extLst>
              <a:ext uri="{FF2B5EF4-FFF2-40B4-BE49-F238E27FC236}">
                <a16:creationId xmlns:a16="http://schemas.microsoft.com/office/drawing/2014/main" id="{1A0B0AA1-8EE8-10A5-CC2A-5D6AA7804A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82852" y="1982053"/>
            <a:ext cx="6256216" cy="4174054"/>
          </a:xfrm>
          <a:prstGeom prst="rect">
            <a:avLst/>
          </a:prstGeom>
        </p:spPr>
      </p:pic>
    </p:spTree>
    <p:extLst>
      <p:ext uri="{BB962C8B-B14F-4D97-AF65-F5344CB8AC3E}">
        <p14:creationId xmlns:p14="http://schemas.microsoft.com/office/powerpoint/2010/main" val="3310292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300"/>
                                        <p:tgtEl>
                                          <p:spTgt spid="3"/>
                                        </p:tgtEl>
                                      </p:cBhvr>
                                    </p:animEffect>
                                  </p:childTnLst>
                                </p:cTn>
                              </p:par>
                            </p:childTnLst>
                          </p:cTn>
                        </p:par>
                        <p:par>
                          <p:cTn id="8" fill="hold">
                            <p:stCondLst>
                              <p:cond delay="3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3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1000"/>
                                        <p:tgtEl>
                                          <p:spTgt spid="5"/>
                                        </p:tgtEl>
                                      </p:cBhvr>
                                    </p:animEffect>
                                    <p:anim calcmode="lin" valueType="num">
                                      <p:cBhvr>
                                        <p:cTn id="17" dur="1000" fill="hold"/>
                                        <p:tgtEl>
                                          <p:spTgt spid="5"/>
                                        </p:tgtEl>
                                        <p:attrNameLst>
                                          <p:attrName>ppt_x</p:attrName>
                                        </p:attrNameLst>
                                      </p:cBhvr>
                                      <p:tavLst>
                                        <p:tav tm="0">
                                          <p:val>
                                            <p:strVal val="#ppt_x"/>
                                          </p:val>
                                        </p:tav>
                                        <p:tav tm="100000">
                                          <p:val>
                                            <p:strVal val="#ppt_x"/>
                                          </p:val>
                                        </p:tav>
                                      </p:tavLst>
                                    </p:anim>
                                    <p:anim calcmode="lin" valueType="num">
                                      <p:cBhvr>
                                        <p:cTn id="18" dur="1000" fill="hold"/>
                                        <p:tgtEl>
                                          <p:spTgt spid="5"/>
                                        </p:tgtEl>
                                        <p:attrNameLst>
                                          <p:attrName>ppt_y</p:attrName>
                                        </p:attrNameLst>
                                      </p:cBhvr>
                                      <p:tavLst>
                                        <p:tav tm="0">
                                          <p:val>
                                            <p:strVal val="#ppt_y+.1"/>
                                          </p:val>
                                        </p:tav>
                                        <p:tav tm="100000">
                                          <p:val>
                                            <p:strVal val="#ppt_y"/>
                                          </p:val>
                                        </p:tav>
                                      </p:tavLst>
                                    </p:anim>
                                  </p:childTnLst>
                                </p:cTn>
                              </p:par>
                              <p:par>
                                <p:cTn id="19" presetID="10" presetClass="entr" presetSubtype="0" fill="hold"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6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sp>
        <p:nvSpPr>
          <p:cNvPr id="7" name="ZoneTexte 6">
            <a:extLst>
              <a:ext uri="{FF2B5EF4-FFF2-40B4-BE49-F238E27FC236}">
                <a16:creationId xmlns:a16="http://schemas.microsoft.com/office/drawing/2014/main" id="{05EAE592-DEB2-C2C2-B15C-1A53B68FD08E}"/>
              </a:ext>
            </a:extLst>
          </p:cNvPr>
          <p:cNvSpPr txBox="1"/>
          <p:nvPr/>
        </p:nvSpPr>
        <p:spPr>
          <a:xfrm>
            <a:off x="2654710" y="2721114"/>
            <a:ext cx="7207045" cy="707886"/>
          </a:xfrm>
          <a:prstGeom prst="rect">
            <a:avLst/>
          </a:prstGeom>
          <a:noFill/>
        </p:spPr>
        <p:txBody>
          <a:bodyPr wrap="square" rtlCol="0">
            <a:spAutoFit/>
          </a:bodyPr>
          <a:lstStyle/>
          <a:p>
            <a:r>
              <a:rPr lang="fr-FR" sz="4000" b="1" dirty="0">
                <a:solidFill>
                  <a:schemeClr val="bg1"/>
                </a:solidFill>
                <a:latin typeface="Microsoft JhengHei Light" panose="020B0304030504040204" pitchFamily="34" charset="-120"/>
                <a:ea typeface="Microsoft JhengHei Light" panose="020B0304030504040204" pitchFamily="34" charset="-120"/>
              </a:rPr>
              <a:t>Chapitre 2 : </a:t>
            </a:r>
            <a:r>
              <a:rPr lang="fr-FR" sz="4000" dirty="0">
                <a:solidFill>
                  <a:schemeClr val="bg1"/>
                </a:solidFill>
                <a:latin typeface="Microsoft JhengHei Light" panose="020B0304030504040204" pitchFamily="34" charset="-120"/>
                <a:ea typeface="Microsoft JhengHei Light" panose="020B0304030504040204" pitchFamily="34" charset="-120"/>
              </a:rPr>
              <a:t>Les types de tests</a:t>
            </a:r>
            <a:endParaRPr lang="fr-FR" sz="4000" b="1" dirty="0">
              <a:solidFill>
                <a:schemeClr val="bg1"/>
              </a:solidFill>
              <a:latin typeface="Microsoft JhengHei Light" panose="020B0304030504040204" pitchFamily="34" charset="-120"/>
              <a:ea typeface="Microsoft JhengHei Light" panose="020B0304030504040204" pitchFamily="34" charset="-120"/>
            </a:endParaRPr>
          </a:p>
        </p:txBody>
      </p:sp>
      <p:cxnSp>
        <p:nvCxnSpPr>
          <p:cNvPr id="9" name="Connecteur droit 8">
            <a:extLst>
              <a:ext uri="{FF2B5EF4-FFF2-40B4-BE49-F238E27FC236}">
                <a16:creationId xmlns:a16="http://schemas.microsoft.com/office/drawing/2014/main" id="{C8EEA19B-25AD-1473-03E6-1B81AE8B174E}"/>
              </a:ext>
            </a:extLst>
          </p:cNvPr>
          <p:cNvCxnSpPr/>
          <p:nvPr/>
        </p:nvCxnSpPr>
        <p:spPr>
          <a:xfrm>
            <a:off x="2762864" y="3527322"/>
            <a:ext cx="6862916"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518329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cxnSp>
        <p:nvCxnSpPr>
          <p:cNvPr id="3" name="Connecteur droit 2">
            <a:extLst>
              <a:ext uri="{FF2B5EF4-FFF2-40B4-BE49-F238E27FC236}">
                <a16:creationId xmlns:a16="http://schemas.microsoft.com/office/drawing/2014/main" id="{1E7E39D6-26F3-E0B0-7C85-C711D06D6782}"/>
              </a:ext>
            </a:extLst>
          </p:cNvPr>
          <p:cNvCxnSpPr/>
          <p:nvPr/>
        </p:nvCxnSpPr>
        <p:spPr>
          <a:xfrm>
            <a:off x="806245"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 name="Connecteur droit 3">
            <a:extLst>
              <a:ext uri="{FF2B5EF4-FFF2-40B4-BE49-F238E27FC236}">
                <a16:creationId xmlns:a16="http://schemas.microsoft.com/office/drawing/2014/main" id="{32A0EF0B-79CD-4C29-25A1-B7AA2260EBFB}"/>
              </a:ext>
            </a:extLst>
          </p:cNvPr>
          <p:cNvCxnSpPr/>
          <p:nvPr/>
        </p:nvCxnSpPr>
        <p:spPr>
          <a:xfrm>
            <a:off x="997973"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ZoneTexte 5">
            <a:extLst>
              <a:ext uri="{FF2B5EF4-FFF2-40B4-BE49-F238E27FC236}">
                <a16:creationId xmlns:a16="http://schemas.microsoft.com/office/drawing/2014/main" id="{5C21A721-4808-E8BE-9456-EE3DE455EB30}"/>
              </a:ext>
            </a:extLst>
          </p:cNvPr>
          <p:cNvSpPr txBox="1"/>
          <p:nvPr/>
        </p:nvSpPr>
        <p:spPr>
          <a:xfrm>
            <a:off x="1199533" y="530942"/>
            <a:ext cx="8367252" cy="646331"/>
          </a:xfrm>
          <a:prstGeom prst="rect">
            <a:avLst/>
          </a:prstGeom>
          <a:noFill/>
        </p:spPr>
        <p:txBody>
          <a:bodyPr wrap="square" rtlCol="0">
            <a:spAutoFit/>
          </a:bodyPr>
          <a:lstStyle/>
          <a:p>
            <a:r>
              <a:rPr lang="fr-FR" sz="3600" b="1" dirty="0">
                <a:solidFill>
                  <a:schemeClr val="bg1"/>
                </a:solidFill>
                <a:latin typeface="Microsoft JhengHei Light" panose="020B0304030504040204" pitchFamily="34" charset="-120"/>
                <a:ea typeface="Microsoft JhengHei Light" panose="020B0304030504040204" pitchFamily="34" charset="-120"/>
              </a:rPr>
              <a:t>2.1) </a:t>
            </a:r>
            <a:r>
              <a:rPr lang="fr-FR" sz="3600" b="1" u="sng" dirty="0">
                <a:solidFill>
                  <a:schemeClr val="bg1"/>
                </a:solidFill>
                <a:latin typeface="Microsoft JhengHei Light" panose="020B0304030504040204" pitchFamily="34" charset="-120"/>
                <a:ea typeface="Microsoft JhengHei Light" panose="020B0304030504040204" pitchFamily="34" charset="-120"/>
              </a:rPr>
              <a:t>Les différents types de tests</a:t>
            </a:r>
            <a:r>
              <a:rPr lang="fr-FR" sz="3600" b="1" dirty="0">
                <a:solidFill>
                  <a:schemeClr val="bg1"/>
                </a:solidFill>
                <a:latin typeface="Microsoft JhengHei Light" panose="020B0304030504040204" pitchFamily="34" charset="-120"/>
                <a:ea typeface="Microsoft JhengHei Light" panose="020B0304030504040204" pitchFamily="34" charset="-120"/>
              </a:rPr>
              <a:t> :</a:t>
            </a:r>
            <a:endParaRPr lang="fr-FR" sz="3600" b="1" u="sng" dirty="0">
              <a:solidFill>
                <a:schemeClr val="bg1"/>
              </a:solidFill>
              <a:latin typeface="Microsoft JhengHei Light" panose="020B0304030504040204" pitchFamily="34" charset="-120"/>
              <a:ea typeface="Microsoft JhengHei Light" panose="020B0304030504040204" pitchFamily="34" charset="-120"/>
            </a:endParaRPr>
          </a:p>
        </p:txBody>
      </p:sp>
      <p:pic>
        <p:nvPicPr>
          <p:cNvPr id="8" name="Image 7" descr="Une image contenant texte, capture d’écran, Police, logiciel&#10;&#10;Description générée automatiquement">
            <a:extLst>
              <a:ext uri="{FF2B5EF4-FFF2-40B4-BE49-F238E27FC236}">
                <a16:creationId xmlns:a16="http://schemas.microsoft.com/office/drawing/2014/main" id="{9F326AEE-30B3-81FA-B4C1-AFDE6C7834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7354" y="2192049"/>
            <a:ext cx="10363201" cy="2985180"/>
          </a:xfrm>
          <a:prstGeom prst="rect">
            <a:avLst/>
          </a:prstGeom>
        </p:spPr>
      </p:pic>
    </p:spTree>
    <p:extLst>
      <p:ext uri="{BB962C8B-B14F-4D97-AF65-F5344CB8AC3E}">
        <p14:creationId xmlns:p14="http://schemas.microsoft.com/office/powerpoint/2010/main" val="3283985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300"/>
                                        <p:tgtEl>
                                          <p:spTgt spid="3"/>
                                        </p:tgtEl>
                                      </p:cBhvr>
                                    </p:animEffect>
                                  </p:childTnLst>
                                </p:cTn>
                              </p:par>
                            </p:childTnLst>
                          </p:cTn>
                        </p:par>
                        <p:par>
                          <p:cTn id="8" fill="hold">
                            <p:stCondLst>
                              <p:cond delay="3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3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1000"/>
                                        <p:tgtEl>
                                          <p:spTgt spid="6"/>
                                        </p:tgtEl>
                                      </p:cBhvr>
                                    </p:animEffect>
                                    <p:anim calcmode="lin" valueType="num">
                                      <p:cBhvr>
                                        <p:cTn id="17" dur="1000" fill="hold"/>
                                        <p:tgtEl>
                                          <p:spTgt spid="6"/>
                                        </p:tgtEl>
                                        <p:attrNameLst>
                                          <p:attrName>ppt_x</p:attrName>
                                        </p:attrNameLst>
                                      </p:cBhvr>
                                      <p:tavLst>
                                        <p:tav tm="0">
                                          <p:val>
                                            <p:strVal val="#ppt_x"/>
                                          </p:val>
                                        </p:tav>
                                        <p:tav tm="100000">
                                          <p:val>
                                            <p:strVal val="#ppt_x"/>
                                          </p:val>
                                        </p:tav>
                                      </p:tavLst>
                                    </p:anim>
                                    <p:anim calcmode="lin" valueType="num">
                                      <p:cBhvr>
                                        <p:cTn id="18"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cxnSp>
        <p:nvCxnSpPr>
          <p:cNvPr id="3" name="Connecteur droit 2">
            <a:extLst>
              <a:ext uri="{FF2B5EF4-FFF2-40B4-BE49-F238E27FC236}">
                <a16:creationId xmlns:a16="http://schemas.microsoft.com/office/drawing/2014/main" id="{568F3B82-2C2B-F5D9-81AF-581B7FCD9C28}"/>
              </a:ext>
            </a:extLst>
          </p:cNvPr>
          <p:cNvCxnSpPr/>
          <p:nvPr/>
        </p:nvCxnSpPr>
        <p:spPr>
          <a:xfrm>
            <a:off x="776748"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 name="Connecteur droit 3">
            <a:extLst>
              <a:ext uri="{FF2B5EF4-FFF2-40B4-BE49-F238E27FC236}">
                <a16:creationId xmlns:a16="http://schemas.microsoft.com/office/drawing/2014/main" id="{55714BA6-2334-CF65-0E76-5715B99A4314}"/>
              </a:ext>
            </a:extLst>
          </p:cNvPr>
          <p:cNvCxnSpPr/>
          <p:nvPr/>
        </p:nvCxnSpPr>
        <p:spPr>
          <a:xfrm>
            <a:off x="1027471"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5" name="ZoneTexte 4">
            <a:extLst>
              <a:ext uri="{FF2B5EF4-FFF2-40B4-BE49-F238E27FC236}">
                <a16:creationId xmlns:a16="http://schemas.microsoft.com/office/drawing/2014/main" id="{BF50B671-D4FC-0812-06EF-02A130BCD7D1}"/>
              </a:ext>
            </a:extLst>
          </p:cNvPr>
          <p:cNvSpPr txBox="1"/>
          <p:nvPr/>
        </p:nvSpPr>
        <p:spPr>
          <a:xfrm>
            <a:off x="1278194" y="442452"/>
            <a:ext cx="7039897" cy="646331"/>
          </a:xfrm>
          <a:prstGeom prst="rect">
            <a:avLst/>
          </a:prstGeom>
          <a:noFill/>
        </p:spPr>
        <p:txBody>
          <a:bodyPr wrap="square" rtlCol="0">
            <a:spAutoFit/>
          </a:bodyPr>
          <a:lstStyle/>
          <a:p>
            <a:r>
              <a:rPr lang="fr-FR" sz="3600" b="1" dirty="0">
                <a:solidFill>
                  <a:schemeClr val="bg1"/>
                </a:solidFill>
                <a:latin typeface="Microsoft JhengHei Light" panose="020B0304030504040204" pitchFamily="34" charset="-120"/>
                <a:ea typeface="Microsoft JhengHei Light" panose="020B0304030504040204" pitchFamily="34" charset="-120"/>
              </a:rPr>
              <a:t>2.2) </a:t>
            </a:r>
            <a:r>
              <a:rPr lang="fr-FR" sz="3600" b="1" u="sng" dirty="0">
                <a:solidFill>
                  <a:schemeClr val="bg1"/>
                </a:solidFill>
                <a:latin typeface="Microsoft JhengHei Light" panose="020B0304030504040204" pitchFamily="34" charset="-120"/>
                <a:ea typeface="Microsoft JhengHei Light" panose="020B0304030504040204" pitchFamily="34" charset="-120"/>
              </a:rPr>
              <a:t>Les tests fonctionnels</a:t>
            </a:r>
            <a:r>
              <a:rPr lang="fr-FR" sz="3600" b="1" dirty="0">
                <a:solidFill>
                  <a:schemeClr val="bg1"/>
                </a:solidFill>
                <a:latin typeface="Microsoft JhengHei Light" panose="020B0304030504040204" pitchFamily="34" charset="-120"/>
                <a:ea typeface="Microsoft JhengHei Light" panose="020B0304030504040204" pitchFamily="34" charset="-120"/>
              </a:rPr>
              <a:t> :</a:t>
            </a:r>
          </a:p>
        </p:txBody>
      </p:sp>
      <p:sp>
        <p:nvSpPr>
          <p:cNvPr id="6" name="ZoneTexte 5">
            <a:extLst>
              <a:ext uri="{FF2B5EF4-FFF2-40B4-BE49-F238E27FC236}">
                <a16:creationId xmlns:a16="http://schemas.microsoft.com/office/drawing/2014/main" id="{7CF7ED87-385D-2DB0-F073-349D96F79BDE}"/>
              </a:ext>
            </a:extLst>
          </p:cNvPr>
          <p:cNvSpPr txBox="1"/>
          <p:nvPr/>
        </p:nvSpPr>
        <p:spPr>
          <a:xfrm>
            <a:off x="1278194" y="1468400"/>
            <a:ext cx="3038167" cy="369332"/>
          </a:xfrm>
          <a:prstGeom prst="rect">
            <a:avLst/>
          </a:prstGeom>
          <a:noFill/>
        </p:spPr>
        <p:txBody>
          <a:bodyPr wrap="square" rtlCol="0">
            <a:spAutoFit/>
          </a:bodyPr>
          <a:lstStyle/>
          <a:p>
            <a:r>
              <a:rPr lang="fr-FR" b="1" dirty="0">
                <a:solidFill>
                  <a:schemeClr val="bg1"/>
                </a:solidFill>
                <a:latin typeface="Microsoft JhengHei Light" panose="020B0304030504040204" pitchFamily="34" charset="-120"/>
                <a:ea typeface="Microsoft JhengHei Light" panose="020B0304030504040204" pitchFamily="34" charset="-120"/>
              </a:rPr>
              <a:t>* </a:t>
            </a:r>
            <a:r>
              <a:rPr lang="fr-FR" b="1" u="sng" dirty="0">
                <a:solidFill>
                  <a:schemeClr val="bg1"/>
                </a:solidFill>
                <a:latin typeface="Microsoft JhengHei Light" panose="020B0304030504040204" pitchFamily="34" charset="-120"/>
                <a:ea typeface="Microsoft JhengHei Light" panose="020B0304030504040204" pitchFamily="34" charset="-120"/>
              </a:rPr>
              <a:t>Définition</a:t>
            </a:r>
            <a:r>
              <a:rPr lang="fr-FR" b="1" dirty="0">
                <a:solidFill>
                  <a:schemeClr val="bg1"/>
                </a:solidFill>
                <a:latin typeface="Microsoft JhengHei Light" panose="020B0304030504040204" pitchFamily="34" charset="-120"/>
                <a:ea typeface="Microsoft JhengHei Light" panose="020B0304030504040204" pitchFamily="34" charset="-120"/>
              </a:rPr>
              <a:t> :</a:t>
            </a:r>
          </a:p>
        </p:txBody>
      </p:sp>
      <p:sp>
        <p:nvSpPr>
          <p:cNvPr id="7" name="ZoneTexte 6">
            <a:extLst>
              <a:ext uri="{FF2B5EF4-FFF2-40B4-BE49-F238E27FC236}">
                <a16:creationId xmlns:a16="http://schemas.microsoft.com/office/drawing/2014/main" id="{3A49505B-FF2C-B6D2-B186-74464FC275ED}"/>
              </a:ext>
            </a:extLst>
          </p:cNvPr>
          <p:cNvSpPr txBox="1"/>
          <p:nvPr/>
        </p:nvSpPr>
        <p:spPr>
          <a:xfrm>
            <a:off x="1278194" y="2217349"/>
            <a:ext cx="9733547" cy="1477328"/>
          </a:xfrm>
          <a:prstGeom prst="rect">
            <a:avLst/>
          </a:prstGeom>
          <a:noFill/>
        </p:spPr>
        <p:txBody>
          <a:bodyPr wrap="square" rtlCol="0">
            <a:spAutoFit/>
          </a:bodyPr>
          <a:lstStyle/>
          <a:p>
            <a:pPr algn="just"/>
            <a:r>
              <a:rPr lang="fr-FR" dirty="0">
                <a:solidFill>
                  <a:schemeClr val="bg1"/>
                </a:solidFill>
                <a:latin typeface="Microsoft JhengHei Light" panose="020B0304030504040204" pitchFamily="34" charset="-120"/>
                <a:ea typeface="Microsoft JhengHei Light" panose="020B0304030504040204" pitchFamily="34" charset="-120"/>
              </a:rPr>
              <a:t>Les tests fonctionnels sont définis comme étant une approche de test qui a pour but de garantir que chaque fonctionnalité de l’application fonctionne conformément aux exigences du logiciels. Néanmoins, les tests fonctionnels sont évalués en fonction des besoins requis afin de pouvoir vérifier que les résultats attendus sont conformes aux attentes de l’utilisateur final.</a:t>
            </a:r>
          </a:p>
        </p:txBody>
      </p:sp>
      <p:pic>
        <p:nvPicPr>
          <p:cNvPr id="9" name="Image 8">
            <a:extLst>
              <a:ext uri="{FF2B5EF4-FFF2-40B4-BE49-F238E27FC236}">
                <a16:creationId xmlns:a16="http://schemas.microsoft.com/office/drawing/2014/main" id="{35718C13-469A-9538-2128-8477FF72F2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16361" y="4285130"/>
            <a:ext cx="3717028" cy="1864377"/>
          </a:xfrm>
          <a:prstGeom prst="rect">
            <a:avLst/>
          </a:prstGeom>
        </p:spPr>
      </p:pic>
    </p:spTree>
    <p:extLst>
      <p:ext uri="{BB962C8B-B14F-4D97-AF65-F5344CB8AC3E}">
        <p14:creationId xmlns:p14="http://schemas.microsoft.com/office/powerpoint/2010/main" val="1059923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300"/>
                                        <p:tgtEl>
                                          <p:spTgt spid="3"/>
                                        </p:tgtEl>
                                      </p:cBhvr>
                                    </p:animEffect>
                                  </p:childTnLst>
                                </p:cTn>
                              </p:par>
                            </p:childTnLst>
                          </p:cTn>
                        </p:par>
                        <p:par>
                          <p:cTn id="8" fill="hold">
                            <p:stCondLst>
                              <p:cond delay="3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3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1000"/>
                                        <p:tgtEl>
                                          <p:spTgt spid="5"/>
                                        </p:tgtEl>
                                      </p:cBhvr>
                                    </p:animEffect>
                                    <p:anim calcmode="lin" valueType="num">
                                      <p:cBhvr>
                                        <p:cTn id="17" dur="1000" fill="hold"/>
                                        <p:tgtEl>
                                          <p:spTgt spid="5"/>
                                        </p:tgtEl>
                                        <p:attrNameLst>
                                          <p:attrName>ppt_x</p:attrName>
                                        </p:attrNameLst>
                                      </p:cBhvr>
                                      <p:tavLst>
                                        <p:tav tm="0">
                                          <p:val>
                                            <p:strVal val="#ppt_x"/>
                                          </p:val>
                                        </p:tav>
                                        <p:tav tm="100000">
                                          <p:val>
                                            <p:strVal val="#ppt_x"/>
                                          </p:val>
                                        </p:tav>
                                      </p:tavLst>
                                    </p:anim>
                                    <p:anim calcmode="lin" valueType="num">
                                      <p:cBhvr>
                                        <p:cTn id="18"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500"/>
                                        <p:tgtEl>
                                          <p:spTgt spid="7"/>
                                        </p:tgtEl>
                                      </p:cBhvr>
                                    </p:animEffect>
                                  </p:childTnLst>
                                </p:cTn>
                              </p:par>
                              <p:par>
                                <p:cTn id="27" presetID="10" presetClass="entr" presetSubtype="0" fill="hold" nodeType="with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fade">
                                      <p:cBhvr>
                                        <p:cTn id="2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596</Words>
  <Application>Microsoft Office PowerPoint</Application>
  <PresentationFormat>Grand écran</PresentationFormat>
  <Paragraphs>46</Paragraphs>
  <Slides>13</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13</vt:i4>
      </vt:variant>
    </vt:vector>
  </HeadingPairs>
  <TitlesOfParts>
    <vt:vector size="18" baseType="lpstr">
      <vt:lpstr>Microsoft JhengHei Light</vt:lpstr>
      <vt:lpstr>Arial</vt:lpstr>
      <vt:lpstr>Calibri</vt:lpstr>
      <vt:lpstr>Calibri Light</vt:lpstr>
      <vt:lpstr>Thème Office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Nesrine Zitouni</dc:creator>
  <cp:lastModifiedBy>Nesrine Zitouni</cp:lastModifiedBy>
  <cp:revision>15</cp:revision>
  <dcterms:created xsi:type="dcterms:W3CDTF">2023-06-12T14:36:25Z</dcterms:created>
  <dcterms:modified xsi:type="dcterms:W3CDTF">2023-06-23T10:26:07Z</dcterms:modified>
</cp:coreProperties>
</file>