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2" r:id="rId5"/>
    <p:sldId id="293" r:id="rId6"/>
    <p:sldId id="264" r:id="rId7"/>
    <p:sldId id="277" r:id="rId8"/>
    <p:sldId id="259" r:id="rId9"/>
    <p:sldId id="271" r:id="rId10"/>
    <p:sldId id="272" r:id="rId11"/>
    <p:sldId id="282" r:id="rId12"/>
    <p:sldId id="273" r:id="rId13"/>
    <p:sldId id="274" r:id="rId14"/>
    <p:sldId id="275" r:id="rId15"/>
    <p:sldId id="276" r:id="rId16"/>
    <p:sldId id="278" r:id="rId17"/>
    <p:sldId id="279" r:id="rId18"/>
    <p:sldId id="280" r:id="rId19"/>
    <p:sldId id="281" r:id="rId20"/>
    <p:sldId id="283" r:id="rId21"/>
    <p:sldId id="289" r:id="rId22"/>
    <p:sldId id="290" r:id="rId23"/>
    <p:sldId id="284" r:id="rId24"/>
    <p:sldId id="285" r:id="rId25"/>
    <p:sldId id="286" r:id="rId26"/>
    <p:sldId id="287" r:id="rId27"/>
    <p:sldId id="288" r:id="rId28"/>
    <p:sldId id="291" r:id="rId2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17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85" d="100"/>
          <a:sy n="85" d="100"/>
        </p:scale>
        <p:origin x="499"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A951AD-311D-1BAD-C0FE-19D27F84F73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136D705-747D-C2E4-B6E7-01BA5BCDF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2B36931-4D59-4107-A497-6228AD98EBAE}"/>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5" name="Espace réservé du pied de page 4">
            <a:extLst>
              <a:ext uri="{FF2B5EF4-FFF2-40B4-BE49-F238E27FC236}">
                <a16:creationId xmlns:a16="http://schemas.microsoft.com/office/drawing/2014/main" id="{578A511F-9F3F-7D73-292E-2D791E89EC3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D13FE4D-90FF-D8CE-F4EB-D8D9343A8D3A}"/>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410506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36603F-550F-12E3-9A44-3A92517C0E9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69E35F0-86C7-DDB6-7513-0F27804D61B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0FBC24-1E8C-D6E9-60F1-82A1EFB51AFA}"/>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5" name="Espace réservé du pied de page 4">
            <a:extLst>
              <a:ext uri="{FF2B5EF4-FFF2-40B4-BE49-F238E27FC236}">
                <a16:creationId xmlns:a16="http://schemas.microsoft.com/office/drawing/2014/main" id="{90A1F160-BED0-93C8-E772-C65B31FD03B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4BF694-09B3-2892-70F0-A185964F0789}"/>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69853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DBE83D5-6437-D3E3-E26F-4D2D57BB954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6E677-E2D4-9A4E-42ED-75A5EE310F0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C135F78-3513-4F34-09FB-E23559D123F1}"/>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5" name="Espace réservé du pied de page 4">
            <a:extLst>
              <a:ext uri="{FF2B5EF4-FFF2-40B4-BE49-F238E27FC236}">
                <a16:creationId xmlns:a16="http://schemas.microsoft.com/office/drawing/2014/main" id="{C0FA5339-FDB1-E24E-B241-F1A94ADC0F8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3B8B94-ED54-674A-F7D2-5F1A6B36165C}"/>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429365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147854-7EF1-0137-3EFB-A58B28DE414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D9EA461-2B02-D833-F209-AB5A078075D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C43D970-DA7C-F440-A73C-671C81267EAE}"/>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5" name="Espace réservé du pied de page 4">
            <a:extLst>
              <a:ext uri="{FF2B5EF4-FFF2-40B4-BE49-F238E27FC236}">
                <a16:creationId xmlns:a16="http://schemas.microsoft.com/office/drawing/2014/main" id="{8B019D4B-1C5D-81F0-9A7E-369130675FC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334A83F-F255-FE71-CDB3-AC1DE0AA2001}"/>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36512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2A986C-D8B7-9BEB-03D9-DEC4D092DF2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74CA18F-FAAB-078E-BB6D-37B3CBCBE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46039B-8219-1508-9FB3-688D51D22700}"/>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5" name="Espace réservé du pied de page 4">
            <a:extLst>
              <a:ext uri="{FF2B5EF4-FFF2-40B4-BE49-F238E27FC236}">
                <a16:creationId xmlns:a16="http://schemas.microsoft.com/office/drawing/2014/main" id="{F28D2986-6EEC-6789-BE97-71DFB35A2A8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AF9C0AB-6E38-3116-6F1D-23201BADFB2C}"/>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93900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010B8B-EC00-7914-DBC7-5B26E001A88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F0FFD1B-33B1-9B6B-71B6-2719E57094E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A881C90-838E-FC1D-3F23-49EF9916DAE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6311835-4157-8FEE-E9BC-9CF06101F464}"/>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6" name="Espace réservé du pied de page 5">
            <a:extLst>
              <a:ext uri="{FF2B5EF4-FFF2-40B4-BE49-F238E27FC236}">
                <a16:creationId xmlns:a16="http://schemas.microsoft.com/office/drawing/2014/main" id="{421E2100-6D74-1D48-FE12-7A497A54F2C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9E7321D-A003-7863-245B-02D26956F47B}"/>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96933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058F7B-0827-705E-F553-E940EA819EF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E7EE724-3D3C-B078-BA75-BE2CF3D3C4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40AB918-8D4F-C956-BE7E-0130119DBEE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89C878C-055F-78D5-4C81-7447D1C5BB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E037F17-FA58-07D3-B1E2-31E1D807666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CF6A302-FADB-E914-EFDB-31AD655C1D0E}"/>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8" name="Espace réservé du pied de page 7">
            <a:extLst>
              <a:ext uri="{FF2B5EF4-FFF2-40B4-BE49-F238E27FC236}">
                <a16:creationId xmlns:a16="http://schemas.microsoft.com/office/drawing/2014/main" id="{05B251EB-C1A7-CA38-1712-6506B8EF5FF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17AC18A-8360-0FE5-AE92-E65ADDCE22B1}"/>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785645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3EAD68-631E-D216-664C-D0D1AC7C41D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516A1F8-6238-A890-0A14-8616B4B9C2A0}"/>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4" name="Espace réservé du pied de page 3">
            <a:extLst>
              <a:ext uri="{FF2B5EF4-FFF2-40B4-BE49-F238E27FC236}">
                <a16:creationId xmlns:a16="http://schemas.microsoft.com/office/drawing/2014/main" id="{0EBEA3F5-3C0D-B6D8-643E-A18C0BEFE95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2E7ADEC-3FA7-B5F4-443A-F09B6989DEB7}"/>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69091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4E8768F-3BCD-BEA7-0AD4-9E7E313C3E0F}"/>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3" name="Espace réservé du pied de page 2">
            <a:extLst>
              <a:ext uri="{FF2B5EF4-FFF2-40B4-BE49-F238E27FC236}">
                <a16:creationId xmlns:a16="http://schemas.microsoft.com/office/drawing/2014/main" id="{261411EE-22F5-93C3-34A0-C02DC62D9C4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CA6EFF9-F4C9-B485-2FA4-C04119693A86}"/>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4442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36685A-C680-5CF7-F535-803BEE15420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17A4CDC-61F0-2099-4906-43824C0B8C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771DF6D-5C50-D3D0-EB9C-E1765B528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1EEC240-5AC8-BDED-D70B-2FD49BD1226A}"/>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6" name="Espace réservé du pied de page 5">
            <a:extLst>
              <a:ext uri="{FF2B5EF4-FFF2-40B4-BE49-F238E27FC236}">
                <a16:creationId xmlns:a16="http://schemas.microsoft.com/office/drawing/2014/main" id="{6FEF5BB1-26FF-83E3-40E4-2890AB225E6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B8F3EC1-3426-A172-694F-4BCFFDBADD60}"/>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384651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BFE15D-CFCE-5082-7547-DBD5FF1ED61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820C9CD-550C-CB6A-F967-05F22F6116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996916E-7E8F-52B7-61C3-6D7B200CF7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714F7BD-874C-BC97-4B99-4AAFE77110C1}"/>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6" name="Espace réservé du pied de page 5">
            <a:extLst>
              <a:ext uri="{FF2B5EF4-FFF2-40B4-BE49-F238E27FC236}">
                <a16:creationId xmlns:a16="http://schemas.microsoft.com/office/drawing/2014/main" id="{00184174-D0D5-732D-2380-46630B439A6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8D49DC2-516C-CFDB-6D09-E6C301AFAA75}"/>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4170069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38CA82E-131B-EA3D-0EA9-624ECC3470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A56F17B-9CD7-9546-F7E6-32AA3AF082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F7EF425-4F9A-0AEF-A9F4-B8280639F4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64FEC-2A3E-4BEE-8A13-D371E2A14C5E}" type="datetimeFigureOut">
              <a:rPr lang="fr-FR" smtClean="0"/>
              <a:t>28/06/2023</a:t>
            </a:fld>
            <a:endParaRPr lang="fr-FR"/>
          </a:p>
        </p:txBody>
      </p:sp>
      <p:sp>
        <p:nvSpPr>
          <p:cNvPr id="5" name="Espace réservé du pied de page 4">
            <a:extLst>
              <a:ext uri="{FF2B5EF4-FFF2-40B4-BE49-F238E27FC236}">
                <a16:creationId xmlns:a16="http://schemas.microsoft.com/office/drawing/2014/main" id="{24D4E4F6-D46E-45A2-372F-D0292DD710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9A2F96D-CC59-5660-035D-256DF0C41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268844-7776-49E4-B0AD-CB52CB0C0722}" type="slidenum">
              <a:rPr lang="fr-FR" smtClean="0"/>
              <a:t>‹N°›</a:t>
            </a:fld>
            <a:endParaRPr lang="fr-FR"/>
          </a:p>
        </p:txBody>
      </p:sp>
    </p:spTree>
    <p:extLst>
      <p:ext uri="{BB962C8B-B14F-4D97-AF65-F5344CB8AC3E}">
        <p14:creationId xmlns:p14="http://schemas.microsoft.com/office/powerpoint/2010/main" val="1143660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FD8EB4-1227-0389-54BC-D77E3FC6107C}"/>
              </a:ext>
            </a:extLst>
          </p:cNvPr>
          <p:cNvSpPr/>
          <p:nvPr/>
        </p:nvSpPr>
        <p:spPr>
          <a:xfrm>
            <a:off x="5531286" y="2971800"/>
            <a:ext cx="2005780"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latin typeface="Microsoft JhengHei Light" panose="020B0304030504040204" pitchFamily="34" charset="-120"/>
                <a:ea typeface="Microsoft JhengHei Light" panose="020B0304030504040204" pitchFamily="34" charset="-120"/>
              </a:rPr>
              <a:t>ISTQB</a:t>
            </a:r>
          </a:p>
        </p:txBody>
      </p:sp>
      <p:sp>
        <p:nvSpPr>
          <p:cNvPr id="4" name="Rectangle 3">
            <a:extLst>
              <a:ext uri="{FF2B5EF4-FFF2-40B4-BE49-F238E27FC236}">
                <a16:creationId xmlns:a16="http://schemas.microsoft.com/office/drawing/2014/main" id="{9E6758EA-953C-F74F-DF6A-806FD5A3F623}"/>
              </a:ext>
            </a:extLst>
          </p:cNvPr>
          <p:cNvSpPr/>
          <p:nvPr/>
        </p:nvSpPr>
        <p:spPr>
          <a:xfrm>
            <a:off x="7648384" y="3170583"/>
            <a:ext cx="1287510" cy="516834"/>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atin typeface="Microsoft JhengHei Light" panose="020B0304030504040204" pitchFamily="34" charset="-120"/>
                <a:ea typeface="Microsoft JhengHei Light" panose="020B0304030504040204" pitchFamily="34" charset="-120"/>
              </a:rPr>
              <a:t>Révisions</a:t>
            </a:r>
          </a:p>
        </p:txBody>
      </p:sp>
      <p:sp>
        <p:nvSpPr>
          <p:cNvPr id="6" name="Rectangle 5">
            <a:extLst>
              <a:ext uri="{FF2B5EF4-FFF2-40B4-BE49-F238E27FC236}">
                <a16:creationId xmlns:a16="http://schemas.microsoft.com/office/drawing/2014/main" id="{41238D5D-BDA1-2AD9-046D-91483A7D901A}"/>
              </a:ext>
            </a:extLst>
          </p:cNvPr>
          <p:cNvSpPr/>
          <p:nvPr/>
        </p:nvSpPr>
        <p:spPr>
          <a:xfrm>
            <a:off x="7776376" y="3063416"/>
            <a:ext cx="4415624" cy="715617"/>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8" name="Connecteur droit 7">
            <a:extLst>
              <a:ext uri="{FF2B5EF4-FFF2-40B4-BE49-F238E27FC236}">
                <a16:creationId xmlns:a16="http://schemas.microsoft.com/office/drawing/2014/main" id="{47D3BC7C-5B40-6308-7968-43A23BB39806}"/>
              </a:ext>
            </a:extLst>
          </p:cNvPr>
          <p:cNvCxnSpPr/>
          <p:nvPr/>
        </p:nvCxnSpPr>
        <p:spPr>
          <a:xfrm>
            <a:off x="7776376" y="2864498"/>
            <a:ext cx="441562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C78A189F-CB6D-877F-6BBB-016BEA81D10F}"/>
              </a:ext>
            </a:extLst>
          </p:cNvPr>
          <p:cNvCxnSpPr/>
          <p:nvPr/>
        </p:nvCxnSpPr>
        <p:spPr>
          <a:xfrm>
            <a:off x="7776376" y="3977952"/>
            <a:ext cx="441562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75810F5-1DD9-BFD4-6FFA-BB34B2D8747A}"/>
              </a:ext>
            </a:extLst>
          </p:cNvPr>
          <p:cNvSpPr/>
          <p:nvPr/>
        </p:nvSpPr>
        <p:spPr>
          <a:xfrm>
            <a:off x="7776376" y="0"/>
            <a:ext cx="4415624" cy="6858000"/>
          </a:xfrm>
          <a:prstGeom prst="rect">
            <a:avLst/>
          </a:prstGeom>
          <a:solidFill>
            <a:srgbClr val="1817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9A3C4EAE-BEC9-F0D9-FA6B-0615CEE8D360}"/>
              </a:ext>
            </a:extLst>
          </p:cNvPr>
          <p:cNvSpPr/>
          <p:nvPr/>
        </p:nvSpPr>
        <p:spPr>
          <a:xfrm>
            <a:off x="1" y="0"/>
            <a:ext cx="4415624" cy="6858000"/>
          </a:xfrm>
          <a:prstGeom prst="rect">
            <a:avLst/>
          </a:prstGeom>
          <a:solidFill>
            <a:srgbClr val="1817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2046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decel="100000" fill="hold" nodeType="withEffect">
                                  <p:stCondLst>
                                    <p:cond delay="0"/>
                                  </p:stCondLst>
                                  <p:childTnLst>
                                    <p:animMotion origin="layout" path="M -3.125E-6 0 L -0.25 0 " pathEditMode="relative" rAng="0" ptsTypes="AA">
                                      <p:cBhvr>
                                        <p:cTn id="6" dur="1000" fill="hold"/>
                                        <p:tgtEl>
                                          <p:spTgt spid="4">
                                            <p:txEl>
                                              <p:pRg st="0" end="0"/>
                                            </p:txEl>
                                          </p:spTgt>
                                        </p:tgtEl>
                                        <p:attrNameLst>
                                          <p:attrName>ppt_x</p:attrName>
                                          <p:attrName>ppt_y</p:attrName>
                                        </p:attrNameLst>
                                      </p:cBhvr>
                                      <p:rCtr x="-12500" y="0"/>
                                    </p:animMotion>
                                  </p:childTnLst>
                                </p:cTn>
                              </p:par>
                              <p:par>
                                <p:cTn id="7" presetID="2" presetClass="entr" presetSubtype="8" decel="10000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 calcmode="lin" valueType="num">
                                      <p:cBhvr additive="base">
                                        <p:cTn id="9" dur="500" fill="hold"/>
                                        <p:tgtEl>
                                          <p:spTgt spid="6"/>
                                        </p:tgtEl>
                                        <p:attrNameLst>
                                          <p:attrName>ppt_x</p:attrName>
                                        </p:attrNameLst>
                                      </p:cBhvr>
                                      <p:tavLst>
                                        <p:tav tm="0">
                                          <p:val>
                                            <p:strVal val="0-#ppt_w/2"/>
                                          </p:val>
                                        </p:tav>
                                        <p:tav tm="100000">
                                          <p:val>
                                            <p:strVal val="#ppt_x"/>
                                          </p:val>
                                        </p:tav>
                                      </p:tavLst>
                                    </p:anim>
                                    <p:anim calcmode="lin" valueType="num">
                                      <p:cBhvr additive="base">
                                        <p:cTn id="10" dur="500" fill="hold"/>
                                        <p:tgtEl>
                                          <p:spTgt spid="6"/>
                                        </p:tgtEl>
                                        <p:attrNameLst>
                                          <p:attrName>ppt_y</p:attrName>
                                        </p:attrNameLst>
                                      </p:cBhvr>
                                      <p:tavLst>
                                        <p:tav tm="0">
                                          <p:val>
                                            <p:strVal val="#ppt_y"/>
                                          </p:val>
                                        </p:tav>
                                        <p:tav tm="100000">
                                          <p:val>
                                            <p:strVal val="#ppt_y"/>
                                          </p:val>
                                        </p:tav>
                                      </p:tavLst>
                                    </p:anim>
                                  </p:childTnLst>
                                </p:cTn>
                              </p:par>
                              <p:par>
                                <p:cTn id="11" presetID="2" presetClass="entr" presetSubtype="8" decel="100000" fill="hold" nodeType="withEffect">
                                  <p:stCondLst>
                                    <p:cond delay="60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par>
                                <p:cTn id="15" presetID="2" presetClass="entr" presetSubtype="8" decel="100000" fill="hold" nodeType="withEffect">
                                  <p:stCondLst>
                                    <p:cond delay="4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12" presetClass="entr" presetSubtype="4" fill="hold" grpId="0" nodeType="withEffect">
                                  <p:stCondLst>
                                    <p:cond delay="40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600"/>
                                        <p:tgtEl>
                                          <p:spTgt spid="5"/>
                                        </p:tgtEl>
                                        <p:attrNameLst>
                                          <p:attrName>ppt_y</p:attrName>
                                        </p:attrNameLst>
                                      </p:cBhvr>
                                      <p:tavLst>
                                        <p:tav tm="0">
                                          <p:val>
                                            <p:strVal val="#ppt_y+#ppt_h*1.125000"/>
                                          </p:val>
                                        </p:tav>
                                        <p:tav tm="100000">
                                          <p:val>
                                            <p:strVal val="#ppt_y"/>
                                          </p:val>
                                        </p:tav>
                                      </p:tavLst>
                                    </p:anim>
                                    <p:animEffect transition="in" filter="wipe(up)">
                                      <p:cBhvr>
                                        <p:cTn id="22" dur="6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E7E39D6-26F3-E0B0-7C85-C711D06D6782}"/>
              </a:ext>
            </a:extLst>
          </p:cNvPr>
          <p:cNvCxnSpPr/>
          <p:nvPr/>
        </p:nvCxnSpPr>
        <p:spPr>
          <a:xfrm>
            <a:off x="80624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32A0EF0B-79CD-4C29-25A1-B7AA2260EBFB}"/>
              </a:ext>
            </a:extLst>
          </p:cNvPr>
          <p:cNvCxnSpPr/>
          <p:nvPr/>
        </p:nvCxnSpPr>
        <p:spPr>
          <a:xfrm>
            <a:off x="997973"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5C21A721-4808-E8BE-9456-EE3DE455EB30}"/>
              </a:ext>
            </a:extLst>
          </p:cNvPr>
          <p:cNvSpPr txBox="1"/>
          <p:nvPr/>
        </p:nvSpPr>
        <p:spPr>
          <a:xfrm>
            <a:off x="1199533" y="530942"/>
            <a:ext cx="836725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 </a:t>
            </a:r>
            <a:r>
              <a:rPr lang="fr-FR" sz="3600" b="1" u="sng" dirty="0">
                <a:solidFill>
                  <a:schemeClr val="bg1"/>
                </a:solidFill>
                <a:latin typeface="Microsoft JhengHei Light" panose="020B0304030504040204" pitchFamily="34" charset="-120"/>
                <a:ea typeface="Microsoft JhengHei Light" panose="020B0304030504040204" pitchFamily="34" charset="-120"/>
              </a:rPr>
              <a:t>Les différents types de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endParaRPr lang="fr-FR" sz="3600" b="1" u="sng" dirty="0">
              <a:solidFill>
                <a:schemeClr val="bg1"/>
              </a:solidFill>
              <a:latin typeface="Microsoft JhengHei Light" panose="020B0304030504040204" pitchFamily="34" charset="-120"/>
              <a:ea typeface="Microsoft JhengHei Light" panose="020B0304030504040204" pitchFamily="34" charset="-120"/>
            </a:endParaRPr>
          </a:p>
        </p:txBody>
      </p:sp>
      <p:pic>
        <p:nvPicPr>
          <p:cNvPr id="8" name="Image 7" descr="Une image contenant texte, capture d’écran, Police, logiciel&#10;&#10;Description générée automatiquement">
            <a:extLst>
              <a:ext uri="{FF2B5EF4-FFF2-40B4-BE49-F238E27FC236}">
                <a16:creationId xmlns:a16="http://schemas.microsoft.com/office/drawing/2014/main" id="{9F326AEE-30B3-81FA-B4C1-AFDE6C783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354" y="2192049"/>
            <a:ext cx="10363201" cy="2985180"/>
          </a:xfrm>
          <a:prstGeom prst="rect">
            <a:avLst/>
          </a:prstGeom>
        </p:spPr>
      </p:pic>
    </p:spTree>
    <p:extLst>
      <p:ext uri="{BB962C8B-B14F-4D97-AF65-F5344CB8AC3E}">
        <p14:creationId xmlns:p14="http://schemas.microsoft.com/office/powerpoint/2010/main" val="328398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E26522D-B965-4CE4-3208-56BC51C89DD9}"/>
              </a:ext>
            </a:extLst>
          </p:cNvPr>
          <p:cNvSpPr txBox="1"/>
          <p:nvPr/>
        </p:nvSpPr>
        <p:spPr>
          <a:xfrm>
            <a:off x="3519948" y="2861186"/>
            <a:ext cx="5152103"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Les tests fonctionnels</a:t>
            </a:r>
          </a:p>
        </p:txBody>
      </p:sp>
      <p:cxnSp>
        <p:nvCxnSpPr>
          <p:cNvPr id="4" name="Connecteur droit 3">
            <a:extLst>
              <a:ext uri="{FF2B5EF4-FFF2-40B4-BE49-F238E27FC236}">
                <a16:creationId xmlns:a16="http://schemas.microsoft.com/office/drawing/2014/main" id="{21E30D3E-18C2-2506-F095-92FEC4A67FB0}"/>
              </a:ext>
            </a:extLst>
          </p:cNvPr>
          <p:cNvCxnSpPr/>
          <p:nvPr/>
        </p:nvCxnSpPr>
        <p:spPr>
          <a:xfrm>
            <a:off x="3647768" y="3569072"/>
            <a:ext cx="481780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63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568F3B82-2C2B-F5D9-81AF-581B7FCD9C28}"/>
              </a:ext>
            </a:extLst>
          </p:cNvPr>
          <p:cNvCxnSpPr/>
          <p:nvPr/>
        </p:nvCxnSpPr>
        <p:spPr>
          <a:xfrm>
            <a:off x="77674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55714BA6-2334-CF65-0E76-5715B99A4314}"/>
              </a:ext>
            </a:extLst>
          </p:cNvPr>
          <p:cNvCxnSpPr/>
          <p:nvPr/>
        </p:nvCxnSpPr>
        <p:spPr>
          <a:xfrm>
            <a:off x="10274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BF50B671-D4FC-0812-06EF-02A130BCD7D1}"/>
              </a:ext>
            </a:extLst>
          </p:cNvPr>
          <p:cNvSpPr txBox="1"/>
          <p:nvPr/>
        </p:nvSpPr>
        <p:spPr>
          <a:xfrm>
            <a:off x="1278194" y="442452"/>
            <a:ext cx="7039897"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2.2)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fonctionnels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7CF7ED87-385D-2DB0-F073-349D96F79BDE}"/>
              </a:ext>
            </a:extLst>
          </p:cNvPr>
          <p:cNvSpPr txBox="1"/>
          <p:nvPr/>
        </p:nvSpPr>
        <p:spPr>
          <a:xfrm>
            <a:off x="1278194" y="1468400"/>
            <a:ext cx="3038167"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3A49505B-FF2C-B6D2-B186-74464FC275ED}"/>
              </a:ext>
            </a:extLst>
          </p:cNvPr>
          <p:cNvSpPr txBox="1"/>
          <p:nvPr/>
        </p:nvSpPr>
        <p:spPr>
          <a:xfrm>
            <a:off x="1278194" y="2217349"/>
            <a:ext cx="9733547" cy="1477328"/>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fonctionnels sont définis comme étant une approche de test qui a pour but de garantir que chaque fonctionnalité de l’application fonctionne conformément aux exigences du logiciels. Néanmoins, les tests fonctionnels sont évalués en fonction des besoins requis afin de pouvoir vérifier que les résultats attendus sont conformes aux attentes de l’utilisateur final.</a:t>
            </a:r>
          </a:p>
        </p:txBody>
      </p:sp>
      <p:pic>
        <p:nvPicPr>
          <p:cNvPr id="9" name="Image 8">
            <a:extLst>
              <a:ext uri="{FF2B5EF4-FFF2-40B4-BE49-F238E27FC236}">
                <a16:creationId xmlns:a16="http://schemas.microsoft.com/office/drawing/2014/main" id="{35718C13-469A-9538-2128-8477FF72F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6361" y="4285130"/>
            <a:ext cx="3717028" cy="1864377"/>
          </a:xfrm>
          <a:prstGeom prst="rect">
            <a:avLst/>
          </a:prstGeom>
        </p:spPr>
      </p:pic>
    </p:spTree>
    <p:extLst>
      <p:ext uri="{BB962C8B-B14F-4D97-AF65-F5344CB8AC3E}">
        <p14:creationId xmlns:p14="http://schemas.microsoft.com/office/powerpoint/2010/main" val="105992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160B9AB-EFB3-FCA9-8606-109E1ADC663D}"/>
              </a:ext>
            </a:extLst>
          </p:cNvPr>
          <p:cNvCxnSpPr/>
          <p:nvPr/>
        </p:nvCxnSpPr>
        <p:spPr>
          <a:xfrm>
            <a:off x="7837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FD6356FD-F0C2-AC51-D07A-238E77EE2B22}"/>
              </a:ext>
            </a:extLst>
          </p:cNvPr>
          <p:cNvCxnSpPr/>
          <p:nvPr/>
        </p:nvCxnSpPr>
        <p:spPr>
          <a:xfrm>
            <a:off x="104813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3BD7178A-C387-3EE5-51CF-5C33AE58FE83}"/>
              </a:ext>
            </a:extLst>
          </p:cNvPr>
          <p:cNvSpPr txBox="1"/>
          <p:nvPr/>
        </p:nvSpPr>
        <p:spPr>
          <a:xfrm>
            <a:off x="1312505" y="382555"/>
            <a:ext cx="7725743"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2.3) </a:t>
            </a:r>
            <a:r>
              <a:rPr lang="fr-FR" sz="3600" b="1" u="sng" dirty="0">
                <a:solidFill>
                  <a:schemeClr val="bg1"/>
                </a:solidFill>
                <a:latin typeface="Microsoft JhengHei Light" panose="020B0304030504040204" pitchFamily="34" charset="-120"/>
                <a:ea typeface="Microsoft JhengHei Light" panose="020B0304030504040204" pitchFamily="34" charset="-120"/>
              </a:rPr>
              <a:t>Exemple de tests fonctionnels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5EC84E1F-9F35-7EA6-C1C0-DB1BD826EE91}"/>
              </a:ext>
            </a:extLst>
          </p:cNvPr>
          <p:cNvSpPr txBox="1"/>
          <p:nvPr/>
        </p:nvSpPr>
        <p:spPr>
          <a:xfrm>
            <a:off x="1312505" y="1421458"/>
            <a:ext cx="4851918" cy="369332"/>
          </a:xfrm>
          <a:prstGeom prst="rect">
            <a:avLst/>
          </a:prstGeom>
          <a:noFill/>
        </p:spPr>
        <p:txBody>
          <a:bodyPr wrap="square" rtlCol="0">
            <a:spAutoFit/>
          </a:bodyPr>
          <a:lstStyle/>
          <a:p>
            <a:r>
              <a:rPr lang="fr-FR" b="1" u="sng" dirty="0">
                <a:solidFill>
                  <a:schemeClr val="bg1"/>
                </a:solidFill>
                <a:latin typeface="Microsoft JhengHei Light" panose="020B0304030504040204" pitchFamily="34" charset="-120"/>
                <a:ea typeface="Microsoft JhengHei Light" panose="020B0304030504040204" pitchFamily="34" charset="-120"/>
              </a:rPr>
              <a:t>Voici des exemples de tests fonctionnels</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565501E7-B71F-AA68-FC22-0C5874BCA662}"/>
              </a:ext>
            </a:extLst>
          </p:cNvPr>
          <p:cNvSpPr txBox="1"/>
          <p:nvPr/>
        </p:nvSpPr>
        <p:spPr>
          <a:xfrm>
            <a:off x="1849014" y="2183362"/>
            <a:ext cx="6652724" cy="1754326"/>
          </a:xfrm>
          <a:prstGeom prst="rect">
            <a:avLst/>
          </a:prstGeom>
          <a:noFill/>
        </p:spPr>
        <p:txBody>
          <a:bodyPr wrap="square" rtlCol="0">
            <a:spAutoFit/>
          </a:bodyPr>
          <a:lstStyle/>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unitaires</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d’intégration</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 de fumée </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 du système</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régression</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d’acceptation par les utilisateurs</a:t>
            </a:r>
          </a:p>
        </p:txBody>
      </p:sp>
    </p:spTree>
    <p:extLst>
      <p:ext uri="{BB962C8B-B14F-4D97-AF65-F5344CB8AC3E}">
        <p14:creationId xmlns:p14="http://schemas.microsoft.com/office/powerpoint/2010/main" val="215935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66F50925-B8F1-C222-C376-00448492500F}"/>
              </a:ext>
            </a:extLst>
          </p:cNvPr>
          <p:cNvCxnSpPr/>
          <p:nvPr/>
        </p:nvCxnSpPr>
        <p:spPr>
          <a:xfrm>
            <a:off x="87707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2DE70CF5-448D-180A-912A-03F8B891AAD2}"/>
              </a:ext>
            </a:extLst>
          </p:cNvPr>
          <p:cNvCxnSpPr/>
          <p:nvPr/>
        </p:nvCxnSpPr>
        <p:spPr>
          <a:xfrm>
            <a:off x="109479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0FFE896F-2159-4705-60AB-385F391E600A}"/>
              </a:ext>
            </a:extLst>
          </p:cNvPr>
          <p:cNvSpPr txBox="1"/>
          <p:nvPr/>
        </p:nvSpPr>
        <p:spPr>
          <a:xfrm>
            <a:off x="1399592" y="429208"/>
            <a:ext cx="6718041"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2.4)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unitaires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B6D6C9C5-C951-3DEF-6AED-A9A9F1EC3F28}"/>
              </a:ext>
            </a:extLst>
          </p:cNvPr>
          <p:cNvSpPr txBox="1"/>
          <p:nvPr/>
        </p:nvSpPr>
        <p:spPr>
          <a:xfrm>
            <a:off x="1399592" y="1654724"/>
            <a:ext cx="3554964"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16482026-0616-980C-6446-8FDC4D371B6C}"/>
              </a:ext>
            </a:extLst>
          </p:cNvPr>
          <p:cNvSpPr txBox="1"/>
          <p:nvPr/>
        </p:nvSpPr>
        <p:spPr>
          <a:xfrm>
            <a:off x="1399592" y="2603241"/>
            <a:ext cx="10077057" cy="2308324"/>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unitaires sont définis comme étant une </a:t>
            </a:r>
            <a:r>
              <a:rPr lang="fr-FR" dirty="0">
                <a:highlight>
                  <a:srgbClr val="FFFF00"/>
                </a:highlight>
                <a:latin typeface="Microsoft JhengHei Light" panose="020B0304030504040204" pitchFamily="34" charset="-120"/>
                <a:ea typeface="Microsoft JhengHei Light" panose="020B0304030504040204" pitchFamily="34" charset="-120"/>
              </a:rPr>
              <a:t>méthode de tests de logiciels</a:t>
            </a:r>
            <a:r>
              <a:rPr lang="fr-FR" dirty="0">
                <a:solidFill>
                  <a:schemeClr val="bg1"/>
                </a:solidFill>
                <a:latin typeface="Microsoft JhengHei Light" panose="020B0304030504040204" pitchFamily="34" charset="-120"/>
                <a:ea typeface="Microsoft JhengHei Light" panose="020B0304030504040204" pitchFamily="34" charset="-120"/>
              </a:rPr>
              <a:t> et qui consiste à tester plusieurs éléments ou bien plusieurs unités d’un logiciel. </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Le principal objectif du test unitaire est de valider toutes les unités du logiciel et de vérifier que tout fonctionne parfaitement. En parallèle, les tests unitaires sont effectués pendant la phase de programmation du logiciel par les développeurs et ou les responsables QA.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endParaRPr lang="fr-FR" dirty="0">
              <a:solidFill>
                <a:schemeClr val="bg1"/>
              </a:solidFill>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8185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7FE125D-1E18-FBE2-CBD9-6DEAE311F797}"/>
              </a:ext>
            </a:extLst>
          </p:cNvPr>
          <p:cNvCxnSpPr/>
          <p:nvPr/>
        </p:nvCxnSpPr>
        <p:spPr>
          <a:xfrm>
            <a:off x="110641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AE4D4B3-CF55-2BBC-3B9F-27DE209C9976}"/>
              </a:ext>
            </a:extLst>
          </p:cNvPr>
          <p:cNvCxnSpPr/>
          <p:nvPr/>
        </p:nvCxnSpPr>
        <p:spPr>
          <a:xfrm>
            <a:off x="87707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4E7656EE-AF2A-14D1-1957-14FE63A328EF}"/>
              </a:ext>
            </a:extLst>
          </p:cNvPr>
          <p:cNvSpPr txBox="1"/>
          <p:nvPr/>
        </p:nvSpPr>
        <p:spPr>
          <a:xfrm>
            <a:off x="1419726" y="354564"/>
            <a:ext cx="6550089"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2.5)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d’intégration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03E16490-4C89-64B9-CB31-C89EB16E0DD1}"/>
              </a:ext>
            </a:extLst>
          </p:cNvPr>
          <p:cNvSpPr txBox="1"/>
          <p:nvPr/>
        </p:nvSpPr>
        <p:spPr>
          <a:xfrm>
            <a:off x="1419726" y="1530219"/>
            <a:ext cx="2873829"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8FAA0643-0969-4522-8F0D-A43C867EB355}"/>
              </a:ext>
            </a:extLst>
          </p:cNvPr>
          <p:cNvSpPr txBox="1"/>
          <p:nvPr/>
        </p:nvSpPr>
        <p:spPr>
          <a:xfrm>
            <a:off x="1419726" y="2428875"/>
            <a:ext cx="10467471" cy="2862322"/>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d’intégration sont définis comme étant une </a:t>
            </a:r>
            <a:r>
              <a:rPr lang="fr-FR" dirty="0">
                <a:highlight>
                  <a:srgbClr val="FFFF00"/>
                </a:highlight>
                <a:latin typeface="Microsoft JhengHei Light" panose="020B0304030504040204" pitchFamily="34" charset="-120"/>
                <a:ea typeface="Microsoft JhengHei Light" panose="020B0304030504040204" pitchFamily="34" charset="-120"/>
              </a:rPr>
              <a:t>phase de tests</a:t>
            </a:r>
            <a:r>
              <a:rPr lang="fr-FR" dirty="0">
                <a:solidFill>
                  <a:schemeClr val="bg1"/>
                </a:solidFill>
                <a:latin typeface="Microsoft JhengHei Light" panose="020B0304030504040204" pitchFamily="34" charset="-120"/>
                <a:ea typeface="Microsoft JhengHei Light" panose="020B0304030504040204" pitchFamily="34" charset="-120"/>
              </a:rPr>
              <a:t>, qui est précédée par les tests unitaires et suivi par les tests de validation.</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L’objectif principal des tests d’intégration est de détecter les erreurs que les tests unitaires n’ont pas pu détecter. Ils ne détectent pas uniquement les erreurs non détectés par les tests unitaires, ils vérifient également l’aspect fonctionnel du logiciel ou application, sa fiabilité et ses performances.</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L’intégration en général fait appel à un système de gestion de versions et également à des programmes d’installation car cela va permettre d’établir une nouvelle version fondée sur une version de la maintenance ou sur une version de développement.</a:t>
            </a:r>
          </a:p>
        </p:txBody>
      </p:sp>
    </p:spTree>
    <p:extLst>
      <p:ext uri="{BB962C8B-B14F-4D97-AF65-F5344CB8AC3E}">
        <p14:creationId xmlns:p14="http://schemas.microsoft.com/office/powerpoint/2010/main" val="12572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3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36CD294E-4C99-C064-6ABE-EE4F33151F92}"/>
              </a:ext>
            </a:extLst>
          </p:cNvPr>
          <p:cNvCxnSpPr/>
          <p:nvPr/>
        </p:nvCxnSpPr>
        <p:spPr>
          <a:xfrm>
            <a:off x="91440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C41F0C42-E3E6-DCBE-95B7-34BB8073B3EB}"/>
              </a:ext>
            </a:extLst>
          </p:cNvPr>
          <p:cNvCxnSpPr/>
          <p:nvPr/>
        </p:nvCxnSpPr>
        <p:spPr>
          <a:xfrm>
            <a:off x="117495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6BCC02FB-5512-0424-9A4C-81792EFC485C}"/>
              </a:ext>
            </a:extLst>
          </p:cNvPr>
          <p:cNvSpPr txBox="1"/>
          <p:nvPr/>
        </p:nvSpPr>
        <p:spPr>
          <a:xfrm>
            <a:off x="1523998" y="481781"/>
            <a:ext cx="8062451"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2.6)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fumée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AFEC6E66-EAC4-C39B-B9AB-7F4416BF81F7}"/>
              </a:ext>
            </a:extLst>
          </p:cNvPr>
          <p:cNvSpPr txBox="1"/>
          <p:nvPr/>
        </p:nvSpPr>
        <p:spPr>
          <a:xfrm>
            <a:off x="1523998" y="1759974"/>
            <a:ext cx="10274709"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812E8698-B245-0E08-E4C9-CE9E85971737}"/>
              </a:ext>
            </a:extLst>
          </p:cNvPr>
          <p:cNvSpPr txBox="1"/>
          <p:nvPr/>
        </p:nvSpPr>
        <p:spPr>
          <a:xfrm>
            <a:off x="1523998" y="2761168"/>
            <a:ext cx="10225548" cy="1754326"/>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fumée également appelé « </a:t>
            </a:r>
            <a:r>
              <a:rPr lang="fr-FR" dirty="0">
                <a:highlight>
                  <a:srgbClr val="FFFF00"/>
                </a:highlight>
                <a:latin typeface="Microsoft JhengHei Light" panose="020B0304030504040204" pitchFamily="34" charset="-120"/>
                <a:ea typeface="Microsoft JhengHei Light" panose="020B0304030504040204" pitchFamily="34" charset="-120"/>
              </a:rPr>
              <a:t>Smoke Test</a:t>
            </a:r>
            <a:r>
              <a:rPr lang="fr-FR" dirty="0">
                <a:solidFill>
                  <a:schemeClr val="bg1"/>
                </a:solidFill>
                <a:latin typeface="Microsoft JhengHei Light" panose="020B0304030504040204" pitchFamily="34" charset="-120"/>
                <a:ea typeface="Microsoft JhengHei Light" panose="020B0304030504040204" pitchFamily="34" charset="-120"/>
              </a:rPr>
              <a:t> » est défini comme étant comme une évaluation sommaire des fonctions nécessaires en développement du logiciel et également de sa stabilité.</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Son objectif principal est de déterminer si le logiciel serait contraint à de nouveaux développements ou bien si une série de tests plus exhaustifs et spécialisés pourront être menés.</a:t>
            </a:r>
          </a:p>
        </p:txBody>
      </p:sp>
    </p:spTree>
    <p:extLst>
      <p:ext uri="{BB962C8B-B14F-4D97-AF65-F5344CB8AC3E}">
        <p14:creationId xmlns:p14="http://schemas.microsoft.com/office/powerpoint/2010/main" val="414085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8D91576B-DE85-5BD1-F09A-AEC72A0EB032}"/>
              </a:ext>
            </a:extLst>
          </p:cNvPr>
          <p:cNvCxnSpPr/>
          <p:nvPr/>
        </p:nvCxnSpPr>
        <p:spPr>
          <a:xfrm>
            <a:off x="8964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749B9B65-4146-9C8E-93FC-C7893A9EFC78}"/>
              </a:ext>
            </a:extLst>
          </p:cNvPr>
          <p:cNvCxnSpPr/>
          <p:nvPr/>
        </p:nvCxnSpPr>
        <p:spPr>
          <a:xfrm>
            <a:off x="113851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0D626D41-D91C-344C-9443-05DDB6B7453B}"/>
              </a:ext>
            </a:extLst>
          </p:cNvPr>
          <p:cNvSpPr txBox="1"/>
          <p:nvPr/>
        </p:nvSpPr>
        <p:spPr>
          <a:xfrm>
            <a:off x="1497106" y="510988"/>
            <a:ext cx="665181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2.7)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système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724E86BE-77DC-FD36-B90D-F53157E779DC}"/>
              </a:ext>
            </a:extLst>
          </p:cNvPr>
          <p:cNvSpPr txBox="1"/>
          <p:nvPr/>
        </p:nvSpPr>
        <p:spPr>
          <a:xfrm>
            <a:off x="1497106" y="1819834"/>
            <a:ext cx="3451410"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9ADBCA91-220E-4FF1-DBA2-646DCC9CCF9D}"/>
              </a:ext>
            </a:extLst>
          </p:cNvPr>
          <p:cNvSpPr txBox="1"/>
          <p:nvPr/>
        </p:nvSpPr>
        <p:spPr>
          <a:xfrm>
            <a:off x="1497106" y="2658036"/>
            <a:ext cx="9690845"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Selon le glossaire de l’ISTQB, les tests système sont définis comme des tests les plus instinctifs car ce sont généralement les seuls qui sont effectués par une équipe d’ingénieurs de test. </a:t>
            </a:r>
          </a:p>
        </p:txBody>
      </p:sp>
      <p:sp>
        <p:nvSpPr>
          <p:cNvPr id="8" name="ZoneTexte 7">
            <a:extLst>
              <a:ext uri="{FF2B5EF4-FFF2-40B4-BE49-F238E27FC236}">
                <a16:creationId xmlns:a16="http://schemas.microsoft.com/office/drawing/2014/main" id="{28F5171F-3DB3-71BB-CDBD-8E6CD1670A04}"/>
              </a:ext>
            </a:extLst>
          </p:cNvPr>
          <p:cNvSpPr txBox="1"/>
          <p:nvPr/>
        </p:nvSpPr>
        <p:spPr>
          <a:xfrm>
            <a:off x="1497106" y="3853013"/>
            <a:ext cx="10067363"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L’objectif principal des tests système est de contrôler que le système (le logiciel et l’application ensemble) répond bien aux exigences définies dans les spécifications. Cependant, ces tests </a:t>
            </a:r>
            <a:r>
              <a:rPr lang="fr-FR" dirty="0">
                <a:highlight>
                  <a:srgbClr val="FFFF00"/>
                </a:highlight>
                <a:latin typeface="Microsoft JhengHei Light" panose="020B0304030504040204" pitchFamily="34" charset="-120"/>
                <a:ea typeface="Microsoft JhengHei Light" panose="020B0304030504040204" pitchFamily="34" charset="-120"/>
              </a:rPr>
              <a:t>peuvent être effectués en manuel comme en automatisé</a:t>
            </a:r>
            <a:r>
              <a:rPr lang="fr-FR" dirty="0">
                <a:solidFill>
                  <a:schemeClr val="bg1"/>
                </a:solidFill>
                <a:latin typeface="Microsoft JhengHei Light" panose="020B0304030504040204" pitchFamily="34" charset="-120"/>
                <a:ea typeface="Microsoft JhengHei Light" panose="020B0304030504040204" pitchFamily="34" charset="-120"/>
              </a:rPr>
              <a:t>.</a:t>
            </a:r>
          </a:p>
        </p:txBody>
      </p:sp>
    </p:spTree>
    <p:extLst>
      <p:ext uri="{BB962C8B-B14F-4D97-AF65-F5344CB8AC3E}">
        <p14:creationId xmlns:p14="http://schemas.microsoft.com/office/powerpoint/2010/main" val="88832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D19F9DFC-EC80-A13D-5FB3-178960D81679}"/>
              </a:ext>
            </a:extLst>
          </p:cNvPr>
          <p:cNvCxnSpPr/>
          <p:nvPr/>
        </p:nvCxnSpPr>
        <p:spPr>
          <a:xfrm>
            <a:off x="93406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B9FF45FF-F2D5-BE97-F4C0-082016870857}"/>
              </a:ext>
            </a:extLst>
          </p:cNvPr>
          <p:cNvCxnSpPr/>
          <p:nvPr/>
        </p:nvCxnSpPr>
        <p:spPr>
          <a:xfrm>
            <a:off x="117495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D2C460E1-CFF8-FEAC-18A8-EA79EA2F6F57}"/>
              </a:ext>
            </a:extLst>
          </p:cNvPr>
          <p:cNvSpPr txBox="1"/>
          <p:nvPr/>
        </p:nvSpPr>
        <p:spPr>
          <a:xfrm>
            <a:off x="1582996" y="452285"/>
            <a:ext cx="5525726"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2.8) </a:t>
            </a:r>
            <a:r>
              <a:rPr lang="fr-FR" sz="3600" b="1" u="sng" dirty="0">
                <a:solidFill>
                  <a:schemeClr val="bg1"/>
                </a:solidFill>
                <a:latin typeface="Microsoft JhengHei Light" panose="020B0304030504040204" pitchFamily="34" charset="-120"/>
                <a:ea typeface="Microsoft JhengHei Light" panose="020B0304030504040204" pitchFamily="34" charset="-120"/>
              </a:rPr>
              <a:t>Tests de régression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56386F95-C17A-53E8-9445-555091278094}"/>
              </a:ext>
            </a:extLst>
          </p:cNvPr>
          <p:cNvSpPr txBox="1"/>
          <p:nvPr/>
        </p:nvSpPr>
        <p:spPr>
          <a:xfrm>
            <a:off x="1582996" y="1651819"/>
            <a:ext cx="2428568"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1D63891A-C70B-8C89-48D2-C2F5313E545C}"/>
              </a:ext>
            </a:extLst>
          </p:cNvPr>
          <p:cNvSpPr txBox="1"/>
          <p:nvPr/>
        </p:nvSpPr>
        <p:spPr>
          <a:xfrm>
            <a:off x="1582996" y="2574354"/>
            <a:ext cx="10343532" cy="923330"/>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Les tests de régression sont définis selon l’ISTQB, comme étant un ensemble de tests d’un programme préalablement testé après une modification, afin de s’assurer qu’aucun défaut n’ont pas été introduits voir même découverts dans les parties non modifiées du logiciel.</a:t>
            </a:r>
          </a:p>
        </p:txBody>
      </p:sp>
      <p:sp>
        <p:nvSpPr>
          <p:cNvPr id="8" name="ZoneTexte 7">
            <a:extLst>
              <a:ext uri="{FF2B5EF4-FFF2-40B4-BE49-F238E27FC236}">
                <a16:creationId xmlns:a16="http://schemas.microsoft.com/office/drawing/2014/main" id="{B2C07E16-226D-3EBB-1DFA-A77C513C7F9D}"/>
              </a:ext>
            </a:extLst>
          </p:cNvPr>
          <p:cNvSpPr txBox="1"/>
          <p:nvPr/>
        </p:nvSpPr>
        <p:spPr>
          <a:xfrm>
            <a:off x="1582996" y="3755052"/>
            <a:ext cx="9945616" cy="923330"/>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Ils permettent également de valider les parties du code d’un produit déjà construites, testées et approuvées. Néanmoins, les tests de régression visent les tests fonctionnels et non fonctionnels.</a:t>
            </a:r>
          </a:p>
        </p:txBody>
      </p:sp>
    </p:spTree>
    <p:extLst>
      <p:ext uri="{BB962C8B-B14F-4D97-AF65-F5344CB8AC3E}">
        <p14:creationId xmlns:p14="http://schemas.microsoft.com/office/powerpoint/2010/main" val="153073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2C26CE9E-67EA-7FA4-B8F8-5D2A3B5F8D7F}"/>
              </a:ext>
            </a:extLst>
          </p:cNvPr>
          <p:cNvCxnSpPr/>
          <p:nvPr/>
        </p:nvCxnSpPr>
        <p:spPr>
          <a:xfrm>
            <a:off x="973393"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85479F1-12C1-0B83-5963-B0BED7F0F749}"/>
              </a:ext>
            </a:extLst>
          </p:cNvPr>
          <p:cNvCxnSpPr/>
          <p:nvPr/>
        </p:nvCxnSpPr>
        <p:spPr>
          <a:xfrm>
            <a:off x="126344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AFF3C5A9-E4CA-952E-9F2D-AB5675E846EB}"/>
              </a:ext>
            </a:extLst>
          </p:cNvPr>
          <p:cNvSpPr txBox="1"/>
          <p:nvPr/>
        </p:nvSpPr>
        <p:spPr>
          <a:xfrm>
            <a:off x="1553495" y="403122"/>
            <a:ext cx="7634746"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2.9) </a:t>
            </a:r>
            <a:r>
              <a:rPr lang="fr-FR" sz="3600" b="1" u="sng" dirty="0">
                <a:solidFill>
                  <a:schemeClr val="bg1"/>
                </a:solidFill>
                <a:latin typeface="Microsoft JhengHei Light" panose="020B0304030504040204" pitchFamily="34" charset="-120"/>
                <a:ea typeface="Microsoft JhengHei Light" panose="020B0304030504040204" pitchFamily="34" charset="-120"/>
              </a:rPr>
              <a:t>Tests d’acceptation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CB819F75-ED5D-9DD2-3DAF-84E35EA3A66C}"/>
              </a:ext>
            </a:extLst>
          </p:cNvPr>
          <p:cNvSpPr txBox="1"/>
          <p:nvPr/>
        </p:nvSpPr>
        <p:spPr>
          <a:xfrm>
            <a:off x="1553495" y="1660784"/>
            <a:ext cx="2172926"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9B0FD8F5-C684-CE5B-135D-B24196AD3E11}"/>
              </a:ext>
            </a:extLst>
          </p:cNvPr>
          <p:cNvSpPr txBox="1"/>
          <p:nvPr/>
        </p:nvSpPr>
        <p:spPr>
          <a:xfrm>
            <a:off x="1553495" y="2641447"/>
            <a:ext cx="9663952"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 test d’acceptation est défini comme une phase de développement de projet visant à assurer formellement que le logiciel ou application répond conformément aux spécifications.</a:t>
            </a:r>
          </a:p>
        </p:txBody>
      </p:sp>
      <p:sp>
        <p:nvSpPr>
          <p:cNvPr id="8" name="ZoneTexte 7">
            <a:extLst>
              <a:ext uri="{FF2B5EF4-FFF2-40B4-BE49-F238E27FC236}">
                <a16:creationId xmlns:a16="http://schemas.microsoft.com/office/drawing/2014/main" id="{2ACA3B2C-5E54-F52B-559D-A0A50A9E7DED}"/>
              </a:ext>
            </a:extLst>
          </p:cNvPr>
          <p:cNvSpPr txBox="1"/>
          <p:nvPr/>
        </p:nvSpPr>
        <p:spPr>
          <a:xfrm>
            <a:off x="1553495" y="3790699"/>
            <a:ext cx="9457763"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critères d’acceptation sont les conditions qu’un produit logiciel ou application doit remplir afin d’être validés par un utilisateur final, un client ou bien un système. Les conditions sont uniques pour chaque « </a:t>
            </a:r>
            <a:r>
              <a:rPr lang="fr-FR" dirty="0">
                <a:highlight>
                  <a:srgbClr val="FFFF00"/>
                </a:highlight>
                <a:latin typeface="Microsoft JhengHei Light" panose="020B0304030504040204" pitchFamily="34" charset="-120"/>
                <a:ea typeface="Microsoft JhengHei Light" panose="020B0304030504040204" pitchFamily="34" charset="-120"/>
              </a:rPr>
              <a:t>User Story</a:t>
            </a:r>
            <a:r>
              <a:rPr lang="fr-FR" dirty="0">
                <a:solidFill>
                  <a:schemeClr val="bg1"/>
                </a:solidFill>
                <a:latin typeface="Microsoft JhengHei Light" panose="020B0304030504040204" pitchFamily="34" charset="-120"/>
                <a:ea typeface="Microsoft JhengHei Light" panose="020B0304030504040204" pitchFamily="34" charset="-120"/>
              </a:rPr>
              <a:t> » et définissent des fonctionnalités du point de vue  de l’utilisateur final.</a:t>
            </a:r>
          </a:p>
        </p:txBody>
      </p:sp>
    </p:spTree>
    <p:extLst>
      <p:ext uri="{BB962C8B-B14F-4D97-AF65-F5344CB8AC3E}">
        <p14:creationId xmlns:p14="http://schemas.microsoft.com/office/powerpoint/2010/main" val="71162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75ADCE3-368A-DCED-BF6D-2BAAC9DF8966}"/>
              </a:ext>
            </a:extLst>
          </p:cNvPr>
          <p:cNvCxnSpPr/>
          <p:nvPr/>
        </p:nvCxnSpPr>
        <p:spPr>
          <a:xfrm>
            <a:off x="741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D0F43F9-BE23-4EAF-578F-6D03CB9A2ED7}"/>
              </a:ext>
            </a:extLst>
          </p:cNvPr>
          <p:cNvCxnSpPr/>
          <p:nvPr/>
        </p:nvCxnSpPr>
        <p:spPr>
          <a:xfrm>
            <a:off x="995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7DE50AA6-6EF5-C6AA-042D-76945B72265B}"/>
              </a:ext>
            </a:extLst>
          </p:cNvPr>
          <p:cNvSpPr txBox="1"/>
          <p:nvPr/>
        </p:nvSpPr>
        <p:spPr>
          <a:xfrm>
            <a:off x="1576873" y="690465"/>
            <a:ext cx="9974424"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Introduction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E906DF13-AC2E-4EAD-F67F-00E8403EA34C}"/>
              </a:ext>
            </a:extLst>
          </p:cNvPr>
          <p:cNvSpPr txBox="1"/>
          <p:nvPr/>
        </p:nvSpPr>
        <p:spPr>
          <a:xfrm>
            <a:off x="1576873" y="1763486"/>
            <a:ext cx="10188000" cy="1569660"/>
          </a:xfrm>
          <a:prstGeom prst="rect">
            <a:avLst/>
          </a:prstGeom>
          <a:noFill/>
        </p:spPr>
        <p:txBody>
          <a:bodyPr wrap="square" rtlCol="0">
            <a:spAutoFit/>
          </a:bodyPr>
          <a:lstStyle/>
          <a:p>
            <a:r>
              <a:rPr lang="fr-FR" sz="1600" dirty="0">
                <a:solidFill>
                  <a:schemeClr val="bg1"/>
                </a:solidFill>
                <a:latin typeface="Microsoft JhengHei Light" panose="020B0304030504040204" pitchFamily="34" charset="-120"/>
                <a:ea typeface="Microsoft JhengHei Light" panose="020B0304030504040204" pitchFamily="34" charset="-120"/>
              </a:rPr>
              <a:t>L’ISTQB (International Software Testing Qualifications Board) est une association internationale et qui a pour but de mettre en place, au niveau international, un schéma uniforme et universel de connaissances et compétences nécessaires à tout professionnel concernés par les tests logiciels et de systèmes.</a:t>
            </a:r>
          </a:p>
          <a:p>
            <a:endParaRPr lang="fr-FR" sz="1600" dirty="0">
              <a:solidFill>
                <a:schemeClr val="bg1"/>
              </a:solidFill>
              <a:latin typeface="Microsoft JhengHei Light" panose="020B0304030504040204" pitchFamily="34" charset="-120"/>
              <a:ea typeface="Microsoft JhengHei Light" panose="020B0304030504040204" pitchFamily="34" charset="-120"/>
            </a:endParaRPr>
          </a:p>
          <a:p>
            <a:r>
              <a:rPr lang="fr-FR" sz="1600" dirty="0">
                <a:solidFill>
                  <a:schemeClr val="bg1"/>
                </a:solidFill>
                <a:latin typeface="Microsoft JhengHei Light" panose="020B0304030504040204" pitchFamily="34" charset="-120"/>
                <a:ea typeface="Microsoft JhengHei Light" panose="020B0304030504040204" pitchFamily="34" charset="-120"/>
              </a:rPr>
              <a:t>Actuellement, il y a plus de 500 000 personnes dans plus de 100 pays dans le monde qui possèdent une certification délivrée par l’ISTQB , ce qui en fait, de facto, un standard mondial dans le domaine du test.</a:t>
            </a:r>
          </a:p>
        </p:txBody>
      </p:sp>
      <p:pic>
        <p:nvPicPr>
          <p:cNvPr id="9" name="Image 8">
            <a:extLst>
              <a:ext uri="{FF2B5EF4-FFF2-40B4-BE49-F238E27FC236}">
                <a16:creationId xmlns:a16="http://schemas.microsoft.com/office/drawing/2014/main" id="{551690A0-2CFE-68AF-18A2-CC07C33F1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669" y="4057941"/>
            <a:ext cx="2390775" cy="1914525"/>
          </a:xfrm>
          <a:prstGeom prst="rect">
            <a:avLst/>
          </a:prstGeom>
        </p:spPr>
      </p:pic>
      <p:pic>
        <p:nvPicPr>
          <p:cNvPr id="11" name="Image 10">
            <a:extLst>
              <a:ext uri="{FF2B5EF4-FFF2-40B4-BE49-F238E27FC236}">
                <a16:creationId xmlns:a16="http://schemas.microsoft.com/office/drawing/2014/main" id="{88E1277A-BDFC-E0DA-9ACE-CC83AFC38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0245" y="4375059"/>
            <a:ext cx="2390400" cy="1502543"/>
          </a:xfrm>
          <a:prstGeom prst="rect">
            <a:avLst/>
          </a:prstGeom>
        </p:spPr>
      </p:pic>
    </p:spTree>
    <p:extLst>
      <p:ext uri="{BB962C8B-B14F-4D97-AF65-F5344CB8AC3E}">
        <p14:creationId xmlns:p14="http://schemas.microsoft.com/office/powerpoint/2010/main" val="361447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42"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37F4A21D-9777-63A1-62C4-CBF8D4336697}"/>
              </a:ext>
            </a:extLst>
          </p:cNvPr>
          <p:cNvSpPr txBox="1"/>
          <p:nvPr/>
        </p:nvSpPr>
        <p:spPr>
          <a:xfrm>
            <a:off x="3293805" y="2969342"/>
            <a:ext cx="6489291"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Les tests non fonctionnels</a:t>
            </a:r>
          </a:p>
        </p:txBody>
      </p:sp>
      <p:cxnSp>
        <p:nvCxnSpPr>
          <p:cNvPr id="4" name="Connecteur droit 3">
            <a:extLst>
              <a:ext uri="{FF2B5EF4-FFF2-40B4-BE49-F238E27FC236}">
                <a16:creationId xmlns:a16="http://schemas.microsoft.com/office/drawing/2014/main" id="{A301A621-DEAE-98D8-E939-C639DA02B98E}"/>
              </a:ext>
            </a:extLst>
          </p:cNvPr>
          <p:cNvCxnSpPr>
            <a:cxnSpLocks/>
          </p:cNvCxnSpPr>
          <p:nvPr/>
        </p:nvCxnSpPr>
        <p:spPr>
          <a:xfrm>
            <a:off x="3372465" y="3746090"/>
            <a:ext cx="586985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22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4C12D99D-E8D5-C671-502A-717B1AA61CA6}"/>
              </a:ext>
            </a:extLst>
          </p:cNvPr>
          <p:cNvCxnSpPr/>
          <p:nvPr/>
        </p:nvCxnSpPr>
        <p:spPr>
          <a:xfrm>
            <a:off x="105783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16A53F6-8A95-7130-2335-0B155D55D18B}"/>
              </a:ext>
            </a:extLst>
          </p:cNvPr>
          <p:cNvCxnSpPr/>
          <p:nvPr/>
        </p:nvCxnSpPr>
        <p:spPr>
          <a:xfrm>
            <a:off x="133574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5662D210-50F8-BC58-F8DB-34B506A6F84C}"/>
              </a:ext>
            </a:extLst>
          </p:cNvPr>
          <p:cNvSpPr txBox="1"/>
          <p:nvPr/>
        </p:nvSpPr>
        <p:spPr>
          <a:xfrm>
            <a:off x="1703292" y="573741"/>
            <a:ext cx="8113057"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2.10)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non fonctionnels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6310DA95-93C1-1E15-D456-52414F8FCE3F}"/>
              </a:ext>
            </a:extLst>
          </p:cNvPr>
          <p:cNvSpPr txBox="1"/>
          <p:nvPr/>
        </p:nvSpPr>
        <p:spPr>
          <a:xfrm>
            <a:off x="1703292" y="1819836"/>
            <a:ext cx="3433480"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252A48B1-5706-B795-54BF-2E53F306F637}"/>
              </a:ext>
            </a:extLst>
          </p:cNvPr>
          <p:cNvSpPr txBox="1"/>
          <p:nvPr/>
        </p:nvSpPr>
        <p:spPr>
          <a:xfrm>
            <a:off x="1703292" y="2788932"/>
            <a:ext cx="9646022"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Selon le glossaire, les tests non fonctionnels sont définis comme étant des tests effectués afin d’évaluer la conformité d’un composant ou bien d’un système avec des exigences non fonctionnelles.</a:t>
            </a:r>
          </a:p>
        </p:txBody>
      </p:sp>
    </p:spTree>
    <p:extLst>
      <p:ext uri="{BB962C8B-B14F-4D97-AF65-F5344CB8AC3E}">
        <p14:creationId xmlns:p14="http://schemas.microsoft.com/office/powerpoint/2010/main" val="314146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65807B1B-1C47-FCCB-6A2D-C9FA6DA77D36}"/>
              </a:ext>
            </a:extLst>
          </p:cNvPr>
          <p:cNvCxnSpPr/>
          <p:nvPr/>
        </p:nvCxnSpPr>
        <p:spPr>
          <a:xfrm>
            <a:off x="115037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08F5FD97-DC5F-9049-F16D-755FF6F74725}"/>
              </a:ext>
            </a:extLst>
          </p:cNvPr>
          <p:cNvCxnSpPr/>
          <p:nvPr/>
        </p:nvCxnSpPr>
        <p:spPr>
          <a:xfrm>
            <a:off x="145025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23C35358-1FE3-9EBB-62F4-BFAB2E047B52}"/>
              </a:ext>
            </a:extLst>
          </p:cNvPr>
          <p:cNvSpPr txBox="1"/>
          <p:nvPr/>
        </p:nvSpPr>
        <p:spPr>
          <a:xfrm>
            <a:off x="1818968" y="491613"/>
            <a:ext cx="9134164"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2.11) </a:t>
            </a:r>
            <a:r>
              <a:rPr lang="fr-FR" sz="3600" b="1" u="sng" dirty="0">
                <a:solidFill>
                  <a:schemeClr val="bg1"/>
                </a:solidFill>
                <a:latin typeface="Microsoft JhengHei Light" panose="020B0304030504040204" pitchFamily="34" charset="-120"/>
                <a:ea typeface="Microsoft JhengHei Light" panose="020B0304030504040204" pitchFamily="34" charset="-120"/>
              </a:rPr>
              <a:t>Exemple de tests non fonctionnels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8" name="ZoneTexte 7">
            <a:extLst>
              <a:ext uri="{FF2B5EF4-FFF2-40B4-BE49-F238E27FC236}">
                <a16:creationId xmlns:a16="http://schemas.microsoft.com/office/drawing/2014/main" id="{677BFB65-5272-46E9-C79C-939C04B021DD}"/>
              </a:ext>
            </a:extLst>
          </p:cNvPr>
          <p:cNvSpPr txBox="1"/>
          <p:nvPr/>
        </p:nvSpPr>
        <p:spPr>
          <a:xfrm>
            <a:off x="1818968" y="1632155"/>
            <a:ext cx="10038735" cy="923330"/>
          </a:xfrm>
          <a:prstGeom prst="rect">
            <a:avLst/>
          </a:prstGeom>
          <a:noFill/>
        </p:spPr>
        <p:txBody>
          <a:bodyPr wrap="square" rtlCol="0">
            <a:spAutoFit/>
          </a:bodyPr>
          <a:lstStyle/>
          <a:p>
            <a:r>
              <a:rPr lang="fr-FR" b="1" u="sng" dirty="0">
                <a:solidFill>
                  <a:schemeClr val="bg1"/>
                </a:solidFill>
                <a:latin typeface="Microsoft JhengHei Light" panose="020B0304030504040204" pitchFamily="34" charset="-120"/>
                <a:ea typeface="Microsoft JhengHei Light" panose="020B0304030504040204" pitchFamily="34" charset="-120"/>
              </a:rPr>
              <a:t>Voici des exemples de tests non fonctionnels</a:t>
            </a:r>
            <a:r>
              <a:rPr lang="fr-FR" b="1" dirty="0">
                <a:solidFill>
                  <a:schemeClr val="bg1"/>
                </a:solidFill>
                <a:latin typeface="Microsoft JhengHei Light" panose="020B0304030504040204" pitchFamily="34" charset="-120"/>
                <a:ea typeface="Microsoft JhengHei Light" panose="020B0304030504040204" pitchFamily="34" charset="-120"/>
              </a:rPr>
              <a:t> :</a:t>
            </a:r>
          </a:p>
          <a:p>
            <a:endParaRPr lang="fr-FR" b="1" dirty="0">
              <a:solidFill>
                <a:schemeClr val="bg1"/>
              </a:solidFill>
              <a:latin typeface="Microsoft JhengHei Light" panose="020B0304030504040204" pitchFamily="34" charset="-120"/>
              <a:ea typeface="Microsoft JhengHei Light" panose="020B0304030504040204" pitchFamily="34" charset="-120"/>
            </a:endParaRPr>
          </a:p>
          <a:p>
            <a:endParaRPr lang="fr-FR" b="1" dirty="0">
              <a:solidFill>
                <a:schemeClr val="bg1"/>
              </a:solidFill>
              <a:latin typeface="Microsoft JhengHei Light" panose="020B0304030504040204" pitchFamily="34" charset="-120"/>
              <a:ea typeface="Microsoft JhengHei Light" panose="020B0304030504040204" pitchFamily="34" charset="-120"/>
            </a:endParaRPr>
          </a:p>
        </p:txBody>
      </p:sp>
      <p:sp>
        <p:nvSpPr>
          <p:cNvPr id="10" name="ZoneTexte 9">
            <a:extLst>
              <a:ext uri="{FF2B5EF4-FFF2-40B4-BE49-F238E27FC236}">
                <a16:creationId xmlns:a16="http://schemas.microsoft.com/office/drawing/2014/main" id="{D36DE002-3902-3C99-0A86-A96680644CB6}"/>
              </a:ext>
            </a:extLst>
          </p:cNvPr>
          <p:cNvSpPr txBox="1"/>
          <p:nvPr/>
        </p:nvSpPr>
        <p:spPr>
          <a:xfrm>
            <a:off x="2281087" y="2261419"/>
            <a:ext cx="9694599" cy="1754326"/>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performances</a:t>
            </a: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charge</a:t>
            </a: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volume</a:t>
            </a: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sécurité</a:t>
            </a: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compatibilité</a:t>
            </a: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récupération</a:t>
            </a:r>
          </a:p>
        </p:txBody>
      </p:sp>
    </p:spTree>
    <p:extLst>
      <p:ext uri="{BB962C8B-B14F-4D97-AF65-F5344CB8AC3E}">
        <p14:creationId xmlns:p14="http://schemas.microsoft.com/office/powerpoint/2010/main" val="214965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2C584FBB-9B0E-3B6B-37DD-F3579B021262}"/>
              </a:ext>
            </a:extLst>
          </p:cNvPr>
          <p:cNvCxnSpPr/>
          <p:nvPr/>
        </p:nvCxnSpPr>
        <p:spPr>
          <a:xfrm>
            <a:off x="124869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452CB09-AEB0-56F1-99DF-F05A9CBC3B53}"/>
              </a:ext>
            </a:extLst>
          </p:cNvPr>
          <p:cNvCxnSpPr/>
          <p:nvPr/>
        </p:nvCxnSpPr>
        <p:spPr>
          <a:xfrm>
            <a:off x="978309"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EE3C297E-5A3F-2233-B263-F5397205E51B}"/>
              </a:ext>
            </a:extLst>
          </p:cNvPr>
          <p:cNvSpPr txBox="1"/>
          <p:nvPr/>
        </p:nvSpPr>
        <p:spPr>
          <a:xfrm>
            <a:off x="1519087" y="422786"/>
            <a:ext cx="707922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2.12) </a:t>
            </a:r>
            <a:r>
              <a:rPr lang="fr-FR" sz="3600" b="1" u="sng" dirty="0">
                <a:solidFill>
                  <a:schemeClr val="bg1"/>
                </a:solidFill>
                <a:latin typeface="Microsoft JhengHei Light" panose="020B0304030504040204" pitchFamily="34" charset="-120"/>
                <a:ea typeface="Microsoft JhengHei Light" panose="020B0304030504040204" pitchFamily="34" charset="-120"/>
              </a:rPr>
              <a:t>Tests de performances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0D071E89-7525-9471-2E45-1F64A7C82839}"/>
              </a:ext>
            </a:extLst>
          </p:cNvPr>
          <p:cNvSpPr txBox="1"/>
          <p:nvPr/>
        </p:nvSpPr>
        <p:spPr>
          <a:xfrm>
            <a:off x="1519087" y="1515035"/>
            <a:ext cx="3003176"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1281D776-7B0B-5A37-2C19-E23A27AECE81}"/>
              </a:ext>
            </a:extLst>
          </p:cNvPr>
          <p:cNvSpPr txBox="1"/>
          <p:nvPr/>
        </p:nvSpPr>
        <p:spPr>
          <a:xfrm>
            <a:off x="1519087" y="2223246"/>
            <a:ext cx="9646020"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performances est défini comme un test qui consiste à déterminer la performance d’un système. </a:t>
            </a:r>
          </a:p>
        </p:txBody>
      </p:sp>
      <p:sp>
        <p:nvSpPr>
          <p:cNvPr id="8" name="ZoneTexte 7">
            <a:extLst>
              <a:ext uri="{FF2B5EF4-FFF2-40B4-BE49-F238E27FC236}">
                <a16:creationId xmlns:a16="http://schemas.microsoft.com/office/drawing/2014/main" id="{931A1FD0-3EBC-BD3F-85BC-14BBA4C808D0}"/>
              </a:ext>
            </a:extLst>
          </p:cNvPr>
          <p:cNvSpPr txBox="1"/>
          <p:nvPr/>
        </p:nvSpPr>
        <p:spPr>
          <a:xfrm>
            <a:off x="1519087" y="3208456"/>
            <a:ext cx="9762560"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L’acceptation la plus courante de ce terme est celle dans laquelle ces tests logiciels et qui vont avoir pour objectif de mesurer le temps de réaction de l’application ou du logiciel en fonction de sa sollicitation.</a:t>
            </a:r>
          </a:p>
        </p:txBody>
      </p:sp>
    </p:spTree>
    <p:extLst>
      <p:ext uri="{BB962C8B-B14F-4D97-AF65-F5344CB8AC3E}">
        <p14:creationId xmlns:p14="http://schemas.microsoft.com/office/powerpoint/2010/main" val="201455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3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534FB347-04C0-266A-C636-37DBDF88AF56}"/>
              </a:ext>
            </a:extLst>
          </p:cNvPr>
          <p:cNvCxnSpPr>
            <a:cxnSpLocks/>
          </p:cNvCxnSpPr>
          <p:nvPr/>
        </p:nvCxnSpPr>
        <p:spPr>
          <a:xfrm>
            <a:off x="95922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2A34E173-749E-05F4-D624-E5A36727AD64}"/>
              </a:ext>
            </a:extLst>
          </p:cNvPr>
          <p:cNvCxnSpPr>
            <a:cxnSpLocks/>
          </p:cNvCxnSpPr>
          <p:nvPr/>
        </p:nvCxnSpPr>
        <p:spPr>
          <a:xfrm>
            <a:off x="124609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ZoneTexte 1">
            <a:extLst>
              <a:ext uri="{FF2B5EF4-FFF2-40B4-BE49-F238E27FC236}">
                <a16:creationId xmlns:a16="http://schemas.microsoft.com/office/drawing/2014/main" id="{F82F4325-C1D6-F0EB-C163-FC9C825E3D3E}"/>
              </a:ext>
            </a:extLst>
          </p:cNvPr>
          <p:cNvSpPr txBox="1"/>
          <p:nvPr/>
        </p:nvSpPr>
        <p:spPr>
          <a:xfrm>
            <a:off x="1667435" y="475129"/>
            <a:ext cx="6992471"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2.13) </a:t>
            </a:r>
            <a:r>
              <a:rPr lang="fr-FR" sz="3600" b="1" u="sng" dirty="0">
                <a:solidFill>
                  <a:schemeClr val="bg1"/>
                </a:solidFill>
                <a:latin typeface="Microsoft JhengHei Light" panose="020B0304030504040204" pitchFamily="34" charset="-120"/>
                <a:ea typeface="Microsoft JhengHei Light" panose="020B0304030504040204" pitchFamily="34" charset="-120"/>
              </a:rPr>
              <a:t>Tests de charges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278DA16F-1DC7-C800-B185-F940CA81BD2D}"/>
              </a:ext>
            </a:extLst>
          </p:cNvPr>
          <p:cNvSpPr txBox="1"/>
          <p:nvPr/>
        </p:nvSpPr>
        <p:spPr>
          <a:xfrm>
            <a:off x="1667435" y="1631577"/>
            <a:ext cx="1999130"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4B96795F-9FF6-CDFE-A350-B6951DCA1988}"/>
              </a:ext>
            </a:extLst>
          </p:cNvPr>
          <p:cNvSpPr txBox="1"/>
          <p:nvPr/>
        </p:nvSpPr>
        <p:spPr>
          <a:xfrm>
            <a:off x="1667435" y="2373831"/>
            <a:ext cx="9448797"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charge est un type de test qui consiste à mesurer la performance d’un système en fonction de la charge d’utilisateurs simultanées. </a:t>
            </a:r>
          </a:p>
        </p:txBody>
      </p:sp>
      <p:sp>
        <p:nvSpPr>
          <p:cNvPr id="8" name="ZoneTexte 7">
            <a:extLst>
              <a:ext uri="{FF2B5EF4-FFF2-40B4-BE49-F238E27FC236}">
                <a16:creationId xmlns:a16="http://schemas.microsoft.com/office/drawing/2014/main" id="{756724DB-445B-02C3-752C-DEBC19F0FE45}"/>
              </a:ext>
            </a:extLst>
          </p:cNvPr>
          <p:cNvSpPr txBox="1"/>
          <p:nvPr/>
        </p:nvSpPr>
        <p:spPr>
          <a:xfrm>
            <a:off x="1667435" y="3349203"/>
            <a:ext cx="9932890"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L’objectif de ce type de test est de prévoir la charge maximale que peut encaisser le système. Il permet également de mettre en évidence les points de vigilances du système, de les corrigées et de les optimiser.</a:t>
            </a:r>
          </a:p>
        </p:txBody>
      </p:sp>
    </p:spTree>
    <p:extLst>
      <p:ext uri="{BB962C8B-B14F-4D97-AF65-F5344CB8AC3E}">
        <p14:creationId xmlns:p14="http://schemas.microsoft.com/office/powerpoint/2010/main" val="244923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EFD9B0A6-2294-A6AE-4461-38F05FB79252}"/>
              </a:ext>
            </a:extLst>
          </p:cNvPr>
          <p:cNvCxnSpPr/>
          <p:nvPr/>
        </p:nvCxnSpPr>
        <p:spPr>
          <a:xfrm>
            <a:off x="107171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5023B2A5-A356-C808-0815-B1EF98490B36}"/>
              </a:ext>
            </a:extLst>
          </p:cNvPr>
          <p:cNvCxnSpPr/>
          <p:nvPr/>
        </p:nvCxnSpPr>
        <p:spPr>
          <a:xfrm>
            <a:off x="136176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CAA6D61B-BAEE-94D1-FE51-137A0C2E5B4A}"/>
              </a:ext>
            </a:extLst>
          </p:cNvPr>
          <p:cNvSpPr txBox="1"/>
          <p:nvPr/>
        </p:nvSpPr>
        <p:spPr>
          <a:xfrm>
            <a:off x="1730478" y="481780"/>
            <a:ext cx="5889523"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2.14)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volume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56DCCBFC-BB09-24CB-6D52-0AB7F4619C77}"/>
              </a:ext>
            </a:extLst>
          </p:cNvPr>
          <p:cNvSpPr txBox="1"/>
          <p:nvPr/>
        </p:nvSpPr>
        <p:spPr>
          <a:xfrm>
            <a:off x="1730478" y="1602370"/>
            <a:ext cx="2290916"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ED61ADE1-A19A-605F-5733-1389FB201837}"/>
              </a:ext>
            </a:extLst>
          </p:cNvPr>
          <p:cNvSpPr txBox="1"/>
          <p:nvPr/>
        </p:nvSpPr>
        <p:spPr>
          <a:xfrm>
            <a:off x="1730478" y="2445961"/>
            <a:ext cx="9565340"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volume sont un type de test qui a pour but de mesurer l’espace occupé par un objet ou par une substance.</a:t>
            </a:r>
          </a:p>
        </p:txBody>
      </p:sp>
      <p:sp>
        <p:nvSpPr>
          <p:cNvPr id="8" name="ZoneTexte 7">
            <a:extLst>
              <a:ext uri="{FF2B5EF4-FFF2-40B4-BE49-F238E27FC236}">
                <a16:creationId xmlns:a16="http://schemas.microsoft.com/office/drawing/2014/main" id="{7BE52B90-3233-C337-C738-FA4031BF5438}"/>
              </a:ext>
            </a:extLst>
          </p:cNvPr>
          <p:cNvSpPr txBox="1"/>
          <p:nvPr/>
        </p:nvSpPr>
        <p:spPr>
          <a:xfrm>
            <a:off x="1730478" y="3566551"/>
            <a:ext cx="9959497"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Ils sont mesurés en mètres cubes dans le système international d’unités (SI).</a:t>
            </a:r>
          </a:p>
        </p:txBody>
      </p:sp>
    </p:spTree>
    <p:extLst>
      <p:ext uri="{BB962C8B-B14F-4D97-AF65-F5344CB8AC3E}">
        <p14:creationId xmlns:p14="http://schemas.microsoft.com/office/powerpoint/2010/main" val="233241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6F0F62EA-ABCA-9DD3-E26C-09DEF372715D}"/>
              </a:ext>
            </a:extLst>
          </p:cNvPr>
          <p:cNvCxnSpPr/>
          <p:nvPr/>
        </p:nvCxnSpPr>
        <p:spPr>
          <a:xfrm>
            <a:off x="100289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39E6F96-5A7B-E5EB-E6D8-86C58A18FF30}"/>
              </a:ext>
            </a:extLst>
          </p:cNvPr>
          <p:cNvCxnSpPr/>
          <p:nvPr/>
        </p:nvCxnSpPr>
        <p:spPr>
          <a:xfrm>
            <a:off x="13322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D3120D3B-A9CC-6768-3A17-96D713445E96}"/>
              </a:ext>
            </a:extLst>
          </p:cNvPr>
          <p:cNvSpPr txBox="1"/>
          <p:nvPr/>
        </p:nvSpPr>
        <p:spPr>
          <a:xfrm>
            <a:off x="1769806" y="491613"/>
            <a:ext cx="7354529"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2.15)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sécurité</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72A6E572-9B97-3B47-EEF1-1E7ECE70317C}"/>
              </a:ext>
            </a:extLst>
          </p:cNvPr>
          <p:cNvSpPr txBox="1"/>
          <p:nvPr/>
        </p:nvSpPr>
        <p:spPr>
          <a:xfrm>
            <a:off x="1769806" y="1691149"/>
            <a:ext cx="2556386"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9" name="ZoneTexte 8">
            <a:extLst>
              <a:ext uri="{FF2B5EF4-FFF2-40B4-BE49-F238E27FC236}">
                <a16:creationId xmlns:a16="http://schemas.microsoft.com/office/drawing/2014/main" id="{68874D96-FD81-8BF9-A3A3-0265046B9BE7}"/>
              </a:ext>
            </a:extLst>
          </p:cNvPr>
          <p:cNvSpPr txBox="1"/>
          <p:nvPr/>
        </p:nvSpPr>
        <p:spPr>
          <a:xfrm>
            <a:off x="1661651" y="2613686"/>
            <a:ext cx="9969910"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sécurité sont définis comme étant une famille de tests qui est très important dans toutes les entreprises, également pour le grand public en ce qui concerne la protection des données (RGPD).</a:t>
            </a:r>
          </a:p>
        </p:txBody>
      </p:sp>
      <p:sp>
        <p:nvSpPr>
          <p:cNvPr id="11" name="ZoneTexte 10">
            <a:extLst>
              <a:ext uri="{FF2B5EF4-FFF2-40B4-BE49-F238E27FC236}">
                <a16:creationId xmlns:a16="http://schemas.microsoft.com/office/drawing/2014/main" id="{200B6262-D388-B7A9-4CC9-930006A14822}"/>
              </a:ext>
            </a:extLst>
          </p:cNvPr>
          <p:cNvSpPr txBox="1"/>
          <p:nvPr/>
        </p:nvSpPr>
        <p:spPr>
          <a:xfrm>
            <a:off x="1661651" y="3843622"/>
            <a:ext cx="9861755"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sécurité des applications statiques (SAST) et les tests de sécurité des applications dynamiques (DAST), sont les deux des types de tests de sécurité des applications. Cependant, ils vérifient les vulnérabilités et les défauts des applications et aident à prévenir en cas de cyberattaques.</a:t>
            </a:r>
          </a:p>
        </p:txBody>
      </p:sp>
    </p:spTree>
    <p:extLst>
      <p:ext uri="{BB962C8B-B14F-4D97-AF65-F5344CB8AC3E}">
        <p14:creationId xmlns:p14="http://schemas.microsoft.com/office/powerpoint/2010/main" val="179150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38F9016F-863A-1609-22DD-358D46010B93}"/>
              </a:ext>
            </a:extLst>
          </p:cNvPr>
          <p:cNvCxnSpPr/>
          <p:nvPr/>
        </p:nvCxnSpPr>
        <p:spPr>
          <a:xfrm>
            <a:off x="106188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50A37EA-4569-B050-8A90-5050C605311B}"/>
              </a:ext>
            </a:extLst>
          </p:cNvPr>
          <p:cNvCxnSpPr/>
          <p:nvPr/>
        </p:nvCxnSpPr>
        <p:spPr>
          <a:xfrm>
            <a:off x="140109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5A89EBE6-79C9-769A-7CA9-D1B7421AD1D0}"/>
              </a:ext>
            </a:extLst>
          </p:cNvPr>
          <p:cNvSpPr txBox="1"/>
          <p:nvPr/>
        </p:nvSpPr>
        <p:spPr>
          <a:xfrm>
            <a:off x="1740310" y="530943"/>
            <a:ext cx="7993621"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2.16)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compatibilité</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E27A7206-B56A-2CD8-9BB2-C31E2DFAC066}"/>
              </a:ext>
            </a:extLst>
          </p:cNvPr>
          <p:cNvSpPr txBox="1"/>
          <p:nvPr/>
        </p:nvSpPr>
        <p:spPr>
          <a:xfrm>
            <a:off x="1740310" y="1777036"/>
            <a:ext cx="3519946"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D0080C36-82F6-83DE-11CA-BF4A7BDDFBB8}"/>
              </a:ext>
            </a:extLst>
          </p:cNvPr>
          <p:cNvSpPr txBox="1"/>
          <p:nvPr/>
        </p:nvSpPr>
        <p:spPr>
          <a:xfrm>
            <a:off x="1740310" y="2566400"/>
            <a:ext cx="9914965"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compatibilité (CT) en ISTQB interviennent uniquement lorsque que les solutions des tests sont mis à disposition des utilisateurs finaux (UE).</a:t>
            </a:r>
          </a:p>
        </p:txBody>
      </p:sp>
      <p:sp>
        <p:nvSpPr>
          <p:cNvPr id="8" name="ZoneTexte 7">
            <a:extLst>
              <a:ext uri="{FF2B5EF4-FFF2-40B4-BE49-F238E27FC236}">
                <a16:creationId xmlns:a16="http://schemas.microsoft.com/office/drawing/2014/main" id="{1BE722B2-3949-B327-EB35-EAA372D2EEEF}"/>
              </a:ext>
            </a:extLst>
          </p:cNvPr>
          <p:cNvSpPr txBox="1"/>
          <p:nvPr/>
        </p:nvSpPr>
        <p:spPr>
          <a:xfrm>
            <a:off x="1740310" y="3632763"/>
            <a:ext cx="9799577" cy="2308324"/>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Il existe deux formes de tests de compatibilité en ISTQB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a:t>
            </a:r>
            <a:r>
              <a:rPr lang="fr-FR" dirty="0">
                <a:highlight>
                  <a:srgbClr val="FFFF00"/>
                </a:highlight>
                <a:latin typeface="Microsoft JhengHei Light" panose="020B0304030504040204" pitchFamily="34" charset="-120"/>
                <a:ea typeface="Microsoft JhengHei Light" panose="020B0304030504040204" pitchFamily="34" charset="-120"/>
              </a:rPr>
              <a:t>Test de compatibilité ascendante (BCT)</a:t>
            </a:r>
            <a:r>
              <a:rPr lang="fr-FR" dirty="0">
                <a:latin typeface="Microsoft JhengHei Light" panose="020B0304030504040204" pitchFamily="34" charset="-120"/>
                <a:ea typeface="Microsoft JhengHei Light" panose="020B0304030504040204" pitchFamily="34" charset="-120"/>
              </a:rPr>
              <a:t> </a:t>
            </a:r>
            <a:r>
              <a:rPr lang="fr-FR" dirty="0">
                <a:solidFill>
                  <a:schemeClr val="bg1"/>
                </a:solidFill>
                <a:latin typeface="Microsoft JhengHei Light" panose="020B0304030504040204" pitchFamily="34" charset="-120"/>
                <a:ea typeface="Microsoft JhengHei Light" panose="020B0304030504040204" pitchFamily="34" charset="-120"/>
              </a:rPr>
              <a:t>: Il garantit que toutes les nouvelles 	 	   versions  fonctionneront toujours avec les anciennes.</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a:t>
            </a:r>
            <a:r>
              <a:rPr lang="fr-FR" dirty="0">
                <a:highlight>
                  <a:srgbClr val="FFFF00"/>
                </a:highlight>
                <a:latin typeface="Microsoft JhengHei Light" panose="020B0304030504040204" pitchFamily="34" charset="-120"/>
                <a:ea typeface="Microsoft JhengHei Light" panose="020B0304030504040204" pitchFamily="34" charset="-120"/>
              </a:rPr>
              <a:t>Test de compatibilité avancée (FCT)</a:t>
            </a:r>
            <a:r>
              <a:rPr lang="fr-FR" dirty="0">
                <a:latin typeface="Microsoft JhengHei Light" panose="020B0304030504040204" pitchFamily="34" charset="-120"/>
                <a:ea typeface="Microsoft JhengHei Light" panose="020B0304030504040204" pitchFamily="34" charset="-120"/>
              </a:rPr>
              <a:t> </a:t>
            </a:r>
            <a:r>
              <a:rPr lang="fr-FR" dirty="0">
                <a:solidFill>
                  <a:schemeClr val="bg1"/>
                </a:solidFill>
                <a:latin typeface="Microsoft JhengHei Light" panose="020B0304030504040204" pitchFamily="34" charset="-120"/>
                <a:ea typeface="Microsoft JhengHei Light" panose="020B0304030504040204" pitchFamily="34" charset="-120"/>
              </a:rPr>
              <a:t>: Il permet d’évaluer si les prochaines 	   	   versions des plateformes fonctionneront toujours les versions actuelles et ou les   	   nouvelles de la solution.</a:t>
            </a:r>
          </a:p>
        </p:txBody>
      </p:sp>
    </p:spTree>
    <p:extLst>
      <p:ext uri="{BB962C8B-B14F-4D97-AF65-F5344CB8AC3E}">
        <p14:creationId xmlns:p14="http://schemas.microsoft.com/office/powerpoint/2010/main" val="153188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6BA1C083-D248-97D5-CA5F-79457E13BFE4}"/>
              </a:ext>
            </a:extLst>
          </p:cNvPr>
          <p:cNvCxnSpPr/>
          <p:nvPr/>
        </p:nvCxnSpPr>
        <p:spPr>
          <a:xfrm>
            <a:off x="1130709"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9F0D35F7-1689-EEA0-201D-6967F0AEB18E}"/>
              </a:ext>
            </a:extLst>
          </p:cNvPr>
          <p:cNvCxnSpPr/>
          <p:nvPr/>
        </p:nvCxnSpPr>
        <p:spPr>
          <a:xfrm>
            <a:off x="144042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2694AFFC-CFCE-2755-82D8-A81ECB0ECB73}"/>
              </a:ext>
            </a:extLst>
          </p:cNvPr>
          <p:cNvSpPr txBox="1"/>
          <p:nvPr/>
        </p:nvSpPr>
        <p:spPr>
          <a:xfrm>
            <a:off x="1848754" y="475130"/>
            <a:ext cx="7888940"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2.17)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récupération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2" name="ZoneTexte 1">
            <a:extLst>
              <a:ext uri="{FF2B5EF4-FFF2-40B4-BE49-F238E27FC236}">
                <a16:creationId xmlns:a16="http://schemas.microsoft.com/office/drawing/2014/main" id="{E16249ED-64CF-F03A-1AF8-182CB261A0AC}"/>
              </a:ext>
            </a:extLst>
          </p:cNvPr>
          <p:cNvSpPr txBox="1"/>
          <p:nvPr/>
        </p:nvSpPr>
        <p:spPr>
          <a:xfrm>
            <a:off x="1848754" y="1775012"/>
            <a:ext cx="2662516"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3" name="ZoneTexte 2">
            <a:extLst>
              <a:ext uri="{FF2B5EF4-FFF2-40B4-BE49-F238E27FC236}">
                <a16:creationId xmlns:a16="http://schemas.microsoft.com/office/drawing/2014/main" id="{E9E0C286-F2C7-2F6A-EF2E-378F014366A0}"/>
              </a:ext>
            </a:extLst>
          </p:cNvPr>
          <p:cNvSpPr txBox="1"/>
          <p:nvPr/>
        </p:nvSpPr>
        <p:spPr>
          <a:xfrm>
            <a:off x="1936377" y="3021106"/>
            <a:ext cx="10031506"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 </a:t>
            </a:r>
          </a:p>
        </p:txBody>
      </p:sp>
      <p:sp>
        <p:nvSpPr>
          <p:cNvPr id="4" name="ZoneTexte 3">
            <a:extLst>
              <a:ext uri="{FF2B5EF4-FFF2-40B4-BE49-F238E27FC236}">
                <a16:creationId xmlns:a16="http://schemas.microsoft.com/office/drawing/2014/main" id="{E2E054AE-84CC-514A-F197-84D726E54F52}"/>
              </a:ext>
            </a:extLst>
          </p:cNvPr>
          <p:cNvSpPr txBox="1"/>
          <p:nvPr/>
        </p:nvSpPr>
        <p:spPr>
          <a:xfrm>
            <a:off x="1848754" y="2797895"/>
            <a:ext cx="10031504"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 test de récupération selon l’ISTQB est un type de test qui consiste à tester un programme préalablement testé suite à une modification, pour s’assurer que aucun défaut ne se sont pas introduits ou a été découverts dans les parties non modifiées du logiciel (ou application).</a:t>
            </a:r>
          </a:p>
        </p:txBody>
      </p:sp>
    </p:spTree>
    <p:extLst>
      <p:ext uri="{BB962C8B-B14F-4D97-AF65-F5344CB8AC3E}">
        <p14:creationId xmlns:p14="http://schemas.microsoft.com/office/powerpoint/2010/main" val="300083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300"/>
                                        <p:tgtEl>
                                          <p:spTgt spid="5"/>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8" name="Connecteur droit 7">
            <a:extLst>
              <a:ext uri="{FF2B5EF4-FFF2-40B4-BE49-F238E27FC236}">
                <a16:creationId xmlns:a16="http://schemas.microsoft.com/office/drawing/2014/main" id="{2AD989D0-0FEE-88E7-B01E-93CB4EBDD9CD}"/>
              </a:ext>
            </a:extLst>
          </p:cNvPr>
          <p:cNvCxnSpPr>
            <a:cxnSpLocks/>
          </p:cNvCxnSpPr>
          <p:nvPr/>
        </p:nvCxnSpPr>
        <p:spPr>
          <a:xfrm>
            <a:off x="63448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A99EAE6D-5B23-A3CA-439C-0BFF40C09881}"/>
              </a:ext>
            </a:extLst>
          </p:cNvPr>
          <p:cNvCxnSpPr>
            <a:cxnSpLocks/>
          </p:cNvCxnSpPr>
          <p:nvPr/>
        </p:nvCxnSpPr>
        <p:spPr>
          <a:xfrm>
            <a:off x="889519"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A2043400-EA0C-A928-5BF7-54D345D94AB8}"/>
              </a:ext>
            </a:extLst>
          </p:cNvPr>
          <p:cNvSpPr txBox="1"/>
          <p:nvPr/>
        </p:nvSpPr>
        <p:spPr>
          <a:xfrm>
            <a:off x="1268963" y="737118"/>
            <a:ext cx="6857999"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Significations des acronymes </a:t>
            </a:r>
            <a:r>
              <a:rPr lang="fr-FR" sz="3600"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13" name="ZoneTexte 12">
            <a:extLst>
              <a:ext uri="{FF2B5EF4-FFF2-40B4-BE49-F238E27FC236}">
                <a16:creationId xmlns:a16="http://schemas.microsoft.com/office/drawing/2014/main" id="{4DE938CA-D2AD-B3E9-B223-D5DA1ED93C1B}"/>
              </a:ext>
            </a:extLst>
          </p:cNvPr>
          <p:cNvSpPr txBox="1"/>
          <p:nvPr/>
        </p:nvSpPr>
        <p:spPr>
          <a:xfrm>
            <a:off x="1268963" y="2435289"/>
            <a:ext cx="10431623" cy="461665"/>
          </a:xfrm>
          <a:prstGeom prst="rect">
            <a:avLst/>
          </a:prstGeom>
          <a:noFill/>
        </p:spPr>
        <p:txBody>
          <a:bodyPr wrap="square" rtlCol="0">
            <a:spAutoFit/>
          </a:bodyPr>
          <a:lstStyle/>
          <a:p>
            <a:r>
              <a:rPr lang="fr-FR" sz="2400" b="1" u="sng" dirty="0">
                <a:solidFill>
                  <a:schemeClr val="bg1"/>
                </a:solidFill>
                <a:latin typeface="Microsoft JhengHei Light" panose="020B0304030504040204" pitchFamily="34" charset="-120"/>
                <a:ea typeface="Microsoft JhengHei Light" panose="020B0304030504040204" pitchFamily="34" charset="-120"/>
              </a:rPr>
              <a:t>ISTQB </a:t>
            </a:r>
            <a:r>
              <a:rPr lang="fr-FR" sz="2400" b="1" dirty="0">
                <a:solidFill>
                  <a:schemeClr val="bg1"/>
                </a:solidFill>
                <a:latin typeface="Microsoft JhengHei Light" panose="020B0304030504040204" pitchFamily="34" charset="-120"/>
                <a:ea typeface="Microsoft JhengHei Light" panose="020B0304030504040204" pitchFamily="34" charset="-120"/>
              </a:rPr>
              <a:t>:  </a:t>
            </a:r>
            <a:r>
              <a:rPr lang="fr-FR" sz="2400" dirty="0">
                <a:solidFill>
                  <a:schemeClr val="bg1"/>
                </a:solidFill>
                <a:latin typeface="Microsoft JhengHei Light" panose="020B0304030504040204" pitchFamily="34" charset="-120"/>
                <a:ea typeface="Microsoft JhengHei Light" panose="020B0304030504040204" pitchFamily="34" charset="-120"/>
              </a:rPr>
              <a:t>International Software Testing Qualifications Board</a:t>
            </a:r>
          </a:p>
        </p:txBody>
      </p:sp>
      <p:sp>
        <p:nvSpPr>
          <p:cNvPr id="14" name="ZoneTexte 13">
            <a:extLst>
              <a:ext uri="{FF2B5EF4-FFF2-40B4-BE49-F238E27FC236}">
                <a16:creationId xmlns:a16="http://schemas.microsoft.com/office/drawing/2014/main" id="{BB2C425B-ABAF-9429-99BE-0FBD4CF75C07}"/>
              </a:ext>
            </a:extLst>
          </p:cNvPr>
          <p:cNvSpPr txBox="1"/>
          <p:nvPr/>
        </p:nvSpPr>
        <p:spPr>
          <a:xfrm>
            <a:off x="1268963" y="3853543"/>
            <a:ext cx="9703836" cy="461665"/>
          </a:xfrm>
          <a:prstGeom prst="rect">
            <a:avLst/>
          </a:prstGeom>
          <a:noFill/>
        </p:spPr>
        <p:txBody>
          <a:bodyPr wrap="square" rtlCol="0">
            <a:spAutoFit/>
          </a:bodyPr>
          <a:lstStyle/>
          <a:p>
            <a:r>
              <a:rPr lang="fr-FR" sz="2400" b="1" u="sng" dirty="0">
                <a:solidFill>
                  <a:schemeClr val="bg1"/>
                </a:solidFill>
                <a:latin typeface="Microsoft JhengHei Light" panose="020B0304030504040204" pitchFamily="34" charset="-120"/>
                <a:ea typeface="Microsoft JhengHei Light" panose="020B0304030504040204" pitchFamily="34" charset="-120"/>
              </a:rPr>
              <a:t>CFTL</a:t>
            </a:r>
            <a:r>
              <a:rPr lang="fr-FR" sz="2400" b="1" dirty="0">
                <a:solidFill>
                  <a:schemeClr val="bg1"/>
                </a:solidFill>
                <a:latin typeface="Microsoft JhengHei Light" panose="020B0304030504040204" pitchFamily="34" charset="-120"/>
                <a:ea typeface="Microsoft JhengHei Light" panose="020B0304030504040204" pitchFamily="34" charset="-120"/>
              </a:rPr>
              <a:t> : </a:t>
            </a:r>
            <a:r>
              <a:rPr lang="fr-FR" sz="2400" dirty="0">
                <a:solidFill>
                  <a:schemeClr val="bg1"/>
                </a:solidFill>
                <a:latin typeface="Microsoft JhengHei Light" panose="020B0304030504040204" pitchFamily="34" charset="-120"/>
                <a:ea typeface="Microsoft JhengHei Light" panose="020B0304030504040204" pitchFamily="34" charset="-120"/>
              </a:rPr>
              <a:t>Comité Français des Tests Logiciels</a:t>
            </a:r>
          </a:p>
        </p:txBody>
      </p:sp>
    </p:spTree>
    <p:extLst>
      <p:ext uri="{BB962C8B-B14F-4D97-AF65-F5344CB8AC3E}">
        <p14:creationId xmlns:p14="http://schemas.microsoft.com/office/powerpoint/2010/main" val="26767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3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ppt_x</p:attrName>
                                        </p:attrNameLst>
                                      </p:cBhvr>
                                      <p:tavLst>
                                        <p:tav tm="0">
                                          <p:val>
                                            <p:strVal val="#ppt_x"/>
                                          </p:val>
                                        </p:tav>
                                        <p:tav tm="100000">
                                          <p:val>
                                            <p:strVal val="#ppt_x"/>
                                          </p:val>
                                        </p:tav>
                                      </p:tavLst>
                                    </p:anim>
                                    <p:anim calcmode="lin" valueType="num">
                                      <p:cBhvr>
                                        <p:cTn id="1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F445ECC1-8171-556F-3E80-633C548265B1}"/>
              </a:ext>
            </a:extLst>
          </p:cNvPr>
          <p:cNvCxnSpPr/>
          <p:nvPr/>
        </p:nvCxnSpPr>
        <p:spPr>
          <a:xfrm>
            <a:off x="72614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534422A7-375B-1A72-3F5C-D6ABE5EF0762}"/>
              </a:ext>
            </a:extLst>
          </p:cNvPr>
          <p:cNvCxnSpPr/>
          <p:nvPr/>
        </p:nvCxnSpPr>
        <p:spPr>
          <a:xfrm>
            <a:off x="102197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D835D9D8-65B5-C3E3-89FE-310B9EBE63E6}"/>
              </a:ext>
            </a:extLst>
          </p:cNvPr>
          <p:cNvSpPr txBox="1"/>
          <p:nvPr/>
        </p:nvSpPr>
        <p:spPr>
          <a:xfrm>
            <a:off x="1407460" y="600636"/>
            <a:ext cx="9959788"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Qu’est ce qu’un processus de test</a:t>
            </a:r>
            <a:r>
              <a:rPr lang="fr-FR" sz="3600" b="1" dirty="0">
                <a:solidFill>
                  <a:schemeClr val="bg1"/>
                </a:solidFill>
                <a:latin typeface="Microsoft JhengHei Light" panose="020B0304030504040204" pitchFamily="34" charset="-120"/>
                <a:ea typeface="Microsoft JhengHei Light" panose="020B0304030504040204" pitchFamily="34" charset="-120"/>
              </a:rPr>
              <a:t> :</a:t>
            </a:r>
            <a:endParaRPr lang="fr-FR" sz="3600" b="1" u="sng" dirty="0">
              <a:solidFill>
                <a:schemeClr val="bg1"/>
              </a:solidFill>
              <a:latin typeface="Microsoft JhengHei Light" panose="020B0304030504040204" pitchFamily="34" charset="-120"/>
              <a:ea typeface="Microsoft JhengHei Light" panose="020B0304030504040204" pitchFamily="34" charset="-120"/>
            </a:endParaRPr>
          </a:p>
        </p:txBody>
      </p:sp>
      <p:sp>
        <p:nvSpPr>
          <p:cNvPr id="6" name="ZoneTexte 5">
            <a:extLst>
              <a:ext uri="{FF2B5EF4-FFF2-40B4-BE49-F238E27FC236}">
                <a16:creationId xmlns:a16="http://schemas.microsoft.com/office/drawing/2014/main" id="{BE2FE53F-42A7-7913-FBF5-47FDAECC102F}"/>
              </a:ext>
            </a:extLst>
          </p:cNvPr>
          <p:cNvSpPr txBox="1"/>
          <p:nvPr/>
        </p:nvSpPr>
        <p:spPr>
          <a:xfrm>
            <a:off x="1407460" y="1864659"/>
            <a:ext cx="10354232" cy="341632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 processus de test en ISTQB, est un ensemble d’activités visant à analyser, vérifier, et valider un élément du logiciel ou de l’application.</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Le processus de test comprend néanmoins plusieurs phases comme par exemple :</a:t>
            </a:r>
          </a:p>
          <a:p>
            <a:pPr algn="just"/>
            <a:r>
              <a:rPr lang="fr-FR" dirty="0">
                <a:solidFill>
                  <a:schemeClr val="bg1"/>
                </a:solidFill>
                <a:latin typeface="Microsoft JhengHei Light" panose="020B0304030504040204" pitchFamily="34" charset="-120"/>
                <a:ea typeface="Microsoft JhengHei Light" panose="020B0304030504040204" pitchFamily="34" charset="-120"/>
              </a:rPr>
              <a:t>		</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Planification des tests (définition des objectifs, les ressources et les stratégies des tests)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Suivi et contrôle des tests (métrique de l’avancement, la qualité des risques…)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Analyse des tests (identification des exigences et des critères de tests)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Conception des tests (élaborer des cas de test et leurs procédures)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Implémentation des tests (préparation de l’environnement les données et les outils)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Exécution des tests (réalisation des tests et consigner les résultats)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Clôture des tests (évaluer les tests, livrer le produit et clôture du projet du produit)</a:t>
            </a:r>
          </a:p>
        </p:txBody>
      </p:sp>
    </p:spTree>
    <p:extLst>
      <p:ext uri="{BB962C8B-B14F-4D97-AF65-F5344CB8AC3E}">
        <p14:creationId xmlns:p14="http://schemas.microsoft.com/office/powerpoint/2010/main" val="193714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585D94FE-EF70-B9ED-F842-47DE4D40A1EE}"/>
              </a:ext>
            </a:extLst>
          </p:cNvPr>
          <p:cNvCxnSpPr/>
          <p:nvPr/>
        </p:nvCxnSpPr>
        <p:spPr>
          <a:xfrm>
            <a:off x="77096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2D0D707-F4C9-7859-86A3-81F4EB577AF6}"/>
              </a:ext>
            </a:extLst>
          </p:cNvPr>
          <p:cNvCxnSpPr/>
          <p:nvPr/>
        </p:nvCxnSpPr>
        <p:spPr>
          <a:xfrm>
            <a:off x="106680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134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79CC284-F3BB-0678-E9BA-866E4AD64A5D}"/>
              </a:ext>
            </a:extLst>
          </p:cNvPr>
          <p:cNvSpPr txBox="1"/>
          <p:nvPr/>
        </p:nvSpPr>
        <p:spPr>
          <a:xfrm>
            <a:off x="2712720" y="2844800"/>
            <a:ext cx="7640320"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1 </a:t>
            </a:r>
            <a:r>
              <a:rPr lang="fr-FR" sz="4000" dirty="0">
                <a:solidFill>
                  <a:schemeClr val="bg1"/>
                </a:solidFill>
                <a:latin typeface="Microsoft JhengHei Light" panose="020B0304030504040204" pitchFamily="34" charset="-120"/>
                <a:ea typeface="Microsoft JhengHei Light" panose="020B0304030504040204" pitchFamily="34" charset="-120"/>
              </a:rPr>
              <a:t>: Les niveaux de tests</a:t>
            </a:r>
          </a:p>
        </p:txBody>
      </p:sp>
      <p:cxnSp>
        <p:nvCxnSpPr>
          <p:cNvPr id="6" name="Connecteur droit 5">
            <a:extLst>
              <a:ext uri="{FF2B5EF4-FFF2-40B4-BE49-F238E27FC236}">
                <a16:creationId xmlns:a16="http://schemas.microsoft.com/office/drawing/2014/main" id="{86A64D33-222E-D6E5-45B5-9DA0CE9DF11B}"/>
              </a:ext>
            </a:extLst>
          </p:cNvPr>
          <p:cNvCxnSpPr/>
          <p:nvPr/>
        </p:nvCxnSpPr>
        <p:spPr>
          <a:xfrm>
            <a:off x="2854960" y="3627120"/>
            <a:ext cx="717296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63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9A9B7DDE-78C3-22C1-E2E5-C7B8AE312756}"/>
              </a:ext>
            </a:extLst>
          </p:cNvPr>
          <p:cNvCxnSpPr/>
          <p:nvPr/>
        </p:nvCxnSpPr>
        <p:spPr>
          <a:xfrm>
            <a:off x="81446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9C0D1E80-3FA5-4231-1BF9-B9A72EA35BB2}"/>
              </a:ext>
            </a:extLst>
          </p:cNvPr>
          <p:cNvPicPr>
            <a:picLocks noChangeAspect="1"/>
          </p:cNvPicPr>
          <p:nvPr/>
        </p:nvPicPr>
        <p:blipFill>
          <a:blip r:embed="rId2"/>
          <a:stretch>
            <a:fillRect/>
          </a:stretch>
        </p:blipFill>
        <p:spPr>
          <a:xfrm>
            <a:off x="988043" y="1"/>
            <a:ext cx="78758" cy="6858000"/>
          </a:xfrm>
          <a:prstGeom prst="rect">
            <a:avLst/>
          </a:prstGeom>
        </p:spPr>
      </p:pic>
      <p:sp>
        <p:nvSpPr>
          <p:cNvPr id="5" name="ZoneTexte 4">
            <a:extLst>
              <a:ext uri="{FF2B5EF4-FFF2-40B4-BE49-F238E27FC236}">
                <a16:creationId xmlns:a16="http://schemas.microsoft.com/office/drawing/2014/main" id="{52995A1D-A98A-7468-C4B0-49F8E43DBAC7}"/>
              </a:ext>
            </a:extLst>
          </p:cNvPr>
          <p:cNvSpPr txBox="1"/>
          <p:nvPr/>
        </p:nvSpPr>
        <p:spPr>
          <a:xfrm>
            <a:off x="1324946" y="475861"/>
            <a:ext cx="7874443"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1.1) </a:t>
            </a:r>
            <a:r>
              <a:rPr lang="fr-FR" sz="3600" b="1" u="sng" dirty="0">
                <a:solidFill>
                  <a:schemeClr val="bg1"/>
                </a:solidFill>
                <a:latin typeface="Microsoft JhengHei Light" panose="020B0304030504040204" pitchFamily="34" charset="-120"/>
                <a:ea typeface="Microsoft JhengHei Light" panose="020B0304030504040204" pitchFamily="34" charset="-120"/>
              </a:rPr>
              <a:t>Description niveaux de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28C16DB7-04BB-4ED3-BE58-03CF7850FDD6}"/>
              </a:ext>
            </a:extLst>
          </p:cNvPr>
          <p:cNvSpPr txBox="1"/>
          <p:nvPr/>
        </p:nvSpPr>
        <p:spPr>
          <a:xfrm>
            <a:off x="1324946" y="1792853"/>
            <a:ext cx="7584142" cy="369332"/>
          </a:xfrm>
          <a:prstGeom prst="rect">
            <a:avLst/>
          </a:prstGeom>
          <a:noFill/>
        </p:spPr>
        <p:txBody>
          <a:bodyPr wrap="square" rtlCol="0">
            <a:spAutoFit/>
          </a:bodyPr>
          <a:lstStyle/>
          <a:p>
            <a:r>
              <a:rPr lang="fr-FR" b="1" u="sng" dirty="0">
                <a:solidFill>
                  <a:schemeClr val="bg1"/>
                </a:solidFill>
                <a:latin typeface="Microsoft JhengHei Light" panose="020B0304030504040204" pitchFamily="34" charset="-120"/>
                <a:ea typeface="Microsoft JhengHei Light" panose="020B0304030504040204" pitchFamily="34" charset="-120"/>
              </a:rPr>
              <a:t>Les niveaux de tests qu’est ce que c’est </a:t>
            </a:r>
            <a:r>
              <a:rPr lang="fr-FR"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7" name="ZoneTexte 6">
            <a:extLst>
              <a:ext uri="{FF2B5EF4-FFF2-40B4-BE49-F238E27FC236}">
                <a16:creationId xmlns:a16="http://schemas.microsoft.com/office/drawing/2014/main" id="{BE9A5ED6-EF5E-3ED4-F20F-6CED1C5FC558}"/>
              </a:ext>
            </a:extLst>
          </p:cNvPr>
          <p:cNvSpPr txBox="1"/>
          <p:nvPr/>
        </p:nvSpPr>
        <p:spPr>
          <a:xfrm>
            <a:off x="1324946" y="2832846"/>
            <a:ext cx="10571218" cy="1754326"/>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niveaux de tests, selon le glossaire ISTQB serait définis comme étant un groupe d’activités de tests qui sont organisées et gérées ensemble. Cependant, chaque niveau de test est lié à une responsabilité interne à un projet. </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Selon le Comité Français des Tests Logiciels, les niveaux de tests sont répartis en 4 groupes d’activités de tests.</a:t>
            </a:r>
          </a:p>
        </p:txBody>
      </p:sp>
    </p:spTree>
    <p:extLst>
      <p:ext uri="{BB962C8B-B14F-4D97-AF65-F5344CB8AC3E}">
        <p14:creationId xmlns:p14="http://schemas.microsoft.com/office/powerpoint/2010/main" val="136035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C77DC9BC-7903-10ED-BE44-B06073BEAAEC}"/>
              </a:ext>
            </a:extLst>
          </p:cNvPr>
          <p:cNvCxnSpPr/>
          <p:nvPr/>
        </p:nvCxnSpPr>
        <p:spPr>
          <a:xfrm>
            <a:off x="741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72E55DFA-3A6D-3CE8-43D6-1E8665670E4E}"/>
              </a:ext>
            </a:extLst>
          </p:cNvPr>
          <p:cNvCxnSpPr/>
          <p:nvPr/>
        </p:nvCxnSpPr>
        <p:spPr>
          <a:xfrm>
            <a:off x="995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2B2AA4F7-2574-9723-D573-BA831EEBC67B}"/>
              </a:ext>
            </a:extLst>
          </p:cNvPr>
          <p:cNvSpPr txBox="1"/>
          <p:nvPr/>
        </p:nvSpPr>
        <p:spPr>
          <a:xfrm>
            <a:off x="1290320" y="568960"/>
            <a:ext cx="7619999"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1.2) </a:t>
            </a:r>
            <a:r>
              <a:rPr lang="fr-FR" sz="3600" b="1" u="sng" dirty="0">
                <a:solidFill>
                  <a:schemeClr val="bg1"/>
                </a:solidFill>
                <a:latin typeface="Microsoft JhengHei Light" panose="020B0304030504040204" pitchFamily="34" charset="-120"/>
                <a:ea typeface="Microsoft JhengHei Light" panose="020B0304030504040204" pitchFamily="34" charset="-120"/>
              </a:rPr>
              <a:t>Les niveaux de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pic>
        <p:nvPicPr>
          <p:cNvPr id="7" name="Image 6">
            <a:extLst>
              <a:ext uri="{FF2B5EF4-FFF2-40B4-BE49-F238E27FC236}">
                <a16:creationId xmlns:a16="http://schemas.microsoft.com/office/drawing/2014/main" id="{1A0B0AA1-8EE8-10A5-CC2A-5D6AA7804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852" y="1982053"/>
            <a:ext cx="6256216" cy="4174054"/>
          </a:xfrm>
          <a:prstGeom prst="rect">
            <a:avLst/>
          </a:prstGeom>
        </p:spPr>
      </p:pic>
    </p:spTree>
    <p:extLst>
      <p:ext uri="{BB962C8B-B14F-4D97-AF65-F5344CB8AC3E}">
        <p14:creationId xmlns:p14="http://schemas.microsoft.com/office/powerpoint/2010/main" val="331029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6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5EAE592-DEB2-C2C2-B15C-1A53B68FD08E}"/>
              </a:ext>
            </a:extLst>
          </p:cNvPr>
          <p:cNvSpPr txBox="1"/>
          <p:nvPr/>
        </p:nvSpPr>
        <p:spPr>
          <a:xfrm>
            <a:off x="2654710" y="2721114"/>
            <a:ext cx="7207045"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2 : </a:t>
            </a:r>
            <a:r>
              <a:rPr lang="fr-FR" sz="4000" dirty="0">
                <a:solidFill>
                  <a:schemeClr val="bg1"/>
                </a:solidFill>
                <a:latin typeface="Microsoft JhengHei Light" panose="020B0304030504040204" pitchFamily="34" charset="-120"/>
                <a:ea typeface="Microsoft JhengHei Light" panose="020B0304030504040204" pitchFamily="34" charset="-120"/>
              </a:rPr>
              <a:t>Les types de tests</a:t>
            </a:r>
            <a:endParaRPr lang="fr-FR" sz="4000" b="1" dirty="0">
              <a:solidFill>
                <a:schemeClr val="bg1"/>
              </a:solidFill>
              <a:latin typeface="Microsoft JhengHei Light" panose="020B0304030504040204" pitchFamily="34" charset="-120"/>
              <a:ea typeface="Microsoft JhengHei Light" panose="020B0304030504040204" pitchFamily="34" charset="-120"/>
            </a:endParaRPr>
          </a:p>
        </p:txBody>
      </p:sp>
      <p:cxnSp>
        <p:nvCxnSpPr>
          <p:cNvPr id="9" name="Connecteur droit 8">
            <a:extLst>
              <a:ext uri="{FF2B5EF4-FFF2-40B4-BE49-F238E27FC236}">
                <a16:creationId xmlns:a16="http://schemas.microsoft.com/office/drawing/2014/main" id="{C8EEA19B-25AD-1473-03E6-1B81AE8B174E}"/>
              </a:ext>
            </a:extLst>
          </p:cNvPr>
          <p:cNvCxnSpPr/>
          <p:nvPr/>
        </p:nvCxnSpPr>
        <p:spPr>
          <a:xfrm>
            <a:off x="2762864" y="3527322"/>
            <a:ext cx="686291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83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1550</Words>
  <Application>Microsoft Office PowerPoint</Application>
  <PresentationFormat>Grand écran</PresentationFormat>
  <Paragraphs>111</Paragraphs>
  <Slides>28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28</vt:i4>
      </vt:variant>
    </vt:vector>
  </HeadingPairs>
  <TitlesOfParts>
    <vt:vector size="33" baseType="lpstr">
      <vt:lpstr>Microsoft JhengHei Light</vt: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Nesrine Zitouni</dc:creator>
  <cp:lastModifiedBy>Nesrine Zitouni</cp:lastModifiedBy>
  <cp:revision>21</cp:revision>
  <dcterms:created xsi:type="dcterms:W3CDTF">2023-06-12T14:36:25Z</dcterms:created>
  <dcterms:modified xsi:type="dcterms:W3CDTF">2023-06-28T07:27:02Z</dcterms:modified>
</cp:coreProperties>
</file>