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77" r:id="rId6"/>
    <p:sldId id="259" r:id="rId7"/>
    <p:sldId id="271" r:id="rId8"/>
    <p:sldId id="272" r:id="rId9"/>
    <p:sldId id="282" r:id="rId10"/>
    <p:sldId id="273" r:id="rId11"/>
    <p:sldId id="274" r:id="rId12"/>
    <p:sldId id="275" r:id="rId13"/>
    <p:sldId id="276" r:id="rId14"/>
    <p:sldId id="278" r:id="rId15"/>
    <p:sldId id="279" r:id="rId16"/>
    <p:sldId id="280" r:id="rId17"/>
    <p:sldId id="281" r:id="rId18"/>
    <p:sldId id="283" r:id="rId19"/>
    <p:sldId id="284" r:id="rId20"/>
    <p:sldId id="285"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85" d="100"/>
          <a:sy n="85" d="100"/>
        </p:scale>
        <p:origin x="499"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68F3B82-2C2B-F5D9-81AF-581B7FCD9C28}"/>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5714BA6-2334-CF65-0E76-5715B99A4314}"/>
              </a:ext>
            </a:extLst>
          </p:cNvPr>
          <p:cNvCxnSpPr/>
          <p:nvPr/>
        </p:nvCxnSpPr>
        <p:spPr>
          <a:xfrm>
            <a:off x="1027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BF50B671-D4FC-0812-06EF-02A130BCD7D1}"/>
              </a:ext>
            </a:extLst>
          </p:cNvPr>
          <p:cNvSpPr txBox="1"/>
          <p:nvPr/>
        </p:nvSpPr>
        <p:spPr>
          <a:xfrm>
            <a:off x="1278194" y="442452"/>
            <a:ext cx="703989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CF7ED87-385D-2DB0-F073-349D96F79BDE}"/>
              </a:ext>
            </a:extLst>
          </p:cNvPr>
          <p:cNvSpPr txBox="1"/>
          <p:nvPr/>
        </p:nvSpPr>
        <p:spPr>
          <a:xfrm>
            <a:off x="1278194" y="1468400"/>
            <a:ext cx="3038167"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3A49505B-FF2C-B6D2-B186-74464FC275ED}"/>
              </a:ext>
            </a:extLst>
          </p:cNvPr>
          <p:cNvSpPr txBox="1"/>
          <p:nvPr/>
        </p:nvSpPr>
        <p:spPr>
          <a:xfrm>
            <a:off x="1278194" y="2217349"/>
            <a:ext cx="9733547"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fonctionnels sont définis comme étant une approche de test qui a pour but de garantir que chaque fonctionnalité de l’application fonctionne conformément aux exigences du logiciels. Néanmoins, les tests fonctionnels sont évalués en fonction des besoins requis afin de pouvoir vérifier que les résultats attendus sont conformes aux attentes de l’utilisateur final.</a:t>
            </a:r>
          </a:p>
        </p:txBody>
      </p:sp>
      <p:pic>
        <p:nvPicPr>
          <p:cNvPr id="9" name="Image 8">
            <a:extLst>
              <a:ext uri="{FF2B5EF4-FFF2-40B4-BE49-F238E27FC236}">
                <a16:creationId xmlns:a16="http://schemas.microsoft.com/office/drawing/2014/main" id="{35718C13-469A-9538-2128-8477FF72F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361" y="4285130"/>
            <a:ext cx="3717028" cy="1864377"/>
          </a:xfrm>
          <a:prstGeom prst="rect">
            <a:avLst/>
          </a:prstGeom>
        </p:spPr>
      </p:pic>
    </p:spTree>
    <p:extLst>
      <p:ext uri="{BB962C8B-B14F-4D97-AF65-F5344CB8AC3E}">
        <p14:creationId xmlns:p14="http://schemas.microsoft.com/office/powerpoint/2010/main" val="10599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160B9AB-EFB3-FCA9-8606-109E1ADC663D}"/>
              </a:ext>
            </a:extLst>
          </p:cNvPr>
          <p:cNvCxnSpPr/>
          <p:nvPr/>
        </p:nvCxnSpPr>
        <p:spPr>
          <a:xfrm>
            <a:off x="7837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FD6356FD-F0C2-AC51-D07A-238E77EE2B22}"/>
              </a:ext>
            </a:extLst>
          </p:cNvPr>
          <p:cNvCxnSpPr/>
          <p:nvPr/>
        </p:nvCxnSpPr>
        <p:spPr>
          <a:xfrm>
            <a:off x="104813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BD7178A-C387-3EE5-51CF-5C33AE58FE83}"/>
              </a:ext>
            </a:extLst>
          </p:cNvPr>
          <p:cNvSpPr txBox="1"/>
          <p:nvPr/>
        </p:nvSpPr>
        <p:spPr>
          <a:xfrm>
            <a:off x="1312505" y="382555"/>
            <a:ext cx="77257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EC84E1F-9F35-7EA6-C1C0-DB1BD826EE91}"/>
              </a:ext>
            </a:extLst>
          </p:cNvPr>
          <p:cNvSpPr txBox="1"/>
          <p:nvPr/>
        </p:nvSpPr>
        <p:spPr>
          <a:xfrm>
            <a:off x="1312505" y="1421458"/>
            <a:ext cx="4851918"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565501E7-B71F-AA68-FC22-0C5874BCA662}"/>
              </a:ext>
            </a:extLst>
          </p:cNvPr>
          <p:cNvSpPr txBox="1"/>
          <p:nvPr/>
        </p:nvSpPr>
        <p:spPr>
          <a:xfrm>
            <a:off x="1849014" y="2183362"/>
            <a:ext cx="6652724" cy="1754326"/>
          </a:xfrm>
          <a:prstGeom prst="rect">
            <a:avLst/>
          </a:prstGeom>
          <a:noFill/>
        </p:spPr>
        <p:txBody>
          <a:bodyPr wrap="square" rtlCol="0">
            <a:spAutoFit/>
          </a:bodyPr>
          <a:lstStyle/>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unitaires</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d’intégration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de fumée </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du système</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régression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d’acceptation par les utilisateurs</a:t>
            </a:r>
          </a:p>
        </p:txBody>
      </p:sp>
    </p:spTree>
    <p:extLst>
      <p:ext uri="{BB962C8B-B14F-4D97-AF65-F5344CB8AC3E}">
        <p14:creationId xmlns:p14="http://schemas.microsoft.com/office/powerpoint/2010/main" val="215935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6F50925-B8F1-C222-C376-00448492500F}"/>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DE70CF5-448D-180A-912A-03F8B891AAD2}"/>
              </a:ext>
            </a:extLst>
          </p:cNvPr>
          <p:cNvCxnSpPr/>
          <p:nvPr/>
        </p:nvCxnSpPr>
        <p:spPr>
          <a:xfrm>
            <a:off x="10947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FFE896F-2159-4705-60AB-385F391E600A}"/>
              </a:ext>
            </a:extLst>
          </p:cNvPr>
          <p:cNvSpPr txBox="1"/>
          <p:nvPr/>
        </p:nvSpPr>
        <p:spPr>
          <a:xfrm>
            <a:off x="1399592" y="429208"/>
            <a:ext cx="671804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unitaires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B6D6C9C5-C951-3DEF-6AED-A9A9F1EC3F28}"/>
              </a:ext>
            </a:extLst>
          </p:cNvPr>
          <p:cNvSpPr txBox="1"/>
          <p:nvPr/>
        </p:nvSpPr>
        <p:spPr>
          <a:xfrm>
            <a:off x="1399592" y="1654724"/>
            <a:ext cx="3554964"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6482026-0616-980C-6446-8FDC4D371B6C}"/>
              </a:ext>
            </a:extLst>
          </p:cNvPr>
          <p:cNvSpPr txBox="1"/>
          <p:nvPr/>
        </p:nvSpPr>
        <p:spPr>
          <a:xfrm>
            <a:off x="1399592" y="2603241"/>
            <a:ext cx="10077057"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unitaires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méthode de tests de logiciels</a:t>
            </a:r>
            <a:r>
              <a:rPr lang="fr-FR" dirty="0">
                <a:solidFill>
                  <a:schemeClr val="bg1"/>
                </a:solidFill>
                <a:latin typeface="Microsoft JhengHei Light" panose="020B0304030504040204" pitchFamily="34" charset="-120"/>
                <a:ea typeface="Microsoft JhengHei Light" panose="020B0304030504040204" pitchFamily="34" charset="-120"/>
              </a:rPr>
              <a:t> et qui consiste à tester plusieurs éléments ou bien plusieurs unités d’un logiciel.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principal objectif du test unitaire est de valider toutes les unités du logiciel et de vérifier que tout fonctionne parfaitement. En parallèle, les tests unitaires sont effectués pendant la phase de programmation du logiciel par les développeurs et ou les responsables QA.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185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FE125D-1E18-FBE2-CBD9-6DEAE311F797}"/>
              </a:ext>
            </a:extLst>
          </p:cNvPr>
          <p:cNvCxnSpPr/>
          <p:nvPr/>
        </p:nvCxnSpPr>
        <p:spPr>
          <a:xfrm>
            <a:off x="110641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AE4D4B3-CF55-2BBC-3B9F-27DE209C9976}"/>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E7656EE-AF2A-14D1-1957-14FE63A328EF}"/>
              </a:ext>
            </a:extLst>
          </p:cNvPr>
          <p:cNvSpPr txBox="1"/>
          <p:nvPr/>
        </p:nvSpPr>
        <p:spPr>
          <a:xfrm>
            <a:off x="1419726" y="354564"/>
            <a:ext cx="655008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3E16490-4C89-64B9-CB31-C89EB16E0DD1}"/>
              </a:ext>
            </a:extLst>
          </p:cNvPr>
          <p:cNvSpPr txBox="1"/>
          <p:nvPr/>
        </p:nvSpPr>
        <p:spPr>
          <a:xfrm>
            <a:off x="1419726" y="1530219"/>
            <a:ext cx="2873829"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FAA0643-0969-4522-8F0D-A43C867EB355}"/>
              </a:ext>
            </a:extLst>
          </p:cNvPr>
          <p:cNvSpPr txBox="1"/>
          <p:nvPr/>
        </p:nvSpPr>
        <p:spPr>
          <a:xfrm>
            <a:off x="1419726" y="2428875"/>
            <a:ext cx="10467471" cy="286232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phase de tests</a:t>
            </a:r>
            <a:r>
              <a:rPr lang="fr-FR" dirty="0">
                <a:solidFill>
                  <a:schemeClr val="bg1"/>
                </a:solidFill>
                <a:latin typeface="Microsoft JhengHei Light" panose="020B0304030504040204" pitchFamily="34" charset="-120"/>
                <a:ea typeface="Microsoft JhengHei Light" panose="020B0304030504040204" pitchFamily="34" charset="-120"/>
              </a:rPr>
              <a:t>, qui est précédée par les tests unitaires et suivi par les tests de validation.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d’intégration est de détecter les erreurs que les tests unitaires n’ont pas pu détecter. Ils ne détectent pas uniquement les erreurs non détectés par les tests unitaires, ils vérifient également l’aspect fonctionnel du logiciel ou application, sa fiabilité et ses performances.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L’intégration en général fait appel à un système de gestion de versions et également à des programmes d’installation car cela va permettre d’établir une nouvelle version fondée sur une version de la maintenance ou sur une version de développement.</a:t>
            </a:r>
          </a:p>
        </p:txBody>
      </p:sp>
    </p:spTree>
    <p:extLst>
      <p:ext uri="{BB962C8B-B14F-4D97-AF65-F5344CB8AC3E}">
        <p14:creationId xmlns:p14="http://schemas.microsoft.com/office/powerpoint/2010/main" val="1257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6CD294E-4C99-C064-6ABE-EE4F33151F92}"/>
              </a:ext>
            </a:extLst>
          </p:cNvPr>
          <p:cNvCxnSpPr/>
          <p:nvPr/>
        </p:nvCxnSpPr>
        <p:spPr>
          <a:xfrm>
            <a:off x="914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41F0C42-E3E6-DCBE-95B7-34BB8073B3EB}"/>
              </a:ext>
            </a:extLst>
          </p:cNvPr>
          <p:cNvCxnSpPr/>
          <p:nvPr/>
        </p:nvCxnSpPr>
        <p:spPr>
          <a:xfrm>
            <a:off x="117495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6BCC02FB-5512-0424-9A4C-81792EFC485C}"/>
              </a:ext>
            </a:extLst>
          </p:cNvPr>
          <p:cNvSpPr txBox="1"/>
          <p:nvPr/>
        </p:nvSpPr>
        <p:spPr>
          <a:xfrm>
            <a:off x="1523998" y="481781"/>
            <a:ext cx="806245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fumée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AFEC6E66-EAC4-C39B-B9AB-7F4416BF81F7}"/>
              </a:ext>
            </a:extLst>
          </p:cNvPr>
          <p:cNvSpPr txBox="1"/>
          <p:nvPr/>
        </p:nvSpPr>
        <p:spPr>
          <a:xfrm>
            <a:off x="1523998" y="1759974"/>
            <a:ext cx="10274709"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12E8698-B245-0E08-E4C9-CE9E85971737}"/>
              </a:ext>
            </a:extLst>
          </p:cNvPr>
          <p:cNvSpPr txBox="1"/>
          <p:nvPr/>
        </p:nvSpPr>
        <p:spPr>
          <a:xfrm>
            <a:off x="1523998" y="2761168"/>
            <a:ext cx="1022554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fumée également appelé « </a:t>
            </a:r>
            <a:r>
              <a:rPr lang="fr-FR" dirty="0">
                <a:highlight>
                  <a:srgbClr val="FFFF00"/>
                </a:highlight>
                <a:latin typeface="Microsoft JhengHei Light" panose="020B0304030504040204" pitchFamily="34" charset="-120"/>
                <a:ea typeface="Microsoft JhengHei Light" panose="020B0304030504040204" pitchFamily="34" charset="-120"/>
              </a:rPr>
              <a:t>Smoke Test</a:t>
            </a:r>
            <a:r>
              <a:rPr lang="fr-FR" dirty="0">
                <a:solidFill>
                  <a:schemeClr val="bg1"/>
                </a:solidFill>
                <a:latin typeface="Microsoft JhengHei Light" panose="020B0304030504040204" pitchFamily="34" charset="-120"/>
                <a:ea typeface="Microsoft JhengHei Light" panose="020B0304030504040204" pitchFamily="34" charset="-120"/>
              </a:rPr>
              <a:t> » est défini comme étant comme une évaluation sommaire des fonctions nécessaires en développement du logiciel et également de sa stabilité.</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Son objectif principal est de déterminer si le logiciel serait contraint à de nouveaux développements ou bien si une série de tests plus exhaustifs et spécialisés pourront être menés.</a:t>
            </a:r>
          </a:p>
        </p:txBody>
      </p:sp>
    </p:spTree>
    <p:extLst>
      <p:ext uri="{BB962C8B-B14F-4D97-AF65-F5344CB8AC3E}">
        <p14:creationId xmlns:p14="http://schemas.microsoft.com/office/powerpoint/2010/main" val="41408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D91576B-DE85-5BD1-F09A-AEC72A0EB032}"/>
              </a:ext>
            </a:extLst>
          </p:cNvPr>
          <p:cNvCxnSpPr/>
          <p:nvPr/>
        </p:nvCxnSpPr>
        <p:spPr>
          <a:xfrm>
            <a:off x="896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49B9B65-4146-9C8E-93FC-C7893A9EFC78}"/>
              </a:ext>
            </a:extLst>
          </p:cNvPr>
          <p:cNvCxnSpPr/>
          <p:nvPr/>
        </p:nvCxnSpPr>
        <p:spPr>
          <a:xfrm>
            <a:off x="113851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D626D41-D91C-344C-9443-05DDB6B7453B}"/>
              </a:ext>
            </a:extLst>
          </p:cNvPr>
          <p:cNvSpPr txBox="1"/>
          <p:nvPr/>
        </p:nvSpPr>
        <p:spPr>
          <a:xfrm>
            <a:off x="1497106" y="510988"/>
            <a:ext cx="665181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système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24E86BE-77DC-FD36-B90D-F53157E779DC}"/>
              </a:ext>
            </a:extLst>
          </p:cNvPr>
          <p:cNvSpPr txBox="1"/>
          <p:nvPr/>
        </p:nvSpPr>
        <p:spPr>
          <a:xfrm>
            <a:off x="1497106" y="1819834"/>
            <a:ext cx="345141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ADBCA91-220E-4FF1-DBA2-646DCC9CCF9D}"/>
              </a:ext>
            </a:extLst>
          </p:cNvPr>
          <p:cNvSpPr txBox="1"/>
          <p:nvPr/>
        </p:nvSpPr>
        <p:spPr>
          <a:xfrm>
            <a:off x="1497106" y="2658036"/>
            <a:ext cx="9690845"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de l’ISTQB, les tests système sont définis comme des tests les plus instinctifs car ce sont généralement les seuls qui sont effectués par une équipe d’ingénieurs de test. </a:t>
            </a:r>
          </a:p>
        </p:txBody>
      </p:sp>
      <p:sp>
        <p:nvSpPr>
          <p:cNvPr id="8" name="ZoneTexte 7">
            <a:extLst>
              <a:ext uri="{FF2B5EF4-FFF2-40B4-BE49-F238E27FC236}">
                <a16:creationId xmlns:a16="http://schemas.microsoft.com/office/drawing/2014/main" id="{28F5171F-3DB3-71BB-CDBD-8E6CD1670A04}"/>
              </a:ext>
            </a:extLst>
          </p:cNvPr>
          <p:cNvSpPr txBox="1"/>
          <p:nvPr/>
        </p:nvSpPr>
        <p:spPr>
          <a:xfrm>
            <a:off x="1497106" y="3853013"/>
            <a:ext cx="10067363"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système est de contrôler que le système (le logiciel et l’application ensemble) répond bien aux exigences définies dans les spécifications. Cependant, ces tests </a:t>
            </a:r>
            <a:r>
              <a:rPr lang="fr-FR" dirty="0">
                <a:highlight>
                  <a:srgbClr val="FFFF00"/>
                </a:highlight>
                <a:latin typeface="Microsoft JhengHei Light" panose="020B0304030504040204" pitchFamily="34" charset="-120"/>
                <a:ea typeface="Microsoft JhengHei Light" panose="020B0304030504040204" pitchFamily="34" charset="-120"/>
              </a:rPr>
              <a:t>peuvent être effectués en manuel comme en automatisé</a:t>
            </a:r>
            <a:r>
              <a:rPr lang="fr-FR" dirty="0">
                <a:solidFill>
                  <a:schemeClr val="bg1"/>
                </a:solidFill>
                <a:latin typeface="Microsoft JhengHei Light" panose="020B0304030504040204" pitchFamily="34" charset="-120"/>
                <a:ea typeface="Microsoft JhengHei Light" panose="020B0304030504040204" pitchFamily="34" charset="-120"/>
              </a:rPr>
              <a:t>.</a:t>
            </a:r>
          </a:p>
        </p:txBody>
      </p:sp>
    </p:spTree>
    <p:extLst>
      <p:ext uri="{BB962C8B-B14F-4D97-AF65-F5344CB8AC3E}">
        <p14:creationId xmlns:p14="http://schemas.microsoft.com/office/powerpoint/2010/main" val="88832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D19F9DFC-EC80-A13D-5FB3-178960D81679}"/>
              </a:ext>
            </a:extLst>
          </p:cNvPr>
          <p:cNvCxnSpPr/>
          <p:nvPr/>
        </p:nvCxnSpPr>
        <p:spPr>
          <a:xfrm>
            <a:off x="9340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9FF45FF-F2D5-BE97-F4C0-082016870857}"/>
              </a:ext>
            </a:extLst>
          </p:cNvPr>
          <p:cNvCxnSpPr/>
          <p:nvPr/>
        </p:nvCxnSpPr>
        <p:spPr>
          <a:xfrm>
            <a:off x="117495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2C460E1-CFF8-FEAC-18A8-EA79EA2F6F57}"/>
              </a:ext>
            </a:extLst>
          </p:cNvPr>
          <p:cNvSpPr txBox="1"/>
          <p:nvPr/>
        </p:nvSpPr>
        <p:spPr>
          <a:xfrm>
            <a:off x="1582996" y="452285"/>
            <a:ext cx="552572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2.8)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régression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6386F95-C17A-53E8-9445-555091278094}"/>
              </a:ext>
            </a:extLst>
          </p:cNvPr>
          <p:cNvSpPr txBox="1"/>
          <p:nvPr/>
        </p:nvSpPr>
        <p:spPr>
          <a:xfrm>
            <a:off x="1582996" y="1651819"/>
            <a:ext cx="2428568"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D63891A-C70B-8C89-48D2-C2F5313E545C}"/>
              </a:ext>
            </a:extLst>
          </p:cNvPr>
          <p:cNvSpPr txBox="1"/>
          <p:nvPr/>
        </p:nvSpPr>
        <p:spPr>
          <a:xfrm>
            <a:off x="1582996" y="2574354"/>
            <a:ext cx="10343532"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de régression sont définis selon l’ISTQB, comme étant un ensemble de tests d’un programme préalablement testé après une modification, afin de s’assurer qu’aucun défaut n’ont pas été introduits voir même découverts dans les parties non modifiées du logiciel.</a:t>
            </a:r>
          </a:p>
        </p:txBody>
      </p:sp>
      <p:sp>
        <p:nvSpPr>
          <p:cNvPr id="8" name="ZoneTexte 7">
            <a:extLst>
              <a:ext uri="{FF2B5EF4-FFF2-40B4-BE49-F238E27FC236}">
                <a16:creationId xmlns:a16="http://schemas.microsoft.com/office/drawing/2014/main" id="{B2C07E16-226D-3EBB-1DFA-A77C513C7F9D}"/>
              </a:ext>
            </a:extLst>
          </p:cNvPr>
          <p:cNvSpPr txBox="1"/>
          <p:nvPr/>
        </p:nvSpPr>
        <p:spPr>
          <a:xfrm>
            <a:off x="1582996" y="3755052"/>
            <a:ext cx="9945616"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permettent également de valider les parties du code d’un produit déjà construites, testées et approuvées. Néanmoins, les tests de régression visent les tests fonctionnels et non fonctionnels.</a:t>
            </a:r>
          </a:p>
        </p:txBody>
      </p:sp>
    </p:spTree>
    <p:extLst>
      <p:ext uri="{BB962C8B-B14F-4D97-AF65-F5344CB8AC3E}">
        <p14:creationId xmlns:p14="http://schemas.microsoft.com/office/powerpoint/2010/main" val="153073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26CE9E-67EA-7FA4-B8F8-5D2A3B5F8D7F}"/>
              </a:ext>
            </a:extLst>
          </p:cNvPr>
          <p:cNvCxnSpPr/>
          <p:nvPr/>
        </p:nvCxnSpPr>
        <p:spPr>
          <a:xfrm>
            <a:off x="97339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85479F1-12C1-0B83-5963-B0BED7F0F749}"/>
              </a:ext>
            </a:extLst>
          </p:cNvPr>
          <p:cNvCxnSpPr/>
          <p:nvPr/>
        </p:nvCxnSpPr>
        <p:spPr>
          <a:xfrm>
            <a:off x="126344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FF3C5A9-E4CA-952E-9F2D-AB5675E846EB}"/>
              </a:ext>
            </a:extLst>
          </p:cNvPr>
          <p:cNvSpPr txBox="1"/>
          <p:nvPr/>
        </p:nvSpPr>
        <p:spPr>
          <a:xfrm>
            <a:off x="1553495" y="403122"/>
            <a:ext cx="763474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2.9)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d’acceptation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CB819F75-ED5D-9DD2-3DAF-84E35EA3A66C}"/>
              </a:ext>
            </a:extLst>
          </p:cNvPr>
          <p:cNvSpPr txBox="1"/>
          <p:nvPr/>
        </p:nvSpPr>
        <p:spPr>
          <a:xfrm>
            <a:off x="1553495" y="1660784"/>
            <a:ext cx="217292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B0FD8F5-C684-CE5B-135D-B24196AD3E11}"/>
              </a:ext>
            </a:extLst>
          </p:cNvPr>
          <p:cNvSpPr txBox="1"/>
          <p:nvPr/>
        </p:nvSpPr>
        <p:spPr>
          <a:xfrm>
            <a:off x="1553495" y="2641447"/>
            <a:ext cx="966395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d’acceptation est défini comme une phase de développement de projet visant à assurer formellement que le logiciel ou application répond conformément aux spécifications.</a:t>
            </a:r>
          </a:p>
        </p:txBody>
      </p:sp>
      <p:sp>
        <p:nvSpPr>
          <p:cNvPr id="8" name="ZoneTexte 7">
            <a:extLst>
              <a:ext uri="{FF2B5EF4-FFF2-40B4-BE49-F238E27FC236}">
                <a16:creationId xmlns:a16="http://schemas.microsoft.com/office/drawing/2014/main" id="{2ACA3B2C-5E54-F52B-559D-A0A50A9E7DED}"/>
              </a:ext>
            </a:extLst>
          </p:cNvPr>
          <p:cNvSpPr txBox="1"/>
          <p:nvPr/>
        </p:nvSpPr>
        <p:spPr>
          <a:xfrm>
            <a:off x="1553495" y="3790699"/>
            <a:ext cx="9457763"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critères d’acceptation sont les conditions qu’un produit logiciel ou application doit remplir afin d’être validés par un utilisateur final, un client ou bien un système. Les conditions sont uniques pour chaque « </a:t>
            </a:r>
            <a:r>
              <a:rPr lang="fr-FR" dirty="0">
                <a:highlight>
                  <a:srgbClr val="FFFF00"/>
                </a:highlight>
                <a:latin typeface="Microsoft JhengHei Light" panose="020B0304030504040204" pitchFamily="34" charset="-120"/>
                <a:ea typeface="Microsoft JhengHei Light" panose="020B0304030504040204" pitchFamily="34" charset="-120"/>
              </a:rPr>
              <a:t>User Story</a:t>
            </a:r>
            <a:r>
              <a:rPr lang="fr-FR" dirty="0">
                <a:solidFill>
                  <a:schemeClr val="bg1"/>
                </a:solidFill>
                <a:latin typeface="Microsoft JhengHei Light" panose="020B0304030504040204" pitchFamily="34" charset="-120"/>
                <a:ea typeface="Microsoft JhengHei Light" panose="020B0304030504040204" pitchFamily="34" charset="-120"/>
              </a:rPr>
              <a:t> » et définissent des fonctionnalités du point de vue  de l’utilisateur final.</a:t>
            </a:r>
          </a:p>
        </p:txBody>
      </p:sp>
    </p:spTree>
    <p:extLst>
      <p:ext uri="{BB962C8B-B14F-4D97-AF65-F5344CB8AC3E}">
        <p14:creationId xmlns:p14="http://schemas.microsoft.com/office/powerpoint/2010/main" val="71162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7F4A21D-9777-63A1-62C4-CBF8D4336697}"/>
              </a:ext>
            </a:extLst>
          </p:cNvPr>
          <p:cNvSpPr txBox="1"/>
          <p:nvPr/>
        </p:nvSpPr>
        <p:spPr>
          <a:xfrm>
            <a:off x="3293805" y="2969342"/>
            <a:ext cx="6489291"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non fonctionnels</a:t>
            </a:r>
          </a:p>
        </p:txBody>
      </p:sp>
      <p:cxnSp>
        <p:nvCxnSpPr>
          <p:cNvPr id="4" name="Connecteur droit 3">
            <a:extLst>
              <a:ext uri="{FF2B5EF4-FFF2-40B4-BE49-F238E27FC236}">
                <a16:creationId xmlns:a16="http://schemas.microsoft.com/office/drawing/2014/main" id="{A301A621-DEAE-98D8-E939-C639DA02B98E}"/>
              </a:ext>
            </a:extLst>
          </p:cNvPr>
          <p:cNvCxnSpPr>
            <a:cxnSpLocks/>
          </p:cNvCxnSpPr>
          <p:nvPr/>
        </p:nvCxnSpPr>
        <p:spPr>
          <a:xfrm>
            <a:off x="3372465" y="3746090"/>
            <a:ext cx="586985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22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584FBB-9B0E-3B6B-37DD-F3579B021262}"/>
              </a:ext>
            </a:extLst>
          </p:cNvPr>
          <p:cNvCxnSpPr/>
          <p:nvPr/>
        </p:nvCxnSpPr>
        <p:spPr>
          <a:xfrm>
            <a:off x="124869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452CB09-AEB0-56F1-99DF-F05A9CBC3B53}"/>
              </a:ext>
            </a:extLst>
          </p:cNvPr>
          <p:cNvCxnSpPr/>
          <p:nvPr/>
        </p:nvCxnSpPr>
        <p:spPr>
          <a:xfrm>
            <a:off x="9783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EE3C297E-5A3F-2233-B263-F5397205E51B}"/>
              </a:ext>
            </a:extLst>
          </p:cNvPr>
          <p:cNvSpPr txBox="1"/>
          <p:nvPr/>
        </p:nvSpPr>
        <p:spPr>
          <a:xfrm>
            <a:off x="1519087" y="422786"/>
            <a:ext cx="707922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2.10)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performances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D071E89-7525-9471-2E45-1F64A7C82839}"/>
              </a:ext>
            </a:extLst>
          </p:cNvPr>
          <p:cNvSpPr txBox="1"/>
          <p:nvPr/>
        </p:nvSpPr>
        <p:spPr>
          <a:xfrm>
            <a:off x="1519087" y="1515035"/>
            <a:ext cx="300317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281D776-7B0B-5A37-2C19-E23A27AECE81}"/>
              </a:ext>
            </a:extLst>
          </p:cNvPr>
          <p:cNvSpPr txBox="1"/>
          <p:nvPr/>
        </p:nvSpPr>
        <p:spPr>
          <a:xfrm>
            <a:off x="1519087" y="2223246"/>
            <a:ext cx="964602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performances est défini comme un test qui consiste à déterminer la performance d’un système. </a:t>
            </a:r>
          </a:p>
        </p:txBody>
      </p:sp>
      <p:sp>
        <p:nvSpPr>
          <p:cNvPr id="8" name="ZoneTexte 7">
            <a:extLst>
              <a:ext uri="{FF2B5EF4-FFF2-40B4-BE49-F238E27FC236}">
                <a16:creationId xmlns:a16="http://schemas.microsoft.com/office/drawing/2014/main" id="{931A1FD0-3EBC-BD3F-85BC-14BBA4C808D0}"/>
              </a:ext>
            </a:extLst>
          </p:cNvPr>
          <p:cNvSpPr txBox="1"/>
          <p:nvPr/>
        </p:nvSpPr>
        <p:spPr>
          <a:xfrm>
            <a:off x="1519087" y="3208456"/>
            <a:ext cx="976256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L’acceptation la plus courante de ce terme est celle dans laquelle ces tests logiciels et qui vont avoir pour objectif de mesurer le temps de réaction de l’application ou du logiciel en fonction de sa sollicitation.</a:t>
            </a:r>
          </a:p>
        </p:txBody>
      </p:sp>
    </p:spTree>
    <p:extLst>
      <p:ext uri="{BB962C8B-B14F-4D97-AF65-F5344CB8AC3E}">
        <p14:creationId xmlns:p14="http://schemas.microsoft.com/office/powerpoint/2010/main" val="201455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34FB347-04C0-266A-C636-37DBDF88AF56}"/>
              </a:ext>
            </a:extLst>
          </p:cNvPr>
          <p:cNvCxnSpPr>
            <a:cxnSpLocks/>
          </p:cNvCxnSpPr>
          <p:nvPr/>
        </p:nvCxnSpPr>
        <p:spPr>
          <a:xfrm>
            <a:off x="95922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A34E173-749E-05F4-D624-E5A36727AD64}"/>
              </a:ext>
            </a:extLst>
          </p:cNvPr>
          <p:cNvCxnSpPr>
            <a:cxnSpLocks/>
          </p:cNvCxnSpPr>
          <p:nvPr/>
        </p:nvCxnSpPr>
        <p:spPr>
          <a:xfrm>
            <a:off x="12460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23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A9B7DDE-78C3-22C1-E2E5-C7B8AE312756}"/>
              </a:ext>
            </a:extLst>
          </p:cNvPr>
          <p:cNvCxnSpPr/>
          <p:nvPr/>
        </p:nvCxnSpPr>
        <p:spPr>
          <a:xfrm>
            <a:off x="8144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9C0D1E80-3FA5-4231-1BF9-B9A72EA35BB2}"/>
              </a:ext>
            </a:extLst>
          </p:cNvPr>
          <p:cNvPicPr>
            <a:picLocks noChangeAspect="1"/>
          </p:cNvPicPr>
          <p:nvPr/>
        </p:nvPicPr>
        <p:blipFill>
          <a:blip r:embed="rId2"/>
          <a:stretch>
            <a:fillRect/>
          </a:stretch>
        </p:blipFill>
        <p:spPr>
          <a:xfrm>
            <a:off x="988043" y="1"/>
            <a:ext cx="78758" cy="6858000"/>
          </a:xfrm>
          <a:prstGeom prst="rect">
            <a:avLst/>
          </a:prstGeom>
        </p:spPr>
      </p:pic>
      <p:sp>
        <p:nvSpPr>
          <p:cNvPr id="5" name="ZoneTexte 4">
            <a:extLst>
              <a:ext uri="{FF2B5EF4-FFF2-40B4-BE49-F238E27FC236}">
                <a16:creationId xmlns:a16="http://schemas.microsoft.com/office/drawing/2014/main" id="{52995A1D-A98A-7468-C4B0-49F8E43DBAC7}"/>
              </a:ext>
            </a:extLst>
          </p:cNvPr>
          <p:cNvSpPr txBox="1"/>
          <p:nvPr/>
        </p:nvSpPr>
        <p:spPr>
          <a:xfrm>
            <a:off x="1324946" y="475861"/>
            <a:ext cx="78744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Description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28C16DB7-04BB-4ED3-BE58-03CF7850FDD6}"/>
              </a:ext>
            </a:extLst>
          </p:cNvPr>
          <p:cNvSpPr txBox="1"/>
          <p:nvPr/>
        </p:nvSpPr>
        <p:spPr>
          <a:xfrm>
            <a:off x="1324946" y="1792853"/>
            <a:ext cx="7584142"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Les niveaux de tests qu’est ce que c’est </a:t>
            </a:r>
            <a:r>
              <a:rPr lang="fr-FR"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BE9A5ED6-EF5E-3ED4-F20F-6CED1C5FC558}"/>
              </a:ext>
            </a:extLst>
          </p:cNvPr>
          <p:cNvSpPr txBox="1"/>
          <p:nvPr/>
        </p:nvSpPr>
        <p:spPr>
          <a:xfrm>
            <a:off x="1324946" y="2832846"/>
            <a:ext cx="1057121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niveaux de tests, selon le glossaire ISTQB serait définis comme étant un groupe d’activités de tests qui sont organisées et gérées ensemble. Cependant, chaque niveau de test est lié à une responsabilité interne à un projet.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Selon le Comité Français des Tests Logiciels, les niveaux de tests sont répartis en 4 groupes d’activités de tests.</a:t>
            </a:r>
          </a:p>
        </p:txBody>
      </p:sp>
    </p:spTree>
    <p:extLst>
      <p:ext uri="{BB962C8B-B14F-4D97-AF65-F5344CB8AC3E}">
        <p14:creationId xmlns:p14="http://schemas.microsoft.com/office/powerpoint/2010/main" val="13603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62864"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E26522D-B965-4CE4-3208-56BC51C89DD9}"/>
              </a:ext>
            </a:extLst>
          </p:cNvPr>
          <p:cNvSpPr txBox="1"/>
          <p:nvPr/>
        </p:nvSpPr>
        <p:spPr>
          <a:xfrm>
            <a:off x="3519948" y="2861186"/>
            <a:ext cx="5152103"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fonctionnels</a:t>
            </a:r>
          </a:p>
        </p:txBody>
      </p:sp>
      <p:cxnSp>
        <p:nvCxnSpPr>
          <p:cNvPr id="4" name="Connecteur droit 3">
            <a:extLst>
              <a:ext uri="{FF2B5EF4-FFF2-40B4-BE49-F238E27FC236}">
                <a16:creationId xmlns:a16="http://schemas.microsoft.com/office/drawing/2014/main" id="{21E30D3E-18C2-2506-F095-92FEC4A67FB0}"/>
              </a:ext>
            </a:extLst>
          </p:cNvPr>
          <p:cNvCxnSpPr/>
          <p:nvPr/>
        </p:nvCxnSpPr>
        <p:spPr>
          <a:xfrm>
            <a:off x="3647768" y="3569072"/>
            <a:ext cx="4817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63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917</Words>
  <Application>Microsoft Office PowerPoint</Application>
  <PresentationFormat>Grand écran</PresentationFormat>
  <Paragraphs>64</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18</cp:revision>
  <dcterms:created xsi:type="dcterms:W3CDTF">2023-06-12T14:36:25Z</dcterms:created>
  <dcterms:modified xsi:type="dcterms:W3CDTF">2023-06-24T18:19:55Z</dcterms:modified>
</cp:coreProperties>
</file>