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3" r:id="rId10"/>
    <p:sldId id="271" r:id="rId11"/>
    <p:sldId id="272" r:id="rId12"/>
    <p:sldId id="283" r:id="rId13"/>
    <p:sldId id="274" r:id="rId14"/>
    <p:sldId id="279" r:id="rId15"/>
    <p:sldId id="280" r:id="rId16"/>
    <p:sldId id="281" r:id="rId17"/>
    <p:sldId id="282" r:id="rId18"/>
    <p:sldId id="265" r:id="rId19"/>
    <p:sldId id="266" r:id="rId20"/>
    <p:sldId id="267" r:id="rId21"/>
    <p:sldId id="269" r:id="rId22"/>
    <p:sldId id="268" r:id="rId23"/>
    <p:sldId id="270"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78" d="100"/>
          <a:sy n="78" d="100"/>
        </p:scale>
        <p:origin x="77" y="2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A951AD-311D-1BAD-C0FE-19D27F84F73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136D705-747D-C2E4-B6E7-01BA5BCDF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2B36931-4D59-4107-A497-6228AD98EBAE}"/>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578A511F-9F3F-7D73-292E-2D791E89EC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13FE4D-90FF-D8CE-F4EB-D8D9343A8D3A}"/>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1050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36603F-550F-12E3-9A44-3A92517C0E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69E35F0-86C7-DDB6-7513-0F27804D61B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0FBC24-1E8C-D6E9-60F1-82A1EFB51AFA}"/>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90A1F160-BED0-93C8-E772-C65B31FD03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4BF694-09B3-2892-70F0-A185964F0789}"/>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69853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DBE83D5-6437-D3E3-E26F-4D2D57BB954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6E677-E2D4-9A4E-42ED-75A5EE310F0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135F78-3513-4F34-09FB-E23559D123F1}"/>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C0FA5339-FDB1-E24E-B241-F1A94ADC0F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3B8B94-ED54-674A-F7D2-5F1A6B36165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29365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47854-7EF1-0137-3EFB-A58B28DE414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D9EA461-2B02-D833-F209-AB5A078075D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43D970-DA7C-F440-A73C-671C81267EAE}"/>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8B019D4B-1C5D-81F0-9A7E-369130675F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34A83F-F255-FE71-CDB3-AC1DE0AA200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36512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A986C-D8B7-9BEB-03D9-DEC4D092DF2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74CA18F-FAAB-078E-BB6D-37B3CBCBE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46039B-8219-1508-9FB3-688D51D22700}"/>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F28D2986-6EEC-6789-BE97-71DFB35A2A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F9C0AB-6E38-3116-6F1D-23201BADFB2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93900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10B8B-EC00-7914-DBC7-5B26E001A88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F0FFD1B-33B1-9B6B-71B6-2719E57094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A881C90-838E-FC1D-3F23-49EF9916DAE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6311835-4157-8FEE-E9BC-9CF06101F464}"/>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6" name="Espace réservé du pied de page 5">
            <a:extLst>
              <a:ext uri="{FF2B5EF4-FFF2-40B4-BE49-F238E27FC236}">
                <a16:creationId xmlns:a16="http://schemas.microsoft.com/office/drawing/2014/main" id="{421E2100-6D74-1D48-FE12-7A497A54F2C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9E7321D-A003-7863-245B-02D26956F47B}"/>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96933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58F7B-0827-705E-F553-E940EA819EF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E7EE724-3D3C-B078-BA75-BE2CF3D3C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40AB918-8D4F-C956-BE7E-0130119DBEE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89C878C-055F-78D5-4C81-7447D1C5BB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E037F17-FA58-07D3-B1E2-31E1D80766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CF6A302-FADB-E914-EFDB-31AD655C1D0E}"/>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8" name="Espace réservé du pied de page 7">
            <a:extLst>
              <a:ext uri="{FF2B5EF4-FFF2-40B4-BE49-F238E27FC236}">
                <a16:creationId xmlns:a16="http://schemas.microsoft.com/office/drawing/2014/main" id="{05B251EB-C1A7-CA38-1712-6506B8EF5FF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17AC18A-8360-0FE5-AE92-E65ADDCE22B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78564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3EAD68-631E-D216-664C-D0D1AC7C41D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516A1F8-6238-A890-0A14-8616B4B9C2A0}"/>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4" name="Espace réservé du pied de page 3">
            <a:extLst>
              <a:ext uri="{FF2B5EF4-FFF2-40B4-BE49-F238E27FC236}">
                <a16:creationId xmlns:a16="http://schemas.microsoft.com/office/drawing/2014/main" id="{0EBEA3F5-3C0D-B6D8-643E-A18C0BEFE95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2E7ADEC-3FA7-B5F4-443A-F09B6989DEB7}"/>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69091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4E8768F-3BCD-BEA7-0AD4-9E7E313C3E0F}"/>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3" name="Espace réservé du pied de page 2">
            <a:extLst>
              <a:ext uri="{FF2B5EF4-FFF2-40B4-BE49-F238E27FC236}">
                <a16:creationId xmlns:a16="http://schemas.microsoft.com/office/drawing/2014/main" id="{261411EE-22F5-93C3-34A0-C02DC62D9C4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CA6EFF9-F4C9-B485-2FA4-C04119693A86}"/>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44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36685A-C680-5CF7-F535-803BEE1542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17A4CDC-61F0-2099-4906-43824C0B8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771DF6D-5C50-D3D0-EB9C-E1765B528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EEC240-5AC8-BDED-D70B-2FD49BD1226A}"/>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6" name="Espace réservé du pied de page 5">
            <a:extLst>
              <a:ext uri="{FF2B5EF4-FFF2-40B4-BE49-F238E27FC236}">
                <a16:creationId xmlns:a16="http://schemas.microsoft.com/office/drawing/2014/main" id="{6FEF5BB1-26FF-83E3-40E4-2890AB225E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B8F3EC1-3426-A172-694F-4BCFFDBADD60}"/>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384651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BFE15D-CFCE-5082-7547-DBD5FF1ED6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820C9CD-550C-CB6A-F967-05F22F611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996916E-7E8F-52B7-61C3-6D7B200CF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14F7BD-874C-BC97-4B99-4AAFE77110C1}"/>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6" name="Espace réservé du pied de page 5">
            <a:extLst>
              <a:ext uri="{FF2B5EF4-FFF2-40B4-BE49-F238E27FC236}">
                <a16:creationId xmlns:a16="http://schemas.microsoft.com/office/drawing/2014/main" id="{00184174-D0D5-732D-2380-46630B439A6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D49DC2-516C-CFDB-6D09-E6C301AFAA75}"/>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17006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38CA82E-131B-EA3D-0EA9-624ECC347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A56F17B-9CD7-9546-F7E6-32AA3AF08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7EF425-4F9A-0AEF-A9F4-B8280639F4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24D4E4F6-D46E-45A2-372F-D0292DD71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9A2F96D-CC59-5660-035D-256DF0C41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68844-7776-49E4-B0AD-CB52CB0C0722}" type="slidenum">
              <a:rPr lang="fr-FR" smtClean="0"/>
              <a:t>‹N°›</a:t>
            </a:fld>
            <a:endParaRPr lang="fr-FR"/>
          </a:p>
        </p:txBody>
      </p:sp>
    </p:spTree>
    <p:extLst>
      <p:ext uri="{BB962C8B-B14F-4D97-AF65-F5344CB8AC3E}">
        <p14:creationId xmlns:p14="http://schemas.microsoft.com/office/powerpoint/2010/main" val="1143660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FD8EB4-1227-0389-54BC-D77E3FC6107C}"/>
              </a:ext>
            </a:extLst>
          </p:cNvPr>
          <p:cNvSpPr/>
          <p:nvPr/>
        </p:nvSpPr>
        <p:spPr>
          <a:xfrm>
            <a:off x="5531286" y="2971800"/>
            <a:ext cx="20057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latin typeface="Microsoft JhengHei Light" panose="020B0304030504040204" pitchFamily="34" charset="-120"/>
                <a:ea typeface="Microsoft JhengHei Light" panose="020B0304030504040204" pitchFamily="34" charset="-120"/>
              </a:rPr>
              <a:t>ISTQB</a:t>
            </a:r>
          </a:p>
        </p:txBody>
      </p:sp>
      <p:sp>
        <p:nvSpPr>
          <p:cNvPr id="4" name="Rectangle 3">
            <a:extLst>
              <a:ext uri="{FF2B5EF4-FFF2-40B4-BE49-F238E27FC236}">
                <a16:creationId xmlns:a16="http://schemas.microsoft.com/office/drawing/2014/main" id="{9E6758EA-953C-F74F-DF6A-806FD5A3F623}"/>
              </a:ext>
            </a:extLst>
          </p:cNvPr>
          <p:cNvSpPr/>
          <p:nvPr/>
        </p:nvSpPr>
        <p:spPr>
          <a:xfrm>
            <a:off x="7648384" y="3170583"/>
            <a:ext cx="1287510" cy="516834"/>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atin typeface="Microsoft JhengHei Light" panose="020B0304030504040204" pitchFamily="34" charset="-120"/>
                <a:ea typeface="Microsoft JhengHei Light" panose="020B0304030504040204" pitchFamily="34" charset="-120"/>
              </a:rPr>
              <a:t>Révisions</a:t>
            </a:r>
          </a:p>
        </p:txBody>
      </p:sp>
      <p:sp>
        <p:nvSpPr>
          <p:cNvPr id="6" name="Rectangle 5">
            <a:extLst>
              <a:ext uri="{FF2B5EF4-FFF2-40B4-BE49-F238E27FC236}">
                <a16:creationId xmlns:a16="http://schemas.microsoft.com/office/drawing/2014/main" id="{41238D5D-BDA1-2AD9-046D-91483A7D901A}"/>
              </a:ext>
            </a:extLst>
          </p:cNvPr>
          <p:cNvSpPr/>
          <p:nvPr/>
        </p:nvSpPr>
        <p:spPr>
          <a:xfrm>
            <a:off x="7776376" y="3063416"/>
            <a:ext cx="4415624" cy="715617"/>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 name="Connecteur droit 7">
            <a:extLst>
              <a:ext uri="{FF2B5EF4-FFF2-40B4-BE49-F238E27FC236}">
                <a16:creationId xmlns:a16="http://schemas.microsoft.com/office/drawing/2014/main" id="{47D3BC7C-5B40-6308-7968-43A23BB39806}"/>
              </a:ext>
            </a:extLst>
          </p:cNvPr>
          <p:cNvCxnSpPr/>
          <p:nvPr/>
        </p:nvCxnSpPr>
        <p:spPr>
          <a:xfrm>
            <a:off x="7776376" y="2864498"/>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C78A189F-CB6D-877F-6BBB-016BEA81D10F}"/>
              </a:ext>
            </a:extLst>
          </p:cNvPr>
          <p:cNvCxnSpPr/>
          <p:nvPr/>
        </p:nvCxnSpPr>
        <p:spPr>
          <a:xfrm>
            <a:off x="7776376" y="3977952"/>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75810F5-1DD9-BFD4-6FFA-BB34B2D8747A}"/>
              </a:ext>
            </a:extLst>
          </p:cNvPr>
          <p:cNvSpPr/>
          <p:nvPr/>
        </p:nvSpPr>
        <p:spPr>
          <a:xfrm>
            <a:off x="7776376"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A3C4EAE-BEC9-F0D9-FA6B-0615CEE8D360}"/>
              </a:ext>
            </a:extLst>
          </p:cNvPr>
          <p:cNvSpPr/>
          <p:nvPr/>
        </p:nvSpPr>
        <p:spPr>
          <a:xfrm>
            <a:off x="1"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2046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withEffect">
                                  <p:stCondLst>
                                    <p:cond delay="0"/>
                                  </p:stCondLst>
                                  <p:childTnLst>
                                    <p:animMotion origin="layout" path="M -3.125E-6 0 L -0.25 0 " pathEditMode="relative" rAng="0" ptsTypes="AA">
                                      <p:cBhvr>
                                        <p:cTn id="6" dur="1000" fill="hold"/>
                                        <p:tgtEl>
                                          <p:spTgt spid="4">
                                            <p:txEl>
                                              <p:pRg st="0" end="0"/>
                                            </p:txEl>
                                          </p:spTgt>
                                        </p:tgtEl>
                                        <p:attrNameLst>
                                          <p:attrName>ppt_x</p:attrName>
                                          <p:attrName>ppt_y</p:attrName>
                                        </p:attrNameLst>
                                      </p:cBhvr>
                                      <p:rCtr x="-12500" y="0"/>
                                    </p:animMotion>
                                  </p:childTnLst>
                                </p:cTn>
                              </p:par>
                              <p:par>
                                <p:cTn id="7" presetID="2" presetClass="entr" presetSubtype="8" decel="10000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0-#ppt_w/2"/>
                                          </p:val>
                                        </p:tav>
                                        <p:tav tm="100000">
                                          <p:val>
                                            <p:strVal val="#ppt_x"/>
                                          </p:val>
                                        </p:tav>
                                      </p:tavLst>
                                    </p:anim>
                                    <p:anim calcmode="lin" valueType="num">
                                      <p:cBhvr additive="base">
                                        <p:cTn id="10" dur="500" fill="hold"/>
                                        <p:tgtEl>
                                          <p:spTgt spid="6"/>
                                        </p:tgtEl>
                                        <p:attrNameLst>
                                          <p:attrName>ppt_y</p:attrName>
                                        </p:attrNameLst>
                                      </p:cBhvr>
                                      <p:tavLst>
                                        <p:tav tm="0">
                                          <p:val>
                                            <p:strVal val="#ppt_y"/>
                                          </p:val>
                                        </p:tav>
                                        <p:tav tm="100000">
                                          <p:val>
                                            <p:strVal val="#ppt_y"/>
                                          </p:val>
                                        </p:tav>
                                      </p:tavLst>
                                    </p:anim>
                                  </p:childTnLst>
                                </p:cTn>
                              </p:par>
                              <p:par>
                                <p:cTn id="11" presetID="2" presetClass="entr" presetSubtype="8" decel="100000" fill="hold" nodeType="withEffect">
                                  <p:stCondLst>
                                    <p:cond delay="60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8" decel="100000" fill="hold" nodeType="withEffect">
                                  <p:stCondLst>
                                    <p:cond delay="4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12" presetClass="entr" presetSubtype="4" fill="hold" grpId="0" nodeType="withEffect">
                                  <p:stCondLst>
                                    <p:cond delay="4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600"/>
                                        <p:tgtEl>
                                          <p:spTgt spid="5"/>
                                        </p:tgtEl>
                                        <p:attrNameLst>
                                          <p:attrName>ppt_y</p:attrName>
                                        </p:attrNameLst>
                                      </p:cBhvr>
                                      <p:tavLst>
                                        <p:tav tm="0">
                                          <p:val>
                                            <p:strVal val="#ppt_y+#ppt_h*1.125000"/>
                                          </p:val>
                                        </p:tav>
                                        <p:tav tm="100000">
                                          <p:val>
                                            <p:strVal val="#ppt_y"/>
                                          </p:val>
                                        </p:tav>
                                      </p:tavLst>
                                    </p:anim>
                                    <p:animEffect transition="in" filter="wipe(up)">
                                      <p:cBhvr>
                                        <p:cTn id="22" dur="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5EAE592-DEB2-C2C2-B15C-1A53B68FD08E}"/>
              </a:ext>
            </a:extLst>
          </p:cNvPr>
          <p:cNvSpPr txBox="1"/>
          <p:nvPr/>
        </p:nvSpPr>
        <p:spPr>
          <a:xfrm>
            <a:off x="2654710" y="2721114"/>
            <a:ext cx="7207045"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2 : </a:t>
            </a:r>
            <a:r>
              <a:rPr lang="fr-FR" sz="4000" dirty="0">
                <a:solidFill>
                  <a:schemeClr val="bg1"/>
                </a:solidFill>
                <a:latin typeface="Microsoft JhengHei Light" panose="020B0304030504040204" pitchFamily="34" charset="-120"/>
                <a:ea typeface="Microsoft JhengHei Light" panose="020B0304030504040204" pitchFamily="34" charset="-120"/>
              </a:rPr>
              <a:t>Les types de tests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9" name="Connecteur droit 8">
            <a:extLst>
              <a:ext uri="{FF2B5EF4-FFF2-40B4-BE49-F238E27FC236}">
                <a16:creationId xmlns:a16="http://schemas.microsoft.com/office/drawing/2014/main" id="{C8EEA19B-25AD-1473-03E6-1B81AE8B174E}"/>
              </a:ext>
            </a:extLst>
          </p:cNvPr>
          <p:cNvCxnSpPr/>
          <p:nvPr/>
        </p:nvCxnSpPr>
        <p:spPr>
          <a:xfrm>
            <a:off x="2762864" y="3527322"/>
            <a:ext cx="686291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83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E7E39D6-26F3-E0B0-7C85-C711D06D6782}"/>
              </a:ext>
            </a:extLst>
          </p:cNvPr>
          <p:cNvCxnSpPr/>
          <p:nvPr/>
        </p:nvCxnSpPr>
        <p:spPr>
          <a:xfrm>
            <a:off x="80624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32A0EF0B-79CD-4C29-25A1-B7AA2260EBFB}"/>
              </a:ext>
            </a:extLst>
          </p:cNvPr>
          <p:cNvCxnSpPr/>
          <p:nvPr/>
        </p:nvCxnSpPr>
        <p:spPr>
          <a:xfrm>
            <a:off x="99797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5C21A721-4808-E8BE-9456-EE3DE455EB30}"/>
              </a:ext>
            </a:extLst>
          </p:cNvPr>
          <p:cNvSpPr txBox="1"/>
          <p:nvPr/>
        </p:nvSpPr>
        <p:spPr>
          <a:xfrm>
            <a:off x="1199533" y="530942"/>
            <a:ext cx="836725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 </a:t>
            </a:r>
            <a:r>
              <a:rPr lang="fr-FR" sz="3600" b="1" u="sng" dirty="0">
                <a:solidFill>
                  <a:schemeClr val="bg1"/>
                </a:solidFill>
                <a:latin typeface="Microsoft JhengHei Light" panose="020B0304030504040204" pitchFamily="34" charset="-120"/>
                <a:ea typeface="Microsoft JhengHei Light" panose="020B0304030504040204" pitchFamily="34" charset="-120"/>
              </a:rPr>
              <a:t>Les différents types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pic>
        <p:nvPicPr>
          <p:cNvPr id="8" name="Image 7" descr="Une image contenant texte, capture d’écran, Police, logiciel&#10;&#10;Description générée automatiquement">
            <a:extLst>
              <a:ext uri="{FF2B5EF4-FFF2-40B4-BE49-F238E27FC236}">
                <a16:creationId xmlns:a16="http://schemas.microsoft.com/office/drawing/2014/main" id="{9F326AEE-30B3-81FA-B4C1-AFDE6C783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354" y="2192049"/>
            <a:ext cx="10363201" cy="2985180"/>
          </a:xfrm>
          <a:prstGeom prst="rect">
            <a:avLst/>
          </a:prstGeom>
        </p:spPr>
      </p:pic>
    </p:spTree>
    <p:extLst>
      <p:ext uri="{BB962C8B-B14F-4D97-AF65-F5344CB8AC3E}">
        <p14:creationId xmlns:p14="http://schemas.microsoft.com/office/powerpoint/2010/main" val="328398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836B1DDA-71C5-1022-384F-7FE520BDC91C}"/>
              </a:ext>
            </a:extLst>
          </p:cNvPr>
          <p:cNvCxnSpPr/>
          <p:nvPr/>
        </p:nvCxnSpPr>
        <p:spPr>
          <a:xfrm>
            <a:off x="76691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97A37915-D80E-A2E9-007B-4ECC5EECF1A4}"/>
              </a:ext>
            </a:extLst>
          </p:cNvPr>
          <p:cNvCxnSpPr/>
          <p:nvPr/>
        </p:nvCxnSpPr>
        <p:spPr>
          <a:xfrm>
            <a:off x="98814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BFF32C56-C390-EDF6-3808-5357C788000A}"/>
              </a:ext>
            </a:extLst>
          </p:cNvPr>
          <p:cNvSpPr txBox="1"/>
          <p:nvPr/>
        </p:nvSpPr>
        <p:spPr>
          <a:xfrm>
            <a:off x="1278194" y="383458"/>
            <a:ext cx="7148050"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2.2) </a:t>
            </a:r>
            <a:r>
              <a:rPr lang="fr-FR" sz="4000" b="1" u="sng" dirty="0">
                <a:solidFill>
                  <a:schemeClr val="bg1"/>
                </a:solidFill>
                <a:latin typeface="Microsoft JhengHei Light" panose="020B0304030504040204" pitchFamily="34" charset="-120"/>
                <a:ea typeface="Microsoft JhengHei Light" panose="020B0304030504040204" pitchFamily="34" charset="-120"/>
              </a:rPr>
              <a:t>Les tests fonctionnels</a:t>
            </a:r>
            <a:r>
              <a:rPr lang="fr-FR" sz="40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8D54742E-5D3B-17D0-9357-0A5DE5E4AA40}"/>
              </a:ext>
            </a:extLst>
          </p:cNvPr>
          <p:cNvSpPr txBox="1"/>
          <p:nvPr/>
        </p:nvSpPr>
        <p:spPr>
          <a:xfrm>
            <a:off x="1278194" y="1327354"/>
            <a:ext cx="2979174" cy="646331"/>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a:p>
            <a:endParaRPr lang="fr-FR" b="1" dirty="0">
              <a:solidFill>
                <a:schemeClr val="bg1"/>
              </a:solidFill>
              <a:latin typeface="Microsoft JhengHei Light" panose="020B0304030504040204" pitchFamily="34" charset="-120"/>
              <a:ea typeface="Microsoft JhengHei Light" panose="020B0304030504040204" pitchFamily="34" charset="-120"/>
            </a:endParaRPr>
          </a:p>
        </p:txBody>
      </p:sp>
      <p:sp>
        <p:nvSpPr>
          <p:cNvPr id="8" name="ZoneTexte 7">
            <a:extLst>
              <a:ext uri="{FF2B5EF4-FFF2-40B4-BE49-F238E27FC236}">
                <a16:creationId xmlns:a16="http://schemas.microsoft.com/office/drawing/2014/main" id="{A388F443-8A1F-3CA4-3312-0398F7A05C97}"/>
              </a:ext>
            </a:extLst>
          </p:cNvPr>
          <p:cNvSpPr txBox="1"/>
          <p:nvPr/>
        </p:nvSpPr>
        <p:spPr>
          <a:xfrm>
            <a:off x="1278194" y="1886529"/>
            <a:ext cx="10156722"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fonctionnels ou bien « Tests unitaires » en ISTQB, sont définis comme étant des tests réalisés afin d’évaluer la conformité d’un composant ou d’un système répondant aux exigences fonctionnelles.</a:t>
            </a:r>
          </a:p>
        </p:txBody>
      </p:sp>
      <p:sp>
        <p:nvSpPr>
          <p:cNvPr id="9" name="ZoneTexte 8">
            <a:extLst>
              <a:ext uri="{FF2B5EF4-FFF2-40B4-BE49-F238E27FC236}">
                <a16:creationId xmlns:a16="http://schemas.microsoft.com/office/drawing/2014/main" id="{BE0A8526-2884-EF9C-3D55-6398D5EB98C8}"/>
              </a:ext>
            </a:extLst>
          </p:cNvPr>
          <p:cNvSpPr txBox="1"/>
          <p:nvPr/>
        </p:nvSpPr>
        <p:spPr>
          <a:xfrm>
            <a:off x="1278194" y="3163529"/>
            <a:ext cx="10373030" cy="2585323"/>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Voici un exemple d’un test unitaire d’une page de connexion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Accédez à la page de connexion</a:t>
            </a:r>
          </a:p>
          <a:p>
            <a:r>
              <a:rPr lang="fr-FR" dirty="0">
                <a:solidFill>
                  <a:schemeClr val="bg1"/>
                </a:solidFill>
                <a:latin typeface="Microsoft JhengHei Light" panose="020B0304030504040204" pitchFamily="34" charset="-120"/>
                <a:ea typeface="Microsoft JhengHei Light" panose="020B0304030504040204" pitchFamily="34" charset="-120"/>
              </a:rPr>
              <a:t>     	 * L’utilisateur saisi son adresse email dans le champ « Email »</a:t>
            </a:r>
          </a:p>
          <a:p>
            <a:r>
              <a:rPr lang="fr-FR" dirty="0">
                <a:solidFill>
                  <a:schemeClr val="bg1"/>
                </a:solidFill>
                <a:latin typeface="Microsoft JhengHei Light" panose="020B0304030504040204" pitchFamily="34" charset="-120"/>
                <a:ea typeface="Microsoft JhengHei Light" panose="020B0304030504040204" pitchFamily="34" charset="-120"/>
              </a:rPr>
              <a:t>     	 * Cliquez sur le bouton « Suivant »</a:t>
            </a:r>
          </a:p>
          <a:p>
            <a:r>
              <a:rPr lang="fr-FR" dirty="0">
                <a:solidFill>
                  <a:schemeClr val="bg1"/>
                </a:solidFill>
                <a:latin typeface="Microsoft JhengHei Light" panose="020B0304030504040204" pitchFamily="34" charset="-120"/>
                <a:ea typeface="Microsoft JhengHei Light" panose="020B0304030504040204" pitchFamily="34" charset="-120"/>
              </a:rPr>
              <a:t>    	 * L’utilisateur renseigne son mot de passe dans le champ « Mot de passe »</a:t>
            </a:r>
          </a:p>
          <a:p>
            <a:r>
              <a:rPr lang="fr-FR" dirty="0">
                <a:solidFill>
                  <a:schemeClr val="bg1"/>
                </a:solidFill>
                <a:latin typeface="Microsoft JhengHei Light" panose="020B0304030504040204" pitchFamily="34" charset="-120"/>
                <a:ea typeface="Microsoft JhengHei Light" panose="020B0304030504040204" pitchFamily="34" charset="-120"/>
              </a:rPr>
              <a:t>     	 * Cliquez sur le bouton « Connexion »</a:t>
            </a:r>
          </a:p>
          <a:p>
            <a:r>
              <a:rPr lang="fr-FR" dirty="0">
                <a:solidFill>
                  <a:schemeClr val="bg1"/>
                </a:solidFill>
                <a:latin typeface="Microsoft JhengHei Light" panose="020B0304030504040204" pitchFamily="34" charset="-120"/>
                <a:ea typeface="Microsoft JhengHei Light" panose="020B0304030504040204" pitchFamily="34" charset="-120"/>
              </a:rPr>
              <a:t>     	 * En cas de succès, il sera rediriger dans la page de son profil</a:t>
            </a:r>
          </a:p>
          <a:p>
            <a:r>
              <a:rPr lang="fr-FR" dirty="0">
                <a:solidFill>
                  <a:schemeClr val="bg1"/>
                </a:solidFill>
                <a:latin typeface="Microsoft JhengHei Light" panose="020B0304030504040204" pitchFamily="34" charset="-120"/>
                <a:ea typeface="Microsoft JhengHei Light" panose="020B0304030504040204" pitchFamily="34" charset="-120"/>
              </a:rPr>
              <a:t>     	 * En cas d’échec, un message d’erreur s’affichera</a:t>
            </a:r>
          </a:p>
        </p:txBody>
      </p:sp>
    </p:spTree>
    <p:extLst>
      <p:ext uri="{BB962C8B-B14F-4D97-AF65-F5344CB8AC3E}">
        <p14:creationId xmlns:p14="http://schemas.microsoft.com/office/powerpoint/2010/main" val="249729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7E1EB8F7-09B3-9C6D-5C9C-E8F625376293}"/>
              </a:ext>
            </a:extLst>
          </p:cNvPr>
          <p:cNvCxnSpPr/>
          <p:nvPr/>
        </p:nvCxnSpPr>
        <p:spPr>
          <a:xfrm>
            <a:off x="77674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7372D7E-CF68-55C7-F03E-D0DDAE8B125F}"/>
              </a:ext>
            </a:extLst>
          </p:cNvPr>
          <p:cNvCxnSpPr/>
          <p:nvPr/>
        </p:nvCxnSpPr>
        <p:spPr>
          <a:xfrm>
            <a:off x="100780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A1DD95D-A7A0-F532-08EC-13E7D8141FE3}"/>
              </a:ext>
            </a:extLst>
          </p:cNvPr>
          <p:cNvSpPr txBox="1"/>
          <p:nvPr/>
        </p:nvSpPr>
        <p:spPr>
          <a:xfrm>
            <a:off x="1238864" y="400230"/>
            <a:ext cx="8406578"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2.3)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non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17971B4D-FEC7-A6CA-6E1F-9A1BC585EAB2}"/>
              </a:ext>
            </a:extLst>
          </p:cNvPr>
          <p:cNvSpPr txBox="1"/>
          <p:nvPr/>
        </p:nvSpPr>
        <p:spPr>
          <a:xfrm>
            <a:off x="1238864" y="1174356"/>
            <a:ext cx="3352800"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7DC36FAB-D20B-DC01-1919-9AAF3BBC8AF4}"/>
              </a:ext>
            </a:extLst>
          </p:cNvPr>
          <p:cNvSpPr txBox="1"/>
          <p:nvPr/>
        </p:nvSpPr>
        <p:spPr>
          <a:xfrm>
            <a:off x="1238864" y="1671483"/>
            <a:ext cx="9871587" cy="369332"/>
          </a:xfrm>
          <a:prstGeom prst="rect">
            <a:avLst/>
          </a:prstGeom>
          <a:noFill/>
        </p:spPr>
        <p:txBody>
          <a:bodyPr wrap="square" rtlCol="0">
            <a:spAutoFit/>
          </a:bodyPr>
          <a:lstStyle/>
          <a:p>
            <a:pPr algn="just"/>
            <a:endParaRPr lang="fr-FR" dirty="0">
              <a:highlight>
                <a:srgbClr val="FFFF00"/>
              </a:highlight>
              <a:latin typeface="Microsoft JhengHei Light" panose="020B0304030504040204" pitchFamily="34" charset="-120"/>
              <a:ea typeface="Microsoft JhengHei Light" panose="020B0304030504040204" pitchFamily="34" charset="-120"/>
            </a:endParaRPr>
          </a:p>
        </p:txBody>
      </p:sp>
      <p:pic>
        <p:nvPicPr>
          <p:cNvPr id="12" name="Image 11" descr="Une image contenant texte, capture d’écran, diagramme, Police&#10;&#10;Description générée automatiquement">
            <a:extLst>
              <a:ext uri="{FF2B5EF4-FFF2-40B4-BE49-F238E27FC236}">
                <a16:creationId xmlns:a16="http://schemas.microsoft.com/office/drawing/2014/main" id="{FCB85313-DD1D-9029-5190-00E6F2FAB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333" y="3941625"/>
            <a:ext cx="3819331" cy="2421853"/>
          </a:xfrm>
          <a:prstGeom prst="rect">
            <a:avLst/>
          </a:prstGeom>
        </p:spPr>
      </p:pic>
    </p:spTree>
    <p:extLst>
      <p:ext uri="{BB962C8B-B14F-4D97-AF65-F5344CB8AC3E}">
        <p14:creationId xmlns:p14="http://schemas.microsoft.com/office/powerpoint/2010/main" val="395079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nodePh="1">
                                  <p:stCondLst>
                                    <p:cond delay="0"/>
                                  </p:stCondLst>
                                  <p:endCondLst>
                                    <p:cond evt="begin" delay="0">
                                      <p:tn val="15"/>
                                    </p:cond>
                                  </p:end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252E9B2-671D-6B5B-58EF-720B33AEEE91}"/>
              </a:ext>
            </a:extLst>
          </p:cNvPr>
          <p:cNvCxnSpPr/>
          <p:nvPr/>
        </p:nvCxnSpPr>
        <p:spPr>
          <a:xfrm>
            <a:off x="74725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B9D4B6CF-52EE-1E6C-DB6F-44CB4149B8D9}"/>
              </a:ext>
            </a:extLst>
          </p:cNvPr>
          <p:cNvCxnSpPr/>
          <p:nvPr/>
        </p:nvCxnSpPr>
        <p:spPr>
          <a:xfrm>
            <a:off x="96847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9B7EDEC8-CD42-BC3B-C9A4-43CA98F66AA7}"/>
              </a:ext>
            </a:extLst>
          </p:cNvPr>
          <p:cNvSpPr txBox="1"/>
          <p:nvPr/>
        </p:nvSpPr>
        <p:spPr>
          <a:xfrm>
            <a:off x="1189701" y="403123"/>
            <a:ext cx="741352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 Boîte blanche »</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ECAA13C8-3006-5B10-CDE9-37DF15F6601D}"/>
              </a:ext>
            </a:extLst>
          </p:cNvPr>
          <p:cNvSpPr txBox="1"/>
          <p:nvPr/>
        </p:nvSpPr>
        <p:spPr>
          <a:xfrm>
            <a:off x="1189701" y="1219200"/>
            <a:ext cx="328397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3F8EB054-6EE5-1AD5-EAB1-CB8BA1C80312}"/>
              </a:ext>
            </a:extLst>
          </p:cNvPr>
          <p:cNvSpPr txBox="1"/>
          <p:nvPr/>
        </p:nvSpPr>
        <p:spPr>
          <a:xfrm>
            <a:off x="1189700" y="1758278"/>
            <a:ext cx="9920742"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boîte blanche, sont effectivement basés sur la structure et l’implémentation interne du système. Cependant, la structure interne du système peut se composer du code, de l’architecture, du flux de travail et ou les flux de données qui se situe au cœur du système.</a:t>
            </a:r>
          </a:p>
        </p:txBody>
      </p:sp>
      <p:sp>
        <p:nvSpPr>
          <p:cNvPr id="10" name="ZoneTexte 9">
            <a:extLst>
              <a:ext uri="{FF2B5EF4-FFF2-40B4-BE49-F238E27FC236}">
                <a16:creationId xmlns:a16="http://schemas.microsoft.com/office/drawing/2014/main" id="{AE51E478-D363-C593-E2C6-9E2F19AFCB12}"/>
              </a:ext>
            </a:extLst>
          </p:cNvPr>
          <p:cNvSpPr txBox="1"/>
          <p:nvPr/>
        </p:nvSpPr>
        <p:spPr>
          <a:xfrm>
            <a:off x="1189701" y="3128353"/>
            <a:ext cx="9920744"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L’achèvement des tests « Boîte blanche » peut être mesurée par la couverture structurelle. Néanmoins, la couverture structurelle est définie comme une mesure dans laquelle un certain type d’élément structurel a été complété par des tests et est exprimée en pourcentage du type d’élément couvert.</a:t>
            </a:r>
          </a:p>
        </p:txBody>
      </p:sp>
      <p:sp>
        <p:nvSpPr>
          <p:cNvPr id="12" name="ZoneTexte 11">
            <a:extLst>
              <a:ext uri="{FF2B5EF4-FFF2-40B4-BE49-F238E27FC236}">
                <a16:creationId xmlns:a16="http://schemas.microsoft.com/office/drawing/2014/main" id="{5F958D7D-A085-5F4A-9FE8-83AF668BE565}"/>
              </a:ext>
            </a:extLst>
          </p:cNvPr>
          <p:cNvSpPr txBox="1"/>
          <p:nvPr/>
        </p:nvSpPr>
        <p:spPr>
          <a:xfrm>
            <a:off x="1189701" y="4498428"/>
            <a:ext cx="10625309" cy="1200329"/>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L’exécution et la conception des tests boîte blanche peuvent requérir des compétences et des connaissances en matière de la façon dont le code a été construit, de la manière dont les données ont été stockées, de procédé à l’utilisation des outils de couverture et de la façon d’interpréter leurs résultats.  </a:t>
            </a:r>
          </a:p>
        </p:txBody>
      </p:sp>
    </p:spTree>
    <p:extLst>
      <p:ext uri="{BB962C8B-B14F-4D97-AF65-F5344CB8AC3E}">
        <p14:creationId xmlns:p14="http://schemas.microsoft.com/office/powerpoint/2010/main" val="342414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BAF35341-3BAF-D39B-E131-CCF6AA4E9538}"/>
              </a:ext>
            </a:extLst>
          </p:cNvPr>
          <p:cNvCxnSpPr/>
          <p:nvPr/>
        </p:nvCxnSpPr>
        <p:spPr>
          <a:xfrm>
            <a:off x="69783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9331A41-9332-A337-F430-0954F3817445}"/>
              </a:ext>
            </a:extLst>
          </p:cNvPr>
          <p:cNvCxnSpPr/>
          <p:nvPr/>
        </p:nvCxnSpPr>
        <p:spPr>
          <a:xfrm>
            <a:off x="89835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CCF54A51-30C7-0D61-24B8-0341DC332752}"/>
              </a:ext>
            </a:extLst>
          </p:cNvPr>
          <p:cNvSpPr txBox="1"/>
          <p:nvPr/>
        </p:nvSpPr>
        <p:spPr>
          <a:xfrm>
            <a:off x="1207166" y="385010"/>
            <a:ext cx="9288367"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2.5)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 Boîte noire »</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1F2C27C3-E95D-D7BA-F25C-618A9A7117F2}"/>
              </a:ext>
            </a:extLst>
          </p:cNvPr>
          <p:cNvSpPr txBox="1"/>
          <p:nvPr/>
        </p:nvSpPr>
        <p:spPr>
          <a:xfrm>
            <a:off x="1207166" y="1275348"/>
            <a:ext cx="329664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49333037-8A9F-6E21-B2E8-8715C4C6BB5F}"/>
              </a:ext>
            </a:extLst>
          </p:cNvPr>
          <p:cNvSpPr txBox="1"/>
          <p:nvPr/>
        </p:nvSpPr>
        <p:spPr>
          <a:xfrm>
            <a:off x="1207166" y="1888687"/>
            <a:ext cx="10583781"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 Boîte noire » a pour but d’examiner uniquement des fonctionnalités d’une application ou d’un logiciel en suivant les scénarios et de voir si elles sont validées ou non. Contrairement aux tests « Boîte blanche », ce type de tests ne permet pas d’étudier le fonctionnement et la structure.</a:t>
            </a:r>
          </a:p>
        </p:txBody>
      </p:sp>
      <p:sp>
        <p:nvSpPr>
          <p:cNvPr id="10" name="ZoneTexte 9">
            <a:extLst>
              <a:ext uri="{FF2B5EF4-FFF2-40B4-BE49-F238E27FC236}">
                <a16:creationId xmlns:a16="http://schemas.microsoft.com/office/drawing/2014/main" id="{7C84E687-E276-1368-6747-CB8430C1D29A}"/>
              </a:ext>
            </a:extLst>
          </p:cNvPr>
          <p:cNvSpPr txBox="1"/>
          <p:nvPr/>
        </p:nvSpPr>
        <p:spPr>
          <a:xfrm>
            <a:off x="1207166" y="3056024"/>
            <a:ext cx="10383243"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testeur a pour objectif lors de l’exécution des tests boite noire de savoir quel est le rôle du système et de ses fonctionnalités, mais il ignore ses mécanismes internes. </a:t>
            </a:r>
          </a:p>
        </p:txBody>
      </p:sp>
      <p:sp>
        <p:nvSpPr>
          <p:cNvPr id="11" name="ZoneTexte 10">
            <a:extLst>
              <a:ext uri="{FF2B5EF4-FFF2-40B4-BE49-F238E27FC236}">
                <a16:creationId xmlns:a16="http://schemas.microsoft.com/office/drawing/2014/main" id="{EA11C594-1B54-C451-6A49-70A785A45CAE}"/>
              </a:ext>
            </a:extLst>
          </p:cNvPr>
          <p:cNvSpPr txBox="1"/>
          <p:nvPr/>
        </p:nvSpPr>
        <p:spPr>
          <a:xfrm>
            <a:off x="1207166" y="3946362"/>
            <a:ext cx="10583781"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Cette méthode permet au testeur de vérifier après la finalisation d’un projet, si il fonctionne bien et sert aux utilisateurs. </a:t>
            </a:r>
          </a:p>
        </p:txBody>
      </p:sp>
    </p:spTree>
    <p:extLst>
      <p:ext uri="{BB962C8B-B14F-4D97-AF65-F5344CB8AC3E}">
        <p14:creationId xmlns:p14="http://schemas.microsoft.com/office/powerpoint/2010/main" val="33163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44A5239D-FD49-79A5-AF97-C51DD0801B8F}"/>
              </a:ext>
            </a:extLst>
          </p:cNvPr>
          <p:cNvCxnSpPr/>
          <p:nvPr/>
        </p:nvCxnSpPr>
        <p:spPr>
          <a:xfrm>
            <a:off x="74725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60AC16A-12E8-011A-D46B-D7F24AE0C154}"/>
              </a:ext>
            </a:extLst>
          </p:cNvPr>
          <p:cNvCxnSpPr/>
          <p:nvPr/>
        </p:nvCxnSpPr>
        <p:spPr>
          <a:xfrm>
            <a:off x="93897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713DB3D6-DA8F-2CEE-4DA5-29C65E40BC62}"/>
              </a:ext>
            </a:extLst>
          </p:cNvPr>
          <p:cNvSpPr txBox="1"/>
          <p:nvPr/>
        </p:nvSpPr>
        <p:spPr>
          <a:xfrm>
            <a:off x="1278191" y="363793"/>
            <a:ext cx="9468465"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2.6)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boîte grise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595FAD5-D90A-07B5-A2F7-7E219E5812B7}"/>
              </a:ext>
            </a:extLst>
          </p:cNvPr>
          <p:cNvSpPr txBox="1"/>
          <p:nvPr/>
        </p:nvSpPr>
        <p:spPr>
          <a:xfrm>
            <a:off x="1278191" y="1119452"/>
            <a:ext cx="8903111"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88511C6E-B206-64E2-D60A-761FE76B5ED0}"/>
              </a:ext>
            </a:extLst>
          </p:cNvPr>
          <p:cNvSpPr txBox="1"/>
          <p:nvPr/>
        </p:nvSpPr>
        <p:spPr>
          <a:xfrm>
            <a:off x="1278191" y="1657933"/>
            <a:ext cx="10205883"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 Boîte grise » compilent les deux précédentes approches (tests boîte blanche et noire). Ce type de test va cependant vérifier les fonctionnalités et le fonctionnement d’un système.</a:t>
            </a:r>
          </a:p>
        </p:txBody>
      </p:sp>
      <p:sp>
        <p:nvSpPr>
          <p:cNvPr id="2" name="ZoneTexte 1">
            <a:extLst>
              <a:ext uri="{FF2B5EF4-FFF2-40B4-BE49-F238E27FC236}">
                <a16:creationId xmlns:a16="http://schemas.microsoft.com/office/drawing/2014/main" id="{C041CEB0-CE57-4F95-1524-577C99117D25}"/>
              </a:ext>
            </a:extLst>
          </p:cNvPr>
          <p:cNvSpPr txBox="1"/>
          <p:nvPr/>
        </p:nvSpPr>
        <p:spPr>
          <a:xfrm>
            <a:off x="1278191" y="2473413"/>
            <a:ext cx="10040755" cy="923330"/>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Dans le test boite grise, le testeur doit avoir la connaissance du rôle du système et également des connaissances limitées de ses mécanismes internes (ex : la structure des données internes et les algorithmes utilisées).  </a:t>
            </a:r>
          </a:p>
        </p:txBody>
      </p:sp>
      <p:pic>
        <p:nvPicPr>
          <p:cNvPr id="10" name="Graphique 9" descr="Avertissement">
            <a:extLst>
              <a:ext uri="{FF2B5EF4-FFF2-40B4-BE49-F238E27FC236}">
                <a16:creationId xmlns:a16="http://schemas.microsoft.com/office/drawing/2014/main" id="{088C6896-F8A2-5FB3-E175-88BBF3AC5C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8254" y="3627765"/>
            <a:ext cx="369332" cy="369332"/>
          </a:xfrm>
          <a:prstGeom prst="rect">
            <a:avLst/>
          </a:prstGeom>
        </p:spPr>
      </p:pic>
      <p:sp>
        <p:nvSpPr>
          <p:cNvPr id="11" name="ZoneTexte 10">
            <a:extLst>
              <a:ext uri="{FF2B5EF4-FFF2-40B4-BE49-F238E27FC236}">
                <a16:creationId xmlns:a16="http://schemas.microsoft.com/office/drawing/2014/main" id="{F7753B37-60E1-6358-8C1D-5123FDE3FCA7}"/>
              </a:ext>
            </a:extLst>
          </p:cNvPr>
          <p:cNvSpPr txBox="1"/>
          <p:nvPr/>
        </p:nvSpPr>
        <p:spPr>
          <a:xfrm>
            <a:off x="1783977" y="3628205"/>
            <a:ext cx="8046826" cy="369332"/>
          </a:xfrm>
          <a:prstGeom prst="rect">
            <a:avLst/>
          </a:prstGeom>
          <a:noFill/>
        </p:spPr>
        <p:txBody>
          <a:bodyPr wrap="square" rtlCol="0">
            <a:spAutoFit/>
          </a:bodyPr>
          <a:lstStyle/>
          <a:p>
            <a:r>
              <a:rPr lang="fr-FR" b="1" dirty="0">
                <a:highlight>
                  <a:srgbClr val="FFFF00"/>
                </a:highlight>
                <a:latin typeface="Microsoft JhengHei Light" panose="020B0304030504040204" pitchFamily="34" charset="-120"/>
                <a:ea typeface="Microsoft JhengHei Light" panose="020B0304030504040204" pitchFamily="34" charset="-120"/>
              </a:rPr>
              <a:t>Le testeur n’a pas accès au code source de l’application </a:t>
            </a:r>
          </a:p>
        </p:txBody>
      </p:sp>
      <p:sp>
        <p:nvSpPr>
          <p:cNvPr id="12" name="ZoneTexte 11">
            <a:extLst>
              <a:ext uri="{FF2B5EF4-FFF2-40B4-BE49-F238E27FC236}">
                <a16:creationId xmlns:a16="http://schemas.microsoft.com/office/drawing/2014/main" id="{56067B89-4A47-794D-BAE6-E3AB3BA77A4E}"/>
              </a:ext>
            </a:extLst>
          </p:cNvPr>
          <p:cNvSpPr txBox="1"/>
          <p:nvPr/>
        </p:nvSpPr>
        <p:spPr>
          <a:xfrm>
            <a:off x="1368254" y="4228119"/>
            <a:ext cx="9737404" cy="3139321"/>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Effectivement, le test boite grise combine le test boite blanche et test boîte noire. Cette technique possède deux gros bénéfices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a:t>
            </a:r>
            <a:r>
              <a:rPr lang="fr-FR" b="1" u="sng" dirty="0">
                <a:highlight>
                  <a:srgbClr val="FFFF00"/>
                </a:highlight>
                <a:latin typeface="Microsoft JhengHei Light" panose="020B0304030504040204" pitchFamily="34" charset="-120"/>
                <a:ea typeface="Microsoft JhengHei Light" panose="020B0304030504040204" pitchFamily="34" charset="-120"/>
              </a:rPr>
              <a:t>Impartialité</a:t>
            </a:r>
            <a:r>
              <a:rPr lang="fr-FR" dirty="0">
                <a:solidFill>
                  <a:schemeClr val="bg1"/>
                </a:solidFill>
                <a:latin typeface="Microsoft JhengHei Light" panose="020B0304030504040204" pitchFamily="34" charset="-120"/>
                <a:ea typeface="Microsoft JhengHei Light" panose="020B0304030504040204" pitchFamily="34" charset="-120"/>
              </a:rPr>
              <a:t> : Les tests boite grise gardent une démarcation entre le testeur et le développeur.</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b="1" dirty="0">
                <a:solidFill>
                  <a:schemeClr val="bg1"/>
                </a:solidFill>
                <a:latin typeface="Microsoft JhengHei Light" panose="020B0304030504040204" pitchFamily="34" charset="-120"/>
                <a:ea typeface="Microsoft JhengHei Light" panose="020B0304030504040204" pitchFamily="34" charset="-120"/>
              </a:rPr>
              <a:t> * </a:t>
            </a:r>
            <a:r>
              <a:rPr lang="fr-FR" b="1" u="sng" dirty="0">
                <a:highlight>
                  <a:srgbClr val="FFFF00"/>
                </a:highlight>
                <a:latin typeface="Microsoft JhengHei Light" panose="020B0304030504040204" pitchFamily="34" charset="-120"/>
                <a:ea typeface="Microsoft JhengHei Light" panose="020B0304030504040204" pitchFamily="34" charset="-120"/>
              </a:rPr>
              <a:t>Intelligence</a:t>
            </a:r>
            <a:r>
              <a:rPr lang="fr-FR" b="1" u="sng" dirty="0">
                <a:latin typeface="Microsoft JhengHei Light" panose="020B0304030504040204" pitchFamily="34" charset="-120"/>
                <a:ea typeface="Microsoft JhengHei Light" panose="020B0304030504040204" pitchFamily="34" charset="-120"/>
              </a:rPr>
              <a:t> </a:t>
            </a:r>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dirty="0">
                <a:solidFill>
                  <a:schemeClr val="bg1"/>
                </a:solidFill>
                <a:latin typeface="Microsoft JhengHei Light" panose="020B0304030504040204" pitchFamily="34" charset="-120"/>
                <a:ea typeface="Microsoft JhengHei Light" panose="020B0304030504040204" pitchFamily="34" charset="-120"/>
              </a:rPr>
              <a:t>Le testeur se doit d’avoir la connaissance de la structure interne du programme et peut créer différents scénarios plus variés avec un sens de logique.</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endParaRPr lang="fr-FR" dirty="0">
              <a:solidFill>
                <a:schemeClr val="bg1"/>
              </a:solidFill>
              <a:latin typeface="Microsoft JhengHei Light" panose="020B0304030504040204" pitchFamily="34" charset="-120"/>
              <a:ea typeface="Microsoft JhengHei Light" panose="020B0304030504040204" pitchFamily="34" charset="-120"/>
            </a:endParaRPr>
          </a:p>
          <a:p>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115195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500"/>
                                        <p:tgtEl>
                                          <p:spTgt spid="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34CF817-B69C-7D85-510F-AD0E877E527F}"/>
              </a:ext>
            </a:extLst>
          </p:cNvPr>
          <p:cNvCxnSpPr/>
          <p:nvPr/>
        </p:nvCxnSpPr>
        <p:spPr>
          <a:xfrm>
            <a:off x="74725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38C70BB-900C-57C3-3085-F015339FDC03}"/>
              </a:ext>
            </a:extLst>
          </p:cNvPr>
          <p:cNvCxnSpPr/>
          <p:nvPr/>
        </p:nvCxnSpPr>
        <p:spPr>
          <a:xfrm>
            <a:off x="95864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8B93532C-5B1B-AB30-9919-912D95099D64}"/>
              </a:ext>
            </a:extLst>
          </p:cNvPr>
          <p:cNvSpPr txBox="1"/>
          <p:nvPr/>
        </p:nvSpPr>
        <p:spPr>
          <a:xfrm>
            <a:off x="1297857" y="373625"/>
            <a:ext cx="7443020"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2.7)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alpha et bêta</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76386098-57D6-DA68-CE58-DF571EAA2602}"/>
              </a:ext>
            </a:extLst>
          </p:cNvPr>
          <p:cNvSpPr txBox="1"/>
          <p:nvPr/>
        </p:nvSpPr>
        <p:spPr>
          <a:xfrm flipH="1">
            <a:off x="1297857" y="1328099"/>
            <a:ext cx="3120269"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Définitions</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BD798797-F257-D9DD-16D7-63422D65A16F}"/>
              </a:ext>
            </a:extLst>
          </p:cNvPr>
          <p:cNvSpPr txBox="1"/>
          <p:nvPr/>
        </p:nvSpPr>
        <p:spPr>
          <a:xfrm>
            <a:off x="1297857" y="2005574"/>
            <a:ext cx="10471356" cy="1200329"/>
          </a:xfrm>
          <a:prstGeom prst="rect">
            <a:avLst/>
          </a:prstGeom>
          <a:noFill/>
        </p:spPr>
        <p:txBody>
          <a:bodyPr wrap="square" rtlCol="0">
            <a:spAutoFit/>
          </a:bodyPr>
          <a:lstStyle/>
          <a:p>
            <a:pPr algn="just"/>
            <a:r>
              <a:rPr lang="fr-FR" b="1" u="sng" dirty="0">
                <a:highlight>
                  <a:srgbClr val="FFFF00"/>
                </a:highlight>
                <a:latin typeface="Microsoft JhengHei Light" panose="020B0304030504040204" pitchFamily="34" charset="-120"/>
                <a:ea typeface="Microsoft JhengHei Light" panose="020B0304030504040204" pitchFamily="34" charset="-120"/>
              </a:rPr>
              <a:t>Test alpha</a:t>
            </a:r>
            <a:r>
              <a:rPr lang="fr-FR" b="1" dirty="0">
                <a:solidFill>
                  <a:schemeClr val="bg1"/>
                </a:solidFill>
                <a:latin typeface="Microsoft JhengHei Light" panose="020B0304030504040204" pitchFamily="34" charset="-120"/>
                <a:ea typeface="Microsoft JhengHei Light" panose="020B0304030504040204" pitchFamily="34" charset="-120"/>
              </a:rPr>
              <a:t> : </a:t>
            </a:r>
            <a:r>
              <a:rPr lang="fr-FR" dirty="0">
                <a:solidFill>
                  <a:schemeClr val="bg1"/>
                </a:solidFill>
                <a:latin typeface="Microsoft JhengHei Light" panose="020B0304030504040204" pitchFamily="34" charset="-120"/>
                <a:ea typeface="Microsoft JhengHei Light" panose="020B0304030504040204" pitchFamily="34" charset="-120"/>
              </a:rPr>
              <a:t>Le test alpha en ISTQB, est défini comme étant un test opérationnel réels ou simulés par des utilisateurs / clients potentiels ou des équipes de développement indépendants sur le site ou en dehors de la société. Néanmoins, les tests alpha sont souvent exploités comme une forme de test d’acceptation en interne. </a:t>
            </a:r>
            <a:endParaRPr lang="fr-FR" b="1" u="sng" dirty="0">
              <a:solidFill>
                <a:schemeClr val="bg1"/>
              </a:solidFill>
              <a:latin typeface="Microsoft JhengHei Light" panose="020B0304030504040204" pitchFamily="34" charset="-120"/>
              <a:ea typeface="Microsoft JhengHei Light" panose="020B0304030504040204" pitchFamily="34" charset="-120"/>
            </a:endParaRPr>
          </a:p>
        </p:txBody>
      </p:sp>
      <p:sp>
        <p:nvSpPr>
          <p:cNvPr id="8" name="ZoneTexte 7">
            <a:extLst>
              <a:ext uri="{FF2B5EF4-FFF2-40B4-BE49-F238E27FC236}">
                <a16:creationId xmlns:a16="http://schemas.microsoft.com/office/drawing/2014/main" id="{E02DBC1E-A326-BC49-F289-14F43654C33B}"/>
              </a:ext>
            </a:extLst>
          </p:cNvPr>
          <p:cNvSpPr txBox="1"/>
          <p:nvPr/>
        </p:nvSpPr>
        <p:spPr>
          <a:xfrm>
            <a:off x="1297857" y="3805084"/>
            <a:ext cx="10392697" cy="1477328"/>
          </a:xfrm>
          <a:prstGeom prst="rect">
            <a:avLst/>
          </a:prstGeom>
          <a:noFill/>
        </p:spPr>
        <p:txBody>
          <a:bodyPr wrap="square" rtlCol="0">
            <a:spAutoFit/>
          </a:bodyPr>
          <a:lstStyle/>
          <a:p>
            <a:pPr algn="just"/>
            <a:r>
              <a:rPr lang="fr-FR" b="1" u="sng" dirty="0">
                <a:highlight>
                  <a:srgbClr val="FFFF00"/>
                </a:highlight>
                <a:latin typeface="Microsoft JhengHei Light" panose="020B0304030504040204" pitchFamily="34" charset="-120"/>
                <a:ea typeface="Microsoft JhengHei Light" panose="020B0304030504040204" pitchFamily="34" charset="-120"/>
              </a:rPr>
              <a:t>Test bêta</a:t>
            </a:r>
            <a:r>
              <a:rPr lang="fr-FR" b="1" dirty="0">
                <a:latin typeface="Microsoft JhengHei Light" panose="020B0304030504040204" pitchFamily="34" charset="-120"/>
                <a:ea typeface="Microsoft JhengHei Light" panose="020B0304030504040204" pitchFamily="34" charset="-120"/>
              </a:rPr>
              <a:t> </a:t>
            </a:r>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dirty="0">
                <a:solidFill>
                  <a:schemeClr val="bg1"/>
                </a:solidFill>
                <a:latin typeface="Microsoft JhengHei Light" panose="020B0304030504040204" pitchFamily="34" charset="-120"/>
                <a:ea typeface="Microsoft JhengHei Light" panose="020B0304030504040204" pitchFamily="34" charset="-120"/>
              </a:rPr>
              <a:t>Le test bêta quant à lui, est défini comme étant un test opérationnel par des utilisateurs / clients potentiels et / ou réels sur un site externe non associé aux développeurs, pour déterminer si un composant ou un système satisfait ou correspond aux besoins des utilisateurs / clients et s’adaptent selon le processus de l’entreprise. Cependant, le test bêta est utilisé comme une forme de tests d’acceptation externe de manière à obtenir des informations de retour du marché.</a:t>
            </a:r>
            <a:endParaRPr lang="fr-FR" b="1" u="sng" dirty="0">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109392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D0492E6-DF53-99C0-D28F-E200C66AB4D0}"/>
              </a:ext>
            </a:extLst>
          </p:cNvPr>
          <p:cNvSpPr txBox="1"/>
          <p:nvPr/>
        </p:nvSpPr>
        <p:spPr>
          <a:xfrm>
            <a:off x="2885440" y="2783840"/>
            <a:ext cx="6593840"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3 </a:t>
            </a:r>
            <a:r>
              <a:rPr lang="fr-FR" sz="4000" dirty="0">
                <a:solidFill>
                  <a:schemeClr val="bg1"/>
                </a:solidFill>
                <a:latin typeface="Microsoft JhengHei Light" panose="020B0304030504040204" pitchFamily="34" charset="-120"/>
                <a:ea typeface="Microsoft JhengHei Light" panose="020B0304030504040204" pitchFamily="34" charset="-120"/>
              </a:rPr>
              <a:t>: Les 7 principes</a:t>
            </a:r>
          </a:p>
        </p:txBody>
      </p:sp>
      <p:cxnSp>
        <p:nvCxnSpPr>
          <p:cNvPr id="6" name="Connecteur droit 5">
            <a:extLst>
              <a:ext uri="{FF2B5EF4-FFF2-40B4-BE49-F238E27FC236}">
                <a16:creationId xmlns:a16="http://schemas.microsoft.com/office/drawing/2014/main" id="{F74AE12B-16CC-A6FE-0359-E7852BB681C9}"/>
              </a:ext>
            </a:extLst>
          </p:cNvPr>
          <p:cNvCxnSpPr>
            <a:cxnSpLocks/>
          </p:cNvCxnSpPr>
          <p:nvPr/>
        </p:nvCxnSpPr>
        <p:spPr>
          <a:xfrm>
            <a:off x="2976880" y="3637280"/>
            <a:ext cx="62484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40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97831A9E-ABD2-246E-D199-83C08A255417}"/>
              </a:ext>
            </a:extLst>
          </p:cNvPr>
          <p:cNvCxnSpPr>
            <a:cxnSpLocks/>
          </p:cNvCxnSpPr>
          <p:nvPr/>
        </p:nvCxnSpPr>
        <p:spPr>
          <a:xfrm>
            <a:off x="70104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66D02BE6-6EF8-DFB6-C86A-05B887C5A178}"/>
              </a:ext>
            </a:extLst>
          </p:cNvPr>
          <p:cNvCxnSpPr>
            <a:cxnSpLocks/>
          </p:cNvCxnSpPr>
          <p:nvPr/>
        </p:nvCxnSpPr>
        <p:spPr>
          <a:xfrm>
            <a:off x="90424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346F20D4-ED09-DD76-5D08-D917409A3F6A}"/>
              </a:ext>
            </a:extLst>
          </p:cNvPr>
          <p:cNvSpPr txBox="1"/>
          <p:nvPr/>
        </p:nvSpPr>
        <p:spPr>
          <a:xfrm>
            <a:off x="1107440" y="467360"/>
            <a:ext cx="960119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3.1) </a:t>
            </a:r>
            <a:r>
              <a:rPr lang="fr-FR" sz="3600" b="1" u="sng" dirty="0">
                <a:solidFill>
                  <a:schemeClr val="bg1"/>
                </a:solidFill>
                <a:latin typeface="Microsoft JhengHei Light" panose="020B0304030504040204" pitchFamily="34" charset="-120"/>
                <a:ea typeface="Microsoft JhengHei Light" panose="020B0304030504040204" pitchFamily="34" charset="-120"/>
              </a:rPr>
              <a:t>Définition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4517EE27-FF02-A7DD-587E-96EFE0C60B1F}"/>
              </a:ext>
            </a:extLst>
          </p:cNvPr>
          <p:cNvSpPr txBox="1"/>
          <p:nvPr/>
        </p:nvSpPr>
        <p:spPr>
          <a:xfrm>
            <a:off x="1107440" y="1706880"/>
            <a:ext cx="10525758"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7 principes en ISTQB, sont une grande partie intégrante dans le métier du Testing et sont globalement appliqué sans le savoir. Ils sont en revanche, une bonne base de réflexion en tant que testeur de logiciels ou d’applications.</a:t>
            </a:r>
          </a:p>
        </p:txBody>
      </p:sp>
      <p:pic>
        <p:nvPicPr>
          <p:cNvPr id="12" name="Image 11">
            <a:extLst>
              <a:ext uri="{FF2B5EF4-FFF2-40B4-BE49-F238E27FC236}">
                <a16:creationId xmlns:a16="http://schemas.microsoft.com/office/drawing/2014/main" id="{CF448A9B-3615-79F4-36F1-1096031EE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280" y="3437620"/>
            <a:ext cx="3486149" cy="2479881"/>
          </a:xfrm>
          <a:prstGeom prst="rect">
            <a:avLst/>
          </a:prstGeom>
        </p:spPr>
      </p:pic>
    </p:spTree>
    <p:extLst>
      <p:ext uri="{BB962C8B-B14F-4D97-AF65-F5344CB8AC3E}">
        <p14:creationId xmlns:p14="http://schemas.microsoft.com/office/powerpoint/2010/main" val="314282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5ADCE3-368A-DCED-BF6D-2BAAC9DF8966}"/>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D0F43F9-BE23-4EAF-578F-6D03CB9A2ED7}"/>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DE50AA6-6EF5-C6AA-042D-76945B72265B}"/>
              </a:ext>
            </a:extLst>
          </p:cNvPr>
          <p:cNvSpPr txBox="1"/>
          <p:nvPr/>
        </p:nvSpPr>
        <p:spPr>
          <a:xfrm>
            <a:off x="1576873" y="690465"/>
            <a:ext cx="9974424"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Introduction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E906DF13-AC2E-4EAD-F67F-00E8403EA34C}"/>
              </a:ext>
            </a:extLst>
          </p:cNvPr>
          <p:cNvSpPr txBox="1"/>
          <p:nvPr/>
        </p:nvSpPr>
        <p:spPr>
          <a:xfrm>
            <a:off x="1576873" y="1763486"/>
            <a:ext cx="10188000" cy="1569660"/>
          </a:xfrm>
          <a:prstGeom prst="rect">
            <a:avLst/>
          </a:prstGeom>
          <a:noFill/>
        </p:spPr>
        <p:txBody>
          <a:bodyPr wrap="square" rtlCol="0">
            <a:spAutoFit/>
          </a:bodyPr>
          <a:lstStyle/>
          <a:p>
            <a:r>
              <a:rPr lang="fr-FR" sz="1600" dirty="0">
                <a:solidFill>
                  <a:schemeClr val="bg1"/>
                </a:solidFill>
                <a:latin typeface="Microsoft JhengHei Light" panose="020B0304030504040204" pitchFamily="34" charset="-120"/>
                <a:ea typeface="Microsoft JhengHei Light" panose="020B0304030504040204" pitchFamily="34" charset="-120"/>
              </a:rPr>
              <a:t>L’ISTQB (International Software Testing Qualifications Board) est une association internationale et qui a pour but de mettre en place, au niveau international, un schéma uniforme et universel de connaissances et compétences nécessaires à tout professionnel concernés par les tests logiciels et de systèmes.</a:t>
            </a:r>
          </a:p>
          <a:p>
            <a:endParaRPr lang="fr-FR" sz="1600" dirty="0">
              <a:solidFill>
                <a:schemeClr val="bg1"/>
              </a:solidFill>
              <a:latin typeface="Microsoft JhengHei Light" panose="020B0304030504040204" pitchFamily="34" charset="-120"/>
              <a:ea typeface="Microsoft JhengHei Light" panose="020B0304030504040204" pitchFamily="34" charset="-120"/>
            </a:endParaRPr>
          </a:p>
          <a:p>
            <a:r>
              <a:rPr lang="fr-FR" sz="1600" dirty="0">
                <a:solidFill>
                  <a:schemeClr val="bg1"/>
                </a:solidFill>
                <a:latin typeface="Microsoft JhengHei Light" panose="020B0304030504040204" pitchFamily="34" charset="-120"/>
                <a:ea typeface="Microsoft JhengHei Light" panose="020B0304030504040204" pitchFamily="34" charset="-120"/>
              </a:rPr>
              <a:t>Actuellement, il y a plus de 500 000 personnes dans plus de 100 pays dans le monde qui possèdent une certification délivrée par l’ISTQB , ce qui en fait, de facto, un standard mondial dans le domaine du test.</a:t>
            </a:r>
          </a:p>
        </p:txBody>
      </p:sp>
      <p:pic>
        <p:nvPicPr>
          <p:cNvPr id="9" name="Image 8">
            <a:extLst>
              <a:ext uri="{FF2B5EF4-FFF2-40B4-BE49-F238E27FC236}">
                <a16:creationId xmlns:a16="http://schemas.microsoft.com/office/drawing/2014/main" id="{551690A0-2CFE-68AF-18A2-CC07C33F1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669" y="4057941"/>
            <a:ext cx="2390775" cy="1914525"/>
          </a:xfrm>
          <a:prstGeom prst="rect">
            <a:avLst/>
          </a:prstGeom>
        </p:spPr>
      </p:pic>
      <p:pic>
        <p:nvPicPr>
          <p:cNvPr id="11" name="Image 10">
            <a:extLst>
              <a:ext uri="{FF2B5EF4-FFF2-40B4-BE49-F238E27FC236}">
                <a16:creationId xmlns:a16="http://schemas.microsoft.com/office/drawing/2014/main" id="{88E1277A-BDFC-E0DA-9ACE-CC83AFC38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245" y="4375059"/>
            <a:ext cx="2390400" cy="1502543"/>
          </a:xfrm>
          <a:prstGeom prst="rect">
            <a:avLst/>
          </a:prstGeom>
        </p:spPr>
      </p:pic>
    </p:spTree>
    <p:extLst>
      <p:ext uri="{BB962C8B-B14F-4D97-AF65-F5344CB8AC3E}">
        <p14:creationId xmlns:p14="http://schemas.microsoft.com/office/powerpoint/2010/main" val="361447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824A46D4-1F74-97A6-AB7F-F88BF7EDDFD0}"/>
              </a:ext>
            </a:extLst>
          </p:cNvPr>
          <p:cNvCxnSpPr/>
          <p:nvPr/>
        </p:nvCxnSpPr>
        <p:spPr>
          <a:xfrm>
            <a:off x="6604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0A222AB6-7AFB-2458-D618-77F3859E25A2}"/>
              </a:ext>
            </a:extLst>
          </p:cNvPr>
          <p:cNvCxnSpPr/>
          <p:nvPr/>
        </p:nvCxnSpPr>
        <p:spPr>
          <a:xfrm>
            <a:off x="87376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9F55FEC9-D68E-E09A-65EE-518701B75B95}"/>
              </a:ext>
            </a:extLst>
          </p:cNvPr>
          <p:cNvSpPr txBox="1"/>
          <p:nvPr/>
        </p:nvSpPr>
        <p:spPr>
          <a:xfrm>
            <a:off x="1087120" y="487680"/>
            <a:ext cx="7640310"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3.2) </a:t>
            </a:r>
            <a:r>
              <a:rPr lang="fr-FR" sz="3600" b="1" u="sng" dirty="0">
                <a:solidFill>
                  <a:schemeClr val="bg1"/>
                </a:solidFill>
                <a:latin typeface="Microsoft JhengHei Light" panose="020B0304030504040204" pitchFamily="34" charset="-120"/>
                <a:ea typeface="Microsoft JhengHei Light" panose="020B0304030504040204" pitchFamily="34" charset="-120"/>
              </a:rPr>
              <a:t>Premier principe </a:t>
            </a:r>
            <a:r>
              <a:rPr lang="fr-FR" sz="3600" dirty="0">
                <a:solidFill>
                  <a:schemeClr val="bg1"/>
                </a:solidFill>
                <a:latin typeface="Microsoft JhengHei Light" panose="020B0304030504040204" pitchFamily="34" charset="-120"/>
                <a:ea typeface="Microsoft JhengHei Light" panose="020B0304030504040204" pitchFamily="34" charset="-120"/>
              </a:rPr>
              <a:t>:</a:t>
            </a:r>
          </a:p>
        </p:txBody>
      </p:sp>
      <p:sp>
        <p:nvSpPr>
          <p:cNvPr id="6" name="ZoneTexte 5">
            <a:extLst>
              <a:ext uri="{FF2B5EF4-FFF2-40B4-BE49-F238E27FC236}">
                <a16:creationId xmlns:a16="http://schemas.microsoft.com/office/drawing/2014/main" id="{C49C8A5A-E1F8-CF2E-5A41-86F157CA7146}"/>
              </a:ext>
            </a:extLst>
          </p:cNvPr>
          <p:cNvSpPr txBox="1"/>
          <p:nvPr/>
        </p:nvSpPr>
        <p:spPr>
          <a:xfrm>
            <a:off x="1087120" y="1459468"/>
            <a:ext cx="7284718"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Les tests montrent la présence de défauts</a:t>
            </a:r>
            <a:r>
              <a:rPr lang="fr-FR" b="1" dirty="0">
                <a:solidFill>
                  <a:schemeClr val="bg1"/>
                </a:solidFill>
                <a:latin typeface="Microsoft JhengHei Light" panose="020B0304030504040204" pitchFamily="34" charset="-120"/>
                <a:ea typeface="Microsoft JhengHei Light" panose="020B0304030504040204" pitchFamily="34" charset="-120"/>
              </a:rPr>
              <a:t> :</a:t>
            </a:r>
            <a:endParaRPr lang="fr-FR" b="1" u="sng" dirty="0">
              <a:solidFill>
                <a:schemeClr val="bg1"/>
              </a:solidFill>
              <a:latin typeface="Microsoft JhengHei Light" panose="020B0304030504040204" pitchFamily="34" charset="-120"/>
              <a:ea typeface="Microsoft JhengHei Light" panose="020B0304030504040204" pitchFamily="34" charset="-120"/>
            </a:endParaRPr>
          </a:p>
        </p:txBody>
      </p:sp>
      <p:sp>
        <p:nvSpPr>
          <p:cNvPr id="7" name="ZoneTexte 6">
            <a:extLst>
              <a:ext uri="{FF2B5EF4-FFF2-40B4-BE49-F238E27FC236}">
                <a16:creationId xmlns:a16="http://schemas.microsoft.com/office/drawing/2014/main" id="{C9B267AE-2887-B9D0-344C-8BEAF51AB7C7}"/>
              </a:ext>
            </a:extLst>
          </p:cNvPr>
          <p:cNvSpPr txBox="1"/>
          <p:nvPr/>
        </p:nvSpPr>
        <p:spPr>
          <a:xfrm>
            <a:off x="1087120" y="2003474"/>
            <a:ext cx="10119356"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vont vérifier certains scénarios et vont détecter que les différentes anomalies sont bel et bien présents dans ces scénarios spécifiques.</a:t>
            </a:r>
          </a:p>
        </p:txBody>
      </p:sp>
      <p:sp>
        <p:nvSpPr>
          <p:cNvPr id="8" name="ZoneTexte 7">
            <a:extLst>
              <a:ext uri="{FF2B5EF4-FFF2-40B4-BE49-F238E27FC236}">
                <a16:creationId xmlns:a16="http://schemas.microsoft.com/office/drawing/2014/main" id="{A20CC9EB-C623-080D-BA80-35CB2E3D91F2}"/>
              </a:ext>
            </a:extLst>
          </p:cNvPr>
          <p:cNvSpPr txBox="1"/>
          <p:nvPr/>
        </p:nvSpPr>
        <p:spPr>
          <a:xfrm>
            <a:off x="1087120" y="2946400"/>
            <a:ext cx="10149834" cy="369332"/>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scénarios spécifiés et exécutés. Les vérifications prétendues par les tests seront couvertes.</a:t>
            </a:r>
          </a:p>
        </p:txBody>
      </p:sp>
      <p:sp>
        <p:nvSpPr>
          <p:cNvPr id="9" name="ZoneTexte 8">
            <a:extLst>
              <a:ext uri="{FF2B5EF4-FFF2-40B4-BE49-F238E27FC236}">
                <a16:creationId xmlns:a16="http://schemas.microsoft.com/office/drawing/2014/main" id="{1AF1BE0E-A094-B398-A865-BCD51055A4F4}"/>
              </a:ext>
            </a:extLst>
          </p:cNvPr>
          <p:cNvSpPr txBox="1"/>
          <p:nvPr/>
        </p:nvSpPr>
        <p:spPr>
          <a:xfrm>
            <a:off x="1087120" y="3612327"/>
            <a:ext cx="10149834"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Par ailleurs, les tests montrent la présence des défauts mais n’indiquent pas leur absence. Néanmoins, il est alors impossible lors des tests d’un produit, de justifier leur absence. Ainsi, la validation des tests assure que le produit réalise bien ce qu’elle doit faire et qu’elle ne garantit pas qu’elle ne devrait pas faire.</a:t>
            </a:r>
          </a:p>
        </p:txBody>
      </p:sp>
    </p:spTree>
    <p:extLst>
      <p:ext uri="{BB962C8B-B14F-4D97-AF65-F5344CB8AC3E}">
        <p14:creationId xmlns:p14="http://schemas.microsoft.com/office/powerpoint/2010/main" val="376665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3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B7453269-6B20-9479-19CE-850F87920D55}"/>
              </a:ext>
            </a:extLst>
          </p:cNvPr>
          <p:cNvCxnSpPr/>
          <p:nvPr/>
        </p:nvCxnSpPr>
        <p:spPr>
          <a:xfrm>
            <a:off x="66859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CE7F31A2-015D-296E-1334-CB1FC1DEC6B1}"/>
              </a:ext>
            </a:extLst>
          </p:cNvPr>
          <p:cNvCxnSpPr/>
          <p:nvPr/>
        </p:nvCxnSpPr>
        <p:spPr>
          <a:xfrm>
            <a:off x="87998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C79B85F-15C1-5F47-1A98-C673CEC9E508}"/>
              </a:ext>
            </a:extLst>
          </p:cNvPr>
          <p:cNvSpPr txBox="1"/>
          <p:nvPr/>
        </p:nvSpPr>
        <p:spPr>
          <a:xfrm>
            <a:off x="1091381" y="422787"/>
            <a:ext cx="854422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3.3) </a:t>
            </a:r>
            <a:r>
              <a:rPr lang="fr-FR" sz="3600" b="1" u="sng" dirty="0">
                <a:solidFill>
                  <a:schemeClr val="bg1"/>
                </a:solidFill>
                <a:latin typeface="Microsoft JhengHei Light" panose="020B0304030504040204" pitchFamily="34" charset="-120"/>
                <a:ea typeface="Microsoft JhengHei Light" panose="020B0304030504040204" pitchFamily="34" charset="-120"/>
              </a:rPr>
              <a:t>Deuxième principe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D837539-0218-B080-2D62-BE3992CBBF43}"/>
              </a:ext>
            </a:extLst>
          </p:cNvPr>
          <p:cNvSpPr txBox="1"/>
          <p:nvPr/>
        </p:nvSpPr>
        <p:spPr>
          <a:xfrm>
            <a:off x="1091381" y="1238865"/>
            <a:ext cx="8908018"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Les tests exhaustifs sont impossibles</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24D80753-0A84-3126-9B65-2F8D87EA6CA0}"/>
              </a:ext>
            </a:extLst>
          </p:cNvPr>
          <p:cNvSpPr txBox="1"/>
          <p:nvPr/>
        </p:nvSpPr>
        <p:spPr>
          <a:xfrm>
            <a:off x="1091381" y="1777944"/>
            <a:ext cx="10333695"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Dans le Testing, il est forcément impossible de tester les différentes combinaisons d’entrées et de préconditions. Il n’est pas faisable sauf pour des cas triviaux. </a:t>
            </a:r>
          </a:p>
        </p:txBody>
      </p:sp>
      <p:sp>
        <p:nvSpPr>
          <p:cNvPr id="8" name="ZoneTexte 7">
            <a:extLst>
              <a:ext uri="{FF2B5EF4-FFF2-40B4-BE49-F238E27FC236}">
                <a16:creationId xmlns:a16="http://schemas.microsoft.com/office/drawing/2014/main" id="{0BE13A62-B208-BC90-0300-61BE306C2467}"/>
              </a:ext>
            </a:extLst>
          </p:cNvPr>
          <p:cNvSpPr txBox="1"/>
          <p:nvPr/>
        </p:nvSpPr>
        <p:spPr>
          <a:xfrm>
            <a:off x="1091381" y="2594022"/>
            <a:ext cx="10403633" cy="646331"/>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De préférence, les testeurs utilisent l’analyse des risques et des priorités pour focaliser les efforts de tests.</a:t>
            </a:r>
          </a:p>
        </p:txBody>
      </p:sp>
      <p:sp>
        <p:nvSpPr>
          <p:cNvPr id="9" name="ZoneTexte 8">
            <a:extLst>
              <a:ext uri="{FF2B5EF4-FFF2-40B4-BE49-F238E27FC236}">
                <a16:creationId xmlns:a16="http://schemas.microsoft.com/office/drawing/2014/main" id="{185948AE-B65A-C70E-C439-8E0CFD6BFD8D}"/>
              </a:ext>
            </a:extLst>
          </p:cNvPr>
          <p:cNvSpPr txBox="1"/>
          <p:nvPr/>
        </p:nvSpPr>
        <p:spPr>
          <a:xfrm>
            <a:off x="1091381" y="3410100"/>
            <a:ext cx="10608904"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Ce qu’il faut comprendre des tests exhaustifs sont que cette couverture exhaustive à l’exception d’une application est impossible à atteindre, ce qui peut sembler complexe quand il s’agit d’une application où le nombre de phases faites par un utilisateur est illimité. </a:t>
            </a:r>
          </a:p>
        </p:txBody>
      </p:sp>
      <p:sp>
        <p:nvSpPr>
          <p:cNvPr id="10" name="ZoneTexte 9">
            <a:extLst>
              <a:ext uri="{FF2B5EF4-FFF2-40B4-BE49-F238E27FC236}">
                <a16:creationId xmlns:a16="http://schemas.microsoft.com/office/drawing/2014/main" id="{A9A0CC37-9BF9-7AAA-E298-D4FEBFD2583E}"/>
              </a:ext>
            </a:extLst>
          </p:cNvPr>
          <p:cNvSpPr txBox="1"/>
          <p:nvPr/>
        </p:nvSpPr>
        <p:spPr>
          <a:xfrm>
            <a:off x="1091381" y="4499668"/>
            <a:ext cx="10814480" cy="1200329"/>
          </a:xfrm>
          <a:prstGeom prst="rect">
            <a:avLst/>
          </a:prstGeom>
          <a:noFill/>
        </p:spPr>
        <p:txBody>
          <a:bodyPr wrap="square" rtlCol="0">
            <a:spAutoFit/>
          </a:bodyPr>
          <a:lstStyle/>
          <a:p>
            <a:r>
              <a:rPr lang="fr-FR" dirty="0">
                <a:highlight>
                  <a:srgbClr val="FFFF00"/>
                </a:highlight>
                <a:latin typeface="Microsoft JhengHei Light" panose="020B0304030504040204" pitchFamily="34" charset="-120"/>
                <a:ea typeface="Microsoft JhengHei Light" panose="020B0304030504040204" pitchFamily="34" charset="-120"/>
              </a:rPr>
              <a:t>Atteindre une exhaustivité des tests d’une application se heurte à deux limites non franchissables</a:t>
            </a:r>
            <a:r>
              <a:rPr lang="fr-FR" dirty="0">
                <a:solidFill>
                  <a:schemeClr val="bg1"/>
                </a:solidFill>
                <a:latin typeface="Microsoft JhengHei Light" panose="020B0304030504040204" pitchFamily="34" charset="-120"/>
                <a:ea typeface="Microsoft JhengHei Light" panose="020B0304030504040204" pitchFamily="34" charset="-120"/>
              </a:rPr>
              <a:t>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L’incapacité à prévoir tous les scénarios possibles</a:t>
            </a:r>
          </a:p>
          <a:p>
            <a:r>
              <a:rPr lang="fr-FR" dirty="0">
                <a:solidFill>
                  <a:schemeClr val="bg1"/>
                </a:solidFill>
                <a:latin typeface="Microsoft JhengHei Light" panose="020B0304030504040204" pitchFamily="34" charset="-120"/>
                <a:ea typeface="Microsoft JhengHei Light" panose="020B0304030504040204" pitchFamily="34" charset="-120"/>
              </a:rPr>
              <a:t>	- L’incapacité à exécuter tous les scénarios</a:t>
            </a:r>
          </a:p>
        </p:txBody>
      </p:sp>
    </p:spTree>
    <p:extLst>
      <p:ext uri="{BB962C8B-B14F-4D97-AF65-F5344CB8AC3E}">
        <p14:creationId xmlns:p14="http://schemas.microsoft.com/office/powerpoint/2010/main" val="337753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4661D90-FD4E-8879-29EC-DB07AE1CA881}"/>
              </a:ext>
            </a:extLst>
          </p:cNvPr>
          <p:cNvCxnSpPr>
            <a:cxnSpLocks/>
          </p:cNvCxnSpPr>
          <p:nvPr/>
        </p:nvCxnSpPr>
        <p:spPr>
          <a:xfrm>
            <a:off x="72758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AF888139-42B5-60BB-B00C-501F7B1FABA6}"/>
              </a:ext>
            </a:extLst>
          </p:cNvPr>
          <p:cNvCxnSpPr>
            <a:cxnSpLocks/>
          </p:cNvCxnSpPr>
          <p:nvPr/>
        </p:nvCxnSpPr>
        <p:spPr>
          <a:xfrm>
            <a:off x="93898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C0E2D3DF-2688-7506-06A2-01E0F3D87F0A}"/>
              </a:ext>
            </a:extLst>
          </p:cNvPr>
          <p:cNvSpPr txBox="1"/>
          <p:nvPr/>
        </p:nvSpPr>
        <p:spPr>
          <a:xfrm>
            <a:off x="1150375" y="393922"/>
            <a:ext cx="7846140"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3.4) </a:t>
            </a:r>
            <a:r>
              <a:rPr lang="fr-FR" sz="3600" b="1" u="sng" dirty="0">
                <a:solidFill>
                  <a:schemeClr val="bg1"/>
                </a:solidFill>
                <a:latin typeface="Microsoft JhengHei Light" panose="020B0304030504040204" pitchFamily="34" charset="-120"/>
                <a:ea typeface="Microsoft JhengHei Light" panose="020B0304030504040204" pitchFamily="34" charset="-120"/>
              </a:rPr>
              <a:t>Troisième principe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15E19A62-516F-2E30-7AD0-8FA7DFC89E65}"/>
              </a:ext>
            </a:extLst>
          </p:cNvPr>
          <p:cNvSpPr txBox="1"/>
          <p:nvPr/>
        </p:nvSpPr>
        <p:spPr>
          <a:xfrm>
            <a:off x="1150375" y="1312922"/>
            <a:ext cx="5732204"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Tester tôt</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10" name="ZoneTexte 9">
            <a:extLst>
              <a:ext uri="{FF2B5EF4-FFF2-40B4-BE49-F238E27FC236}">
                <a16:creationId xmlns:a16="http://schemas.microsoft.com/office/drawing/2014/main" id="{4F3FF176-C9A6-C534-74BB-EC123533BDD5}"/>
              </a:ext>
            </a:extLst>
          </p:cNvPr>
          <p:cNvSpPr txBox="1"/>
          <p:nvPr/>
        </p:nvSpPr>
        <p:spPr>
          <a:xfrm>
            <a:off x="1150375" y="1913553"/>
            <a:ext cx="10255045"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Afin de trouver des défauts tôt, les testeurs doivent exercer des activités de tests au commencement dans le cycle de développement du logiciel et ou du système et devront se focalisés sur des objectifs définis.</a:t>
            </a:r>
          </a:p>
        </p:txBody>
      </p:sp>
      <p:sp>
        <p:nvSpPr>
          <p:cNvPr id="11" name="ZoneTexte 10">
            <a:extLst>
              <a:ext uri="{FF2B5EF4-FFF2-40B4-BE49-F238E27FC236}">
                <a16:creationId xmlns:a16="http://schemas.microsoft.com/office/drawing/2014/main" id="{3CE6FCF2-8EFA-6819-D94D-58CA9CE01FEF}"/>
              </a:ext>
            </a:extLst>
          </p:cNvPr>
          <p:cNvSpPr txBox="1"/>
          <p:nvPr/>
        </p:nvSpPr>
        <p:spPr>
          <a:xfrm>
            <a:off x="1150375" y="3068182"/>
            <a:ext cx="10491019"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Plus les tests sont découverts tard, plus financièrement ça revient cher de les corriger. Si une anomalie sera découverte au moment d’une revue de spécification, il serait pratique de les corriger via la documentation des revues qui peuvent se faire en quelques secondes.</a:t>
            </a:r>
          </a:p>
        </p:txBody>
      </p:sp>
      <p:sp>
        <p:nvSpPr>
          <p:cNvPr id="12" name="ZoneTexte 11">
            <a:extLst>
              <a:ext uri="{FF2B5EF4-FFF2-40B4-BE49-F238E27FC236}">
                <a16:creationId xmlns:a16="http://schemas.microsoft.com/office/drawing/2014/main" id="{FAA14F56-B90A-FE7B-CE74-BB99719848A0}"/>
              </a:ext>
            </a:extLst>
          </p:cNvPr>
          <p:cNvSpPr txBox="1"/>
          <p:nvPr/>
        </p:nvSpPr>
        <p:spPr>
          <a:xfrm>
            <a:off x="1150375" y="4222811"/>
            <a:ext cx="10638499"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 plupart des anomalies surviennent de problèmes liés aux spécifications et non pas du code écrit par les développeurs. Cela peut sembler complexe de rédiger des spécifications. Néanmoins, les erreurs sont humaines et que les erreurs sont très fréquentes à ca niveau là. Parfois, les erreurs ne sont pas liées par la rédaction des spécifications, mais viennent des </a:t>
            </a:r>
            <a:r>
              <a:rPr lang="fr-FR" dirty="0">
                <a:highlight>
                  <a:srgbClr val="FFFF00"/>
                </a:highlight>
                <a:latin typeface="Microsoft JhengHei Light" panose="020B0304030504040204" pitchFamily="34" charset="-120"/>
                <a:ea typeface="Microsoft JhengHei Light" panose="020B0304030504040204" pitchFamily="34" charset="-120"/>
              </a:rPr>
              <a:t>« Oublis » </a:t>
            </a:r>
            <a:r>
              <a:rPr lang="fr-FR" dirty="0">
                <a:solidFill>
                  <a:schemeClr val="bg1"/>
                </a:solidFill>
                <a:latin typeface="Microsoft JhengHei Light" panose="020B0304030504040204" pitchFamily="34" charset="-120"/>
                <a:ea typeface="Microsoft JhengHei Light" panose="020B0304030504040204" pitchFamily="34" charset="-120"/>
              </a:rPr>
              <a:t>ou des </a:t>
            </a:r>
            <a:r>
              <a:rPr lang="fr-FR" dirty="0">
                <a:highlight>
                  <a:srgbClr val="FFFF00"/>
                </a:highlight>
                <a:latin typeface="Microsoft JhengHei Light" panose="020B0304030504040204" pitchFamily="34" charset="-120"/>
                <a:ea typeface="Microsoft JhengHei Light" panose="020B0304030504040204" pitchFamily="34" charset="-120"/>
              </a:rPr>
              <a:t>« Trous » </a:t>
            </a:r>
            <a:r>
              <a:rPr lang="fr-FR" dirty="0">
                <a:solidFill>
                  <a:schemeClr val="bg1"/>
                </a:solidFill>
                <a:latin typeface="Microsoft JhengHei Light" panose="020B0304030504040204" pitchFamily="34" charset="-120"/>
                <a:ea typeface="Microsoft JhengHei Light" panose="020B0304030504040204" pitchFamily="34" charset="-120"/>
              </a:rPr>
              <a:t>dans les spécifications.</a:t>
            </a:r>
          </a:p>
        </p:txBody>
      </p:sp>
    </p:spTree>
    <p:extLst>
      <p:ext uri="{BB962C8B-B14F-4D97-AF65-F5344CB8AC3E}">
        <p14:creationId xmlns:p14="http://schemas.microsoft.com/office/powerpoint/2010/main" val="406366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AC4D726-4A61-BA56-C8CE-AE8C77D222B2}"/>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8BD381D9-0C50-0CE7-C8D1-18B97ABA42EC}"/>
              </a:ext>
            </a:extLst>
          </p:cNvPr>
          <p:cNvCxnSpPr/>
          <p:nvPr/>
        </p:nvCxnSpPr>
        <p:spPr>
          <a:xfrm>
            <a:off x="95504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16BF333-FE61-7C19-709B-72C2C3643165}"/>
              </a:ext>
            </a:extLst>
          </p:cNvPr>
          <p:cNvSpPr txBox="1"/>
          <p:nvPr/>
        </p:nvSpPr>
        <p:spPr>
          <a:xfrm>
            <a:off x="1168400" y="416560"/>
            <a:ext cx="783335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3.5) </a:t>
            </a:r>
            <a:r>
              <a:rPr lang="fr-FR" sz="3600" b="1" u="sng" dirty="0">
                <a:solidFill>
                  <a:schemeClr val="bg1"/>
                </a:solidFill>
                <a:latin typeface="Microsoft JhengHei Light" panose="020B0304030504040204" pitchFamily="34" charset="-120"/>
                <a:ea typeface="Microsoft JhengHei Light" panose="020B0304030504040204" pitchFamily="34" charset="-120"/>
              </a:rPr>
              <a:t>Quatrième principe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126ECC48-57B8-9912-829D-20E04C739B4A}"/>
              </a:ext>
            </a:extLst>
          </p:cNvPr>
          <p:cNvSpPr txBox="1"/>
          <p:nvPr/>
        </p:nvSpPr>
        <p:spPr>
          <a:xfrm>
            <a:off x="1168400" y="1266259"/>
            <a:ext cx="6827520"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Regroupement des défauts</a:t>
            </a:r>
            <a:r>
              <a:rPr lang="fr-FR" b="1" dirty="0">
                <a:solidFill>
                  <a:schemeClr val="bg1"/>
                </a:solidFill>
                <a:latin typeface="Microsoft JhengHei Light" panose="020B0304030504040204" pitchFamily="34" charset="-120"/>
                <a:ea typeface="Microsoft JhengHei Light" panose="020B0304030504040204" pitchFamily="34" charset="-120"/>
              </a:rPr>
              <a:t> : </a:t>
            </a:r>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
        <p:nvSpPr>
          <p:cNvPr id="7" name="ZoneTexte 6">
            <a:extLst>
              <a:ext uri="{FF2B5EF4-FFF2-40B4-BE49-F238E27FC236}">
                <a16:creationId xmlns:a16="http://schemas.microsoft.com/office/drawing/2014/main" id="{95A97949-9B12-9191-3564-50709FC56478}"/>
              </a:ext>
            </a:extLst>
          </p:cNvPr>
          <p:cNvSpPr txBox="1"/>
          <p:nvPr/>
        </p:nvSpPr>
        <p:spPr>
          <a:xfrm>
            <a:off x="1168400" y="1838959"/>
            <a:ext cx="10332717"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regroupement des tests, représente ses efforts qui devrait être fixé proportionnellement à la densité des défauts qui sont prévus et constatés dans des différents modules. La plupart des modules, contiennent globalement la majorité des défauts qui sont détectés lors des tests de « </a:t>
            </a:r>
            <a:r>
              <a:rPr lang="fr-FR" dirty="0">
                <a:highlight>
                  <a:srgbClr val="FFFF00"/>
                </a:highlight>
                <a:latin typeface="Microsoft JhengHei Light" panose="020B0304030504040204" pitchFamily="34" charset="-120"/>
                <a:ea typeface="Microsoft JhengHei Light" panose="020B0304030504040204" pitchFamily="34" charset="-120"/>
              </a:rPr>
              <a:t>Pré-livraison</a:t>
            </a:r>
            <a:r>
              <a:rPr lang="fr-FR" dirty="0">
                <a:solidFill>
                  <a:schemeClr val="bg1"/>
                </a:solidFill>
                <a:latin typeface="Microsoft JhengHei Light" panose="020B0304030504040204" pitchFamily="34" charset="-120"/>
                <a:ea typeface="Microsoft JhengHei Light" panose="020B0304030504040204" pitchFamily="34" charset="-120"/>
              </a:rPr>
              <a:t> » où ils affichent le plus de défaillances qui sont en opération.</a:t>
            </a:r>
          </a:p>
        </p:txBody>
      </p:sp>
      <p:sp>
        <p:nvSpPr>
          <p:cNvPr id="10" name="ZoneTexte 9">
            <a:extLst>
              <a:ext uri="{FF2B5EF4-FFF2-40B4-BE49-F238E27FC236}">
                <a16:creationId xmlns:a16="http://schemas.microsoft.com/office/drawing/2014/main" id="{EB2EB3FC-1E7F-C6AB-FE84-B2F481D71C5D}"/>
              </a:ext>
            </a:extLst>
          </p:cNvPr>
          <p:cNvSpPr txBox="1"/>
          <p:nvPr/>
        </p:nvSpPr>
        <p:spPr>
          <a:xfrm>
            <a:off x="1168400" y="3247736"/>
            <a:ext cx="10698479"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L’exhaustivité des tests étant impossible financièrement car les budgets sont limités et également le temps de test. Ce qu’il faudrait savoir question du regroupement des défauts, c’est d’utiliser le mieux possible toutes les ressources nécessaires.</a:t>
            </a:r>
          </a:p>
        </p:txBody>
      </p:sp>
      <p:sp>
        <p:nvSpPr>
          <p:cNvPr id="11" name="ZoneTexte 10">
            <a:extLst>
              <a:ext uri="{FF2B5EF4-FFF2-40B4-BE49-F238E27FC236}">
                <a16:creationId xmlns:a16="http://schemas.microsoft.com/office/drawing/2014/main" id="{097B4B2B-1E79-CD9A-4B9E-545A98CCD6A0}"/>
              </a:ext>
            </a:extLst>
          </p:cNvPr>
          <p:cNvSpPr txBox="1"/>
          <p:nvPr/>
        </p:nvSpPr>
        <p:spPr>
          <a:xfrm>
            <a:off x="6736080" y="2113280"/>
            <a:ext cx="45719" cy="369332"/>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44417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2AD989D0-0FEE-88E7-B01E-93CB4EBDD9CD}"/>
              </a:ext>
            </a:extLst>
          </p:cNvPr>
          <p:cNvCxnSpPr>
            <a:cxnSpLocks/>
          </p:cNvCxnSpPr>
          <p:nvPr/>
        </p:nvCxnSpPr>
        <p:spPr>
          <a:xfrm>
            <a:off x="63448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A99EAE6D-5B23-A3CA-439C-0BFF40C09881}"/>
              </a:ext>
            </a:extLst>
          </p:cNvPr>
          <p:cNvCxnSpPr>
            <a:cxnSpLocks/>
          </p:cNvCxnSpPr>
          <p:nvPr/>
        </p:nvCxnSpPr>
        <p:spPr>
          <a:xfrm>
            <a:off x="88951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A2043400-EA0C-A928-5BF7-54D345D94AB8}"/>
              </a:ext>
            </a:extLst>
          </p:cNvPr>
          <p:cNvSpPr txBox="1"/>
          <p:nvPr/>
        </p:nvSpPr>
        <p:spPr>
          <a:xfrm>
            <a:off x="1268963" y="737118"/>
            <a:ext cx="685799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Significations des acronymes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13" name="ZoneTexte 12">
            <a:extLst>
              <a:ext uri="{FF2B5EF4-FFF2-40B4-BE49-F238E27FC236}">
                <a16:creationId xmlns:a16="http://schemas.microsoft.com/office/drawing/2014/main" id="{4DE938CA-D2AD-B3E9-B223-D5DA1ED93C1B}"/>
              </a:ext>
            </a:extLst>
          </p:cNvPr>
          <p:cNvSpPr txBox="1"/>
          <p:nvPr/>
        </p:nvSpPr>
        <p:spPr>
          <a:xfrm>
            <a:off x="1268963" y="2435289"/>
            <a:ext cx="10431623"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ISTQB </a:t>
            </a:r>
            <a:r>
              <a:rPr lang="fr-FR" sz="2400" b="1" dirty="0">
                <a:solidFill>
                  <a:schemeClr val="bg1"/>
                </a:solidFill>
                <a:latin typeface="Microsoft JhengHei Light" panose="020B0304030504040204" pitchFamily="34" charset="-120"/>
                <a:ea typeface="Microsoft JhengHei Light" panose="020B0304030504040204" pitchFamily="34" charset="-120"/>
              </a:rPr>
              <a:t>:  </a:t>
            </a:r>
            <a:r>
              <a:rPr lang="fr-FR" sz="2400" dirty="0">
                <a:solidFill>
                  <a:schemeClr val="bg1"/>
                </a:solidFill>
                <a:latin typeface="Microsoft JhengHei Light" panose="020B0304030504040204" pitchFamily="34" charset="-120"/>
                <a:ea typeface="Microsoft JhengHei Light" panose="020B0304030504040204" pitchFamily="34" charset="-120"/>
              </a:rPr>
              <a:t>International Software Testing Qualifications Board</a:t>
            </a:r>
          </a:p>
        </p:txBody>
      </p:sp>
      <p:sp>
        <p:nvSpPr>
          <p:cNvPr id="14" name="ZoneTexte 13">
            <a:extLst>
              <a:ext uri="{FF2B5EF4-FFF2-40B4-BE49-F238E27FC236}">
                <a16:creationId xmlns:a16="http://schemas.microsoft.com/office/drawing/2014/main" id="{BB2C425B-ABAF-9429-99BE-0FBD4CF75C07}"/>
              </a:ext>
            </a:extLst>
          </p:cNvPr>
          <p:cNvSpPr txBox="1"/>
          <p:nvPr/>
        </p:nvSpPr>
        <p:spPr>
          <a:xfrm>
            <a:off x="1268963" y="3853543"/>
            <a:ext cx="9703836"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CFTL</a:t>
            </a:r>
            <a:r>
              <a:rPr lang="fr-FR" sz="2400" b="1" dirty="0">
                <a:solidFill>
                  <a:schemeClr val="bg1"/>
                </a:solidFill>
                <a:latin typeface="Microsoft JhengHei Light" panose="020B0304030504040204" pitchFamily="34" charset="-120"/>
                <a:ea typeface="Microsoft JhengHei Light" panose="020B0304030504040204" pitchFamily="34" charset="-120"/>
              </a:rPr>
              <a:t> : </a:t>
            </a:r>
            <a:r>
              <a:rPr lang="fr-FR" sz="2400" dirty="0">
                <a:solidFill>
                  <a:schemeClr val="bg1"/>
                </a:solidFill>
                <a:latin typeface="Microsoft JhengHei Light" panose="020B0304030504040204" pitchFamily="34" charset="-120"/>
                <a:ea typeface="Microsoft JhengHei Light" panose="020B0304030504040204" pitchFamily="34" charset="-120"/>
              </a:rPr>
              <a:t>Comité Français des Tests Logiciels</a:t>
            </a:r>
          </a:p>
        </p:txBody>
      </p:sp>
    </p:spTree>
    <p:extLst>
      <p:ext uri="{BB962C8B-B14F-4D97-AF65-F5344CB8AC3E}">
        <p14:creationId xmlns:p14="http://schemas.microsoft.com/office/powerpoint/2010/main" val="2676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3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79CC284-F3BB-0678-E9BA-866E4AD64A5D}"/>
              </a:ext>
            </a:extLst>
          </p:cNvPr>
          <p:cNvSpPr txBox="1"/>
          <p:nvPr/>
        </p:nvSpPr>
        <p:spPr>
          <a:xfrm>
            <a:off x="2712720" y="2844800"/>
            <a:ext cx="7640320"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1 </a:t>
            </a:r>
            <a:r>
              <a:rPr lang="fr-FR" sz="4000" dirty="0">
                <a:solidFill>
                  <a:schemeClr val="bg1"/>
                </a:solidFill>
                <a:latin typeface="Microsoft JhengHei Light" panose="020B0304030504040204" pitchFamily="34" charset="-120"/>
                <a:ea typeface="Microsoft JhengHei Light" panose="020B0304030504040204" pitchFamily="34" charset="-120"/>
              </a:rPr>
              <a:t>: Les niveaux de tests</a:t>
            </a:r>
          </a:p>
        </p:txBody>
      </p:sp>
      <p:cxnSp>
        <p:nvCxnSpPr>
          <p:cNvPr id="6" name="Connecteur droit 5">
            <a:extLst>
              <a:ext uri="{FF2B5EF4-FFF2-40B4-BE49-F238E27FC236}">
                <a16:creationId xmlns:a16="http://schemas.microsoft.com/office/drawing/2014/main" id="{86A64D33-222E-D6E5-45B5-9DA0CE9DF11B}"/>
              </a:ext>
            </a:extLst>
          </p:cNvPr>
          <p:cNvCxnSpPr/>
          <p:nvPr/>
        </p:nvCxnSpPr>
        <p:spPr>
          <a:xfrm>
            <a:off x="2854960" y="3627120"/>
            <a:ext cx="717296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63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77DC9BC-7903-10ED-BE44-B06073BEAAEC}"/>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2E55DFA-3A6D-3CE8-43D6-1E8665670E4E}"/>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B2AA4F7-2574-9723-D573-BA831EEBC67B}"/>
              </a:ext>
            </a:extLst>
          </p:cNvPr>
          <p:cNvSpPr txBox="1"/>
          <p:nvPr/>
        </p:nvSpPr>
        <p:spPr>
          <a:xfrm>
            <a:off x="1290320" y="568960"/>
            <a:ext cx="761999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Les niveaux de tests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pic>
        <p:nvPicPr>
          <p:cNvPr id="7" name="Image 6">
            <a:extLst>
              <a:ext uri="{FF2B5EF4-FFF2-40B4-BE49-F238E27FC236}">
                <a16:creationId xmlns:a16="http://schemas.microsoft.com/office/drawing/2014/main" id="{1A0B0AA1-8EE8-10A5-CC2A-5D6AA7804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852" y="1982053"/>
            <a:ext cx="6256216" cy="4174054"/>
          </a:xfrm>
          <a:prstGeom prst="rect">
            <a:avLst/>
          </a:prstGeom>
        </p:spPr>
      </p:pic>
    </p:spTree>
    <p:extLst>
      <p:ext uri="{BB962C8B-B14F-4D97-AF65-F5344CB8AC3E}">
        <p14:creationId xmlns:p14="http://schemas.microsoft.com/office/powerpoint/2010/main" val="33102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6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E43A4BA-1552-6173-4CF1-F3DD0F3CB434}"/>
              </a:ext>
            </a:extLst>
          </p:cNvPr>
          <p:cNvCxnSpPr/>
          <p:nvPr/>
        </p:nvCxnSpPr>
        <p:spPr>
          <a:xfrm>
            <a:off x="67056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C63EB135-F6EB-85A0-5970-FEFC3A11B156}"/>
              </a:ext>
            </a:extLst>
          </p:cNvPr>
          <p:cNvCxnSpPr/>
          <p:nvPr/>
        </p:nvCxnSpPr>
        <p:spPr>
          <a:xfrm>
            <a:off x="8940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F2566EA2-11BB-0903-192C-098A40FF022F}"/>
              </a:ext>
            </a:extLst>
          </p:cNvPr>
          <p:cNvSpPr txBox="1"/>
          <p:nvPr/>
        </p:nvSpPr>
        <p:spPr>
          <a:xfrm>
            <a:off x="1300480" y="548640"/>
            <a:ext cx="886967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1.1)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composants </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051DBC2B-D00A-F698-17F8-5E52F4096542}"/>
              </a:ext>
            </a:extLst>
          </p:cNvPr>
          <p:cNvSpPr txBox="1"/>
          <p:nvPr/>
        </p:nvSpPr>
        <p:spPr>
          <a:xfrm>
            <a:off x="1473200" y="1737360"/>
            <a:ext cx="10048230"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composants consiste à tester séparément, les différents composants du logiciel afin de s’assurer que chaque éléments fonctionnent. Les tests de composants se nomme également les « Tests unitaires » et sont généralement écrits et exécutés par les développeurs qui ont écrit les codes du composant.</a:t>
            </a:r>
          </a:p>
        </p:txBody>
      </p:sp>
      <p:sp>
        <p:nvSpPr>
          <p:cNvPr id="7" name="ZoneTexte 6">
            <a:extLst>
              <a:ext uri="{FF2B5EF4-FFF2-40B4-BE49-F238E27FC236}">
                <a16:creationId xmlns:a16="http://schemas.microsoft.com/office/drawing/2014/main" id="{F7BDEB47-516D-F99C-5885-3B4EB5A2561E}"/>
              </a:ext>
            </a:extLst>
          </p:cNvPr>
          <p:cNvSpPr txBox="1"/>
          <p:nvPr/>
        </p:nvSpPr>
        <p:spPr>
          <a:xfrm>
            <a:off x="1473200" y="3515360"/>
            <a:ext cx="10048230"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Comme par exemple, le bouton « Se connecter » est considéré comme un composant.</a:t>
            </a:r>
          </a:p>
        </p:txBody>
      </p:sp>
      <p:sp>
        <p:nvSpPr>
          <p:cNvPr id="8" name="ZoneTexte 7">
            <a:extLst>
              <a:ext uri="{FF2B5EF4-FFF2-40B4-BE49-F238E27FC236}">
                <a16:creationId xmlns:a16="http://schemas.microsoft.com/office/drawing/2014/main" id="{EBB49743-A470-05F4-6A4C-71252076B510}"/>
              </a:ext>
            </a:extLst>
          </p:cNvPr>
          <p:cNvSpPr txBox="1"/>
          <p:nvPr/>
        </p:nvSpPr>
        <p:spPr>
          <a:xfrm>
            <a:off x="1473200" y="4462363"/>
            <a:ext cx="9956788"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Ces tests sont (ou doivent) être automatisés.</a:t>
            </a:r>
          </a:p>
        </p:txBody>
      </p:sp>
    </p:spTree>
    <p:extLst>
      <p:ext uri="{BB962C8B-B14F-4D97-AF65-F5344CB8AC3E}">
        <p14:creationId xmlns:p14="http://schemas.microsoft.com/office/powerpoint/2010/main" val="384494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BDD0004F-9D43-BCE5-0C5C-93C9B79F17D4}"/>
              </a:ext>
            </a:extLst>
          </p:cNvPr>
          <p:cNvCxnSpPr/>
          <p:nvPr/>
        </p:nvCxnSpPr>
        <p:spPr>
          <a:xfrm>
            <a:off x="62992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AFEC44B-8DDD-8276-BF84-0EA7BB4067BE}"/>
              </a:ext>
            </a:extLst>
          </p:cNvPr>
          <p:cNvCxnSpPr/>
          <p:nvPr/>
        </p:nvCxnSpPr>
        <p:spPr>
          <a:xfrm>
            <a:off x="85344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97AE86DD-8824-4A9D-DC03-47089436A03E}"/>
              </a:ext>
            </a:extLst>
          </p:cNvPr>
          <p:cNvSpPr txBox="1"/>
          <p:nvPr/>
        </p:nvSpPr>
        <p:spPr>
          <a:xfrm>
            <a:off x="1212980" y="522515"/>
            <a:ext cx="771641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1.2)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d’intégration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6" name="ZoneTexte 5">
            <a:extLst>
              <a:ext uri="{FF2B5EF4-FFF2-40B4-BE49-F238E27FC236}">
                <a16:creationId xmlns:a16="http://schemas.microsoft.com/office/drawing/2014/main" id="{375873DE-024A-32A4-1C43-6E16BD651AAF}"/>
              </a:ext>
            </a:extLst>
          </p:cNvPr>
          <p:cNvSpPr txBox="1"/>
          <p:nvPr/>
        </p:nvSpPr>
        <p:spPr>
          <a:xfrm>
            <a:off x="1212980" y="1791476"/>
            <a:ext cx="10237131"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d’intégration dans le monde du numérique est une phase de tests qui précède les tests unitaires et souvent suivi par les tests de validation. Dans le test d’intégration, chaque modules indépendants du logiciel est assemblé et testé dans son intégralité.</a:t>
            </a:r>
          </a:p>
        </p:txBody>
      </p:sp>
      <p:sp>
        <p:nvSpPr>
          <p:cNvPr id="7" name="ZoneTexte 6">
            <a:extLst>
              <a:ext uri="{FF2B5EF4-FFF2-40B4-BE49-F238E27FC236}">
                <a16:creationId xmlns:a16="http://schemas.microsoft.com/office/drawing/2014/main" id="{A8414A57-C8BA-4590-FCBD-1AC4EC439F7B}"/>
              </a:ext>
            </a:extLst>
          </p:cNvPr>
          <p:cNvSpPr txBox="1"/>
          <p:nvPr/>
        </p:nvSpPr>
        <p:spPr>
          <a:xfrm>
            <a:off x="1212980" y="3181739"/>
            <a:ext cx="1039430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des tests d’intégration est une phase où le testeur détecte les erreurs lors de la précédente phase. </a:t>
            </a:r>
          </a:p>
        </p:txBody>
      </p:sp>
      <p:sp>
        <p:nvSpPr>
          <p:cNvPr id="9" name="ZoneTexte 8">
            <a:extLst>
              <a:ext uri="{FF2B5EF4-FFF2-40B4-BE49-F238E27FC236}">
                <a16:creationId xmlns:a16="http://schemas.microsoft.com/office/drawing/2014/main" id="{18E2ED2D-B43D-655B-831A-374B94977088}"/>
              </a:ext>
            </a:extLst>
          </p:cNvPr>
          <p:cNvSpPr txBox="1"/>
          <p:nvPr/>
        </p:nvSpPr>
        <p:spPr>
          <a:xfrm>
            <a:off x="1212980" y="4338734"/>
            <a:ext cx="10319656"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 d’intégration a pour mission de cibler les erreurs non détectables via les tests unitaires et il a pour but de vérifier l’aspect, les performances et la fiabilité du logiciel. Néanmoins, l’intégration fait généralement appel à un système de gestion des versions et des programmes d’installation afin d’établir une nouvelle version fondée sur une version de maintenance, soit sur une version de développement.</a:t>
            </a:r>
          </a:p>
        </p:txBody>
      </p:sp>
    </p:spTree>
    <p:extLst>
      <p:ext uri="{BB962C8B-B14F-4D97-AF65-F5344CB8AC3E}">
        <p14:creationId xmlns:p14="http://schemas.microsoft.com/office/powerpoint/2010/main" val="173408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3D823E15-44B5-79EF-B161-560A01F5D25F}"/>
              </a:ext>
            </a:extLst>
          </p:cNvPr>
          <p:cNvCxnSpPr/>
          <p:nvPr/>
        </p:nvCxnSpPr>
        <p:spPr>
          <a:xfrm>
            <a:off x="66859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necteur droit 4">
            <a:extLst>
              <a:ext uri="{FF2B5EF4-FFF2-40B4-BE49-F238E27FC236}">
                <a16:creationId xmlns:a16="http://schemas.microsoft.com/office/drawing/2014/main" id="{242CCDE6-8203-99D0-E468-B0EE3118A725}"/>
              </a:ext>
            </a:extLst>
          </p:cNvPr>
          <p:cNvCxnSpPr/>
          <p:nvPr/>
        </p:nvCxnSpPr>
        <p:spPr>
          <a:xfrm>
            <a:off x="90456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D4806C26-F2C6-B46B-CE93-8C93873FB621}"/>
              </a:ext>
            </a:extLst>
          </p:cNvPr>
          <p:cNvSpPr txBox="1"/>
          <p:nvPr/>
        </p:nvSpPr>
        <p:spPr>
          <a:xfrm>
            <a:off x="1209368" y="474546"/>
            <a:ext cx="885886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système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7" name="ZoneTexte 6">
            <a:extLst>
              <a:ext uri="{FF2B5EF4-FFF2-40B4-BE49-F238E27FC236}">
                <a16:creationId xmlns:a16="http://schemas.microsoft.com/office/drawing/2014/main" id="{39D39047-6D38-06FD-885D-7E68BCF19026}"/>
              </a:ext>
            </a:extLst>
          </p:cNvPr>
          <p:cNvSpPr txBox="1"/>
          <p:nvPr/>
        </p:nvSpPr>
        <p:spPr>
          <a:xfrm>
            <a:off x="1317523" y="1681315"/>
            <a:ext cx="10205882"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système, sont les tests les plus instinctifs et c’est généralement les seuls qui sont effectués par les ingénieurs de tests. Le but de ces tests est de vérifier que le système (logiciels ou applications) répondent aux exigences définies dans les spécifications.</a:t>
            </a:r>
          </a:p>
        </p:txBody>
      </p:sp>
      <p:sp>
        <p:nvSpPr>
          <p:cNvPr id="8" name="ZoneTexte 7">
            <a:extLst>
              <a:ext uri="{FF2B5EF4-FFF2-40B4-BE49-F238E27FC236}">
                <a16:creationId xmlns:a16="http://schemas.microsoft.com/office/drawing/2014/main" id="{54205D5E-8DBD-1D03-A6F6-7B8330473868}"/>
              </a:ext>
            </a:extLst>
          </p:cNvPr>
          <p:cNvSpPr txBox="1"/>
          <p:nvPr/>
        </p:nvSpPr>
        <p:spPr>
          <a:xfrm>
            <a:off x="1317523" y="3105834"/>
            <a:ext cx="1020588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système sont aussi appelés « Tests fonctionnels ». Ici, on vérifie que l’authentification fonctionne bien et que les bonnes erreurs sont bien remontées.</a:t>
            </a:r>
          </a:p>
        </p:txBody>
      </p:sp>
      <p:sp>
        <p:nvSpPr>
          <p:cNvPr id="10" name="ZoneTexte 9">
            <a:extLst>
              <a:ext uri="{FF2B5EF4-FFF2-40B4-BE49-F238E27FC236}">
                <a16:creationId xmlns:a16="http://schemas.microsoft.com/office/drawing/2014/main" id="{D926FC53-4120-EB46-465C-47F946685876}"/>
              </a:ext>
            </a:extLst>
          </p:cNvPr>
          <p:cNvSpPr txBox="1"/>
          <p:nvPr/>
        </p:nvSpPr>
        <p:spPr>
          <a:xfrm>
            <a:off x="1317523" y="4253354"/>
            <a:ext cx="9861755" cy="646331"/>
          </a:xfrm>
          <a:prstGeom prst="rect">
            <a:avLst/>
          </a:prstGeom>
          <a:noFill/>
        </p:spPr>
        <p:txBody>
          <a:bodyPr wrap="square" rtlCol="0">
            <a:spAutoFit/>
          </a:bodyPr>
          <a:lstStyle/>
          <a:p>
            <a:pPr algn="just"/>
            <a:r>
              <a:rPr lang="fr-FR" b="0" i="0" dirty="0">
                <a:solidFill>
                  <a:schemeClr val="bg1"/>
                </a:solidFill>
                <a:effectLst/>
                <a:latin typeface="Microsoft JhengHei Light" panose="020B0304030504040204" pitchFamily="34" charset="-120"/>
                <a:ea typeface="Microsoft JhengHei Light" panose="020B0304030504040204" pitchFamily="34" charset="-120"/>
              </a:rPr>
              <a:t>Ces tests peuvent être manuels ou automatisés, en général un mixte de tests automatisés et de tests manuels est ce qui a le meilleur retour sur investissement.</a:t>
            </a:r>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8087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
                                        <p:tgtEl>
                                          <p:spTgt spid="3"/>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3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300"/>
                                        <p:tgtEl>
                                          <p:spTgt spid="6"/>
                                        </p:tgtEl>
                                      </p:cBhvr>
                                    </p:animEffect>
                                    <p:anim calcmode="lin" valueType="num">
                                      <p:cBhvr>
                                        <p:cTn id="17" dur="300" fill="hold"/>
                                        <p:tgtEl>
                                          <p:spTgt spid="6"/>
                                        </p:tgtEl>
                                        <p:attrNameLst>
                                          <p:attrName>ppt_x</p:attrName>
                                        </p:attrNameLst>
                                      </p:cBhvr>
                                      <p:tavLst>
                                        <p:tav tm="0">
                                          <p:val>
                                            <p:strVal val="#ppt_x"/>
                                          </p:val>
                                        </p:tav>
                                        <p:tav tm="100000">
                                          <p:val>
                                            <p:strVal val="#ppt_x"/>
                                          </p:val>
                                        </p:tav>
                                      </p:tavLst>
                                    </p:anim>
                                    <p:anim calcmode="lin" valueType="num">
                                      <p:cBhvr>
                                        <p:cTn id="18" dur="3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F2B212D6-92AC-BF90-1C58-6C6F445F4AAE}"/>
              </a:ext>
            </a:extLst>
          </p:cNvPr>
          <p:cNvCxnSpPr/>
          <p:nvPr/>
        </p:nvCxnSpPr>
        <p:spPr>
          <a:xfrm>
            <a:off x="609600" y="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72CF6F6C-C109-725C-CAC5-CE0ADAC18D77}"/>
              </a:ext>
            </a:extLst>
          </p:cNvPr>
          <p:cNvCxnSpPr/>
          <p:nvPr/>
        </p:nvCxnSpPr>
        <p:spPr>
          <a:xfrm>
            <a:off x="62992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9F6816AB-1876-52AB-C808-AEC08077523A}"/>
              </a:ext>
            </a:extLst>
          </p:cNvPr>
          <p:cNvCxnSpPr/>
          <p:nvPr/>
        </p:nvCxnSpPr>
        <p:spPr>
          <a:xfrm>
            <a:off x="83312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1392DC4E-C3D1-D741-113A-70BB5001C13C}"/>
              </a:ext>
            </a:extLst>
          </p:cNvPr>
          <p:cNvSpPr txBox="1"/>
          <p:nvPr/>
        </p:nvSpPr>
        <p:spPr>
          <a:xfrm>
            <a:off x="1026160" y="400149"/>
            <a:ext cx="8453120"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d’acceptation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10" name="ZoneTexte 9">
            <a:extLst>
              <a:ext uri="{FF2B5EF4-FFF2-40B4-BE49-F238E27FC236}">
                <a16:creationId xmlns:a16="http://schemas.microsoft.com/office/drawing/2014/main" id="{AF00CA5A-20B7-87EA-BA75-AB7E2D08F639}"/>
              </a:ext>
            </a:extLst>
          </p:cNvPr>
          <p:cNvSpPr txBox="1"/>
          <p:nvPr/>
        </p:nvSpPr>
        <p:spPr>
          <a:xfrm>
            <a:off x="1107440" y="1524000"/>
            <a:ext cx="10607039"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d’acceptation sont des tests finaux effectués par le métier et les utilisateurs et qui a pour but est de confirmer que le produit fini correspond bien aux besoins spécifiques des utilisateurs finaux.</a:t>
            </a:r>
          </a:p>
        </p:txBody>
      </p:sp>
      <p:sp>
        <p:nvSpPr>
          <p:cNvPr id="11" name="ZoneTexte 10">
            <a:extLst>
              <a:ext uri="{FF2B5EF4-FFF2-40B4-BE49-F238E27FC236}">
                <a16:creationId xmlns:a16="http://schemas.microsoft.com/office/drawing/2014/main" id="{2750115B-D991-9E20-F29E-C9553EC4C8BA}"/>
              </a:ext>
            </a:extLst>
          </p:cNvPr>
          <p:cNvSpPr txBox="1"/>
          <p:nvPr/>
        </p:nvSpPr>
        <p:spPr>
          <a:xfrm>
            <a:off x="1107440" y="4167674"/>
            <a:ext cx="10367755"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En effet, les tests d’acceptation sont réalisés de manière manuel.</a:t>
            </a:r>
          </a:p>
        </p:txBody>
      </p:sp>
      <p:sp>
        <p:nvSpPr>
          <p:cNvPr id="12" name="ZoneTexte 11">
            <a:extLst>
              <a:ext uri="{FF2B5EF4-FFF2-40B4-BE49-F238E27FC236}">
                <a16:creationId xmlns:a16="http://schemas.microsoft.com/office/drawing/2014/main" id="{222ADC75-ED97-3DF1-53AD-37DC9F2F552B}"/>
              </a:ext>
            </a:extLst>
          </p:cNvPr>
          <p:cNvSpPr txBox="1"/>
          <p:nvPr/>
        </p:nvSpPr>
        <p:spPr>
          <a:xfrm>
            <a:off x="1107440" y="2845837"/>
            <a:ext cx="10282322" cy="923330"/>
          </a:xfrm>
          <a:prstGeom prst="rect">
            <a:avLst/>
          </a:prstGeom>
          <a:noFill/>
        </p:spPr>
        <p:txBody>
          <a:bodyPr wrap="square" rtlCol="0">
            <a:spAutoFit/>
          </a:bodyPr>
          <a:lstStyle/>
          <a:p>
            <a:pPr algn="just"/>
            <a:r>
              <a:rPr lang="fr-FR" b="0" i="0" dirty="0">
                <a:effectLst/>
                <a:highlight>
                  <a:srgbClr val="FFFF00"/>
                </a:highlight>
                <a:latin typeface="Microsoft JhengHei Light" panose="020B0304030504040204" pitchFamily="34" charset="-120"/>
                <a:ea typeface="Microsoft JhengHei Light" panose="020B0304030504040204" pitchFamily="34" charset="-120"/>
              </a:rPr>
              <a:t>Attention : ce n’est pas parce qu’une application répond aux spécifications qu’elle répond aux besoins des utilisateurs. Cela peut arriver pour plusieurs raisons telles que des problèmes (ou trous) dans les spécifications, des problèmes d’ergonomie…</a:t>
            </a:r>
            <a:endParaRPr lang="fr-FR" dirty="0">
              <a:highlight>
                <a:srgbClr val="FFFF00"/>
              </a:highlight>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296510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3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1901</Words>
  <Application>Microsoft Office PowerPoint</Application>
  <PresentationFormat>Grand écran</PresentationFormat>
  <Paragraphs>94</Paragraphs>
  <Slides>23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Microsoft JhengHei Light</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Nesrine Zitouni</dc:creator>
  <cp:lastModifiedBy>Nesrine Zitouni</cp:lastModifiedBy>
  <cp:revision>14</cp:revision>
  <dcterms:created xsi:type="dcterms:W3CDTF">2023-06-12T14:36:25Z</dcterms:created>
  <dcterms:modified xsi:type="dcterms:W3CDTF">2023-06-22T11:24:49Z</dcterms:modified>
</cp:coreProperties>
</file>