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2" r:id="rId5"/>
    <p:sldId id="293" r:id="rId6"/>
    <p:sldId id="264" r:id="rId7"/>
    <p:sldId id="277" r:id="rId8"/>
    <p:sldId id="259" r:id="rId9"/>
    <p:sldId id="271" r:id="rId10"/>
    <p:sldId id="272" r:id="rId11"/>
    <p:sldId id="282" r:id="rId12"/>
    <p:sldId id="273" r:id="rId13"/>
    <p:sldId id="274" r:id="rId14"/>
    <p:sldId id="275" r:id="rId15"/>
    <p:sldId id="276" r:id="rId16"/>
    <p:sldId id="278" r:id="rId17"/>
    <p:sldId id="279" r:id="rId18"/>
    <p:sldId id="280" r:id="rId19"/>
    <p:sldId id="281" r:id="rId20"/>
    <p:sldId id="283" r:id="rId21"/>
    <p:sldId id="289" r:id="rId22"/>
    <p:sldId id="290" r:id="rId23"/>
    <p:sldId id="284" r:id="rId24"/>
    <p:sldId id="285" r:id="rId25"/>
    <p:sldId id="286" r:id="rId26"/>
    <p:sldId id="287" r:id="rId27"/>
    <p:sldId id="288" r:id="rId28"/>
    <p:sldId id="291" r:id="rId29"/>
    <p:sldId id="294" r:id="rId30"/>
    <p:sldId id="295" r:id="rId31"/>
    <p:sldId id="296" r:id="rId32"/>
    <p:sldId id="297" r:id="rId33"/>
    <p:sldId id="298" r:id="rId34"/>
    <p:sldId id="299" r:id="rId35"/>
    <p:sldId id="302" r:id="rId36"/>
    <p:sldId id="300" r:id="rId37"/>
    <p:sldId id="301" r:id="rId38"/>
    <p:sldId id="303" r:id="rId39"/>
    <p:sldId id="304" r:id="rId40"/>
    <p:sldId id="305" r:id="rId41"/>
    <p:sldId id="306" r:id="rId42"/>
    <p:sldId id="307" r:id="rId43"/>
    <p:sldId id="308" r:id="rId44"/>
    <p:sldId id="309" r:id="rId4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85" d="100"/>
          <a:sy n="85" d="100"/>
        </p:scale>
        <p:origin x="499"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951AD-311D-1BAD-C0FE-19D27F84F7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136D705-747D-C2E4-B6E7-01BA5BCDF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2B36931-4D59-4107-A497-6228AD98EBAE}"/>
              </a:ext>
            </a:extLst>
          </p:cNvPr>
          <p:cNvSpPr>
            <a:spLocks noGrp="1"/>
          </p:cNvSpPr>
          <p:nvPr>
            <p:ph type="dt" sz="half" idx="10"/>
          </p:nvPr>
        </p:nvSpPr>
        <p:spPr/>
        <p:txBody>
          <a:bodyPr/>
          <a:lstStyle/>
          <a:p>
            <a:fld id="{95064FEC-2A3E-4BEE-8A13-D371E2A14C5E}" type="datetimeFigureOut">
              <a:rPr lang="fr-FR" smtClean="0"/>
              <a:t>07/07/2023</a:t>
            </a:fld>
            <a:endParaRPr lang="fr-FR"/>
          </a:p>
        </p:txBody>
      </p:sp>
      <p:sp>
        <p:nvSpPr>
          <p:cNvPr id="5" name="Espace réservé du pied de page 4">
            <a:extLst>
              <a:ext uri="{FF2B5EF4-FFF2-40B4-BE49-F238E27FC236}">
                <a16:creationId xmlns:a16="http://schemas.microsoft.com/office/drawing/2014/main" id="{578A511F-9F3F-7D73-292E-2D791E89E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13FE4D-90FF-D8CE-F4EB-D8D9343A8D3A}"/>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1050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6603F-550F-12E3-9A44-3A92517C0E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9E35F0-86C7-DDB6-7513-0F27804D61B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0FBC24-1E8C-D6E9-60F1-82A1EFB51AFA}"/>
              </a:ext>
            </a:extLst>
          </p:cNvPr>
          <p:cNvSpPr>
            <a:spLocks noGrp="1"/>
          </p:cNvSpPr>
          <p:nvPr>
            <p:ph type="dt" sz="half" idx="10"/>
          </p:nvPr>
        </p:nvSpPr>
        <p:spPr/>
        <p:txBody>
          <a:bodyPr/>
          <a:lstStyle/>
          <a:p>
            <a:fld id="{95064FEC-2A3E-4BEE-8A13-D371E2A14C5E}" type="datetimeFigureOut">
              <a:rPr lang="fr-FR" smtClean="0"/>
              <a:t>07/07/2023</a:t>
            </a:fld>
            <a:endParaRPr lang="fr-FR"/>
          </a:p>
        </p:txBody>
      </p:sp>
      <p:sp>
        <p:nvSpPr>
          <p:cNvPr id="5" name="Espace réservé du pied de page 4">
            <a:extLst>
              <a:ext uri="{FF2B5EF4-FFF2-40B4-BE49-F238E27FC236}">
                <a16:creationId xmlns:a16="http://schemas.microsoft.com/office/drawing/2014/main" id="{90A1F160-BED0-93C8-E772-C65B31FD03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4BF694-09B3-2892-70F0-A185964F0789}"/>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69853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DBE83D5-6437-D3E3-E26F-4D2D57BB95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6E677-E2D4-9A4E-42ED-75A5EE310F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135F78-3513-4F34-09FB-E23559D123F1}"/>
              </a:ext>
            </a:extLst>
          </p:cNvPr>
          <p:cNvSpPr>
            <a:spLocks noGrp="1"/>
          </p:cNvSpPr>
          <p:nvPr>
            <p:ph type="dt" sz="half" idx="10"/>
          </p:nvPr>
        </p:nvSpPr>
        <p:spPr/>
        <p:txBody>
          <a:bodyPr/>
          <a:lstStyle/>
          <a:p>
            <a:fld id="{95064FEC-2A3E-4BEE-8A13-D371E2A14C5E}" type="datetimeFigureOut">
              <a:rPr lang="fr-FR" smtClean="0"/>
              <a:t>07/07/2023</a:t>
            </a:fld>
            <a:endParaRPr lang="fr-FR"/>
          </a:p>
        </p:txBody>
      </p:sp>
      <p:sp>
        <p:nvSpPr>
          <p:cNvPr id="5" name="Espace réservé du pied de page 4">
            <a:extLst>
              <a:ext uri="{FF2B5EF4-FFF2-40B4-BE49-F238E27FC236}">
                <a16:creationId xmlns:a16="http://schemas.microsoft.com/office/drawing/2014/main" id="{C0FA5339-FDB1-E24E-B241-F1A94ADC0F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3B8B94-ED54-674A-F7D2-5F1A6B36165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2936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47854-7EF1-0137-3EFB-A58B28DE41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9EA461-2B02-D833-F209-AB5A078075D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43D970-DA7C-F440-A73C-671C81267EAE}"/>
              </a:ext>
            </a:extLst>
          </p:cNvPr>
          <p:cNvSpPr>
            <a:spLocks noGrp="1"/>
          </p:cNvSpPr>
          <p:nvPr>
            <p:ph type="dt" sz="half" idx="10"/>
          </p:nvPr>
        </p:nvSpPr>
        <p:spPr/>
        <p:txBody>
          <a:bodyPr/>
          <a:lstStyle/>
          <a:p>
            <a:fld id="{95064FEC-2A3E-4BEE-8A13-D371E2A14C5E}" type="datetimeFigureOut">
              <a:rPr lang="fr-FR" smtClean="0"/>
              <a:t>07/07/2023</a:t>
            </a:fld>
            <a:endParaRPr lang="fr-FR"/>
          </a:p>
        </p:txBody>
      </p:sp>
      <p:sp>
        <p:nvSpPr>
          <p:cNvPr id="5" name="Espace réservé du pied de page 4">
            <a:extLst>
              <a:ext uri="{FF2B5EF4-FFF2-40B4-BE49-F238E27FC236}">
                <a16:creationId xmlns:a16="http://schemas.microsoft.com/office/drawing/2014/main" id="{8B019D4B-1C5D-81F0-9A7E-369130675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34A83F-F255-FE71-CDB3-AC1DE0AA200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3651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A986C-D8B7-9BEB-03D9-DEC4D092DF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4CA18F-FAAB-078E-BB6D-37B3CBCBE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46039B-8219-1508-9FB3-688D51D22700}"/>
              </a:ext>
            </a:extLst>
          </p:cNvPr>
          <p:cNvSpPr>
            <a:spLocks noGrp="1"/>
          </p:cNvSpPr>
          <p:nvPr>
            <p:ph type="dt" sz="half" idx="10"/>
          </p:nvPr>
        </p:nvSpPr>
        <p:spPr/>
        <p:txBody>
          <a:bodyPr/>
          <a:lstStyle/>
          <a:p>
            <a:fld id="{95064FEC-2A3E-4BEE-8A13-D371E2A14C5E}" type="datetimeFigureOut">
              <a:rPr lang="fr-FR" smtClean="0"/>
              <a:t>07/07/2023</a:t>
            </a:fld>
            <a:endParaRPr lang="fr-FR"/>
          </a:p>
        </p:txBody>
      </p:sp>
      <p:sp>
        <p:nvSpPr>
          <p:cNvPr id="5" name="Espace réservé du pied de page 4">
            <a:extLst>
              <a:ext uri="{FF2B5EF4-FFF2-40B4-BE49-F238E27FC236}">
                <a16:creationId xmlns:a16="http://schemas.microsoft.com/office/drawing/2014/main" id="{F28D2986-6EEC-6789-BE97-71DFB35A2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F9C0AB-6E38-3116-6F1D-23201BADFB2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93900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0B8B-EC00-7914-DBC7-5B26E001A8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0FFD1B-33B1-9B6B-71B6-2719E5709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A881C90-838E-FC1D-3F23-49EF9916D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311835-4157-8FEE-E9BC-9CF06101F464}"/>
              </a:ext>
            </a:extLst>
          </p:cNvPr>
          <p:cNvSpPr>
            <a:spLocks noGrp="1"/>
          </p:cNvSpPr>
          <p:nvPr>
            <p:ph type="dt" sz="half" idx="10"/>
          </p:nvPr>
        </p:nvSpPr>
        <p:spPr/>
        <p:txBody>
          <a:bodyPr/>
          <a:lstStyle/>
          <a:p>
            <a:fld id="{95064FEC-2A3E-4BEE-8A13-D371E2A14C5E}" type="datetimeFigureOut">
              <a:rPr lang="fr-FR" smtClean="0"/>
              <a:t>07/07/2023</a:t>
            </a:fld>
            <a:endParaRPr lang="fr-FR"/>
          </a:p>
        </p:txBody>
      </p:sp>
      <p:sp>
        <p:nvSpPr>
          <p:cNvPr id="6" name="Espace réservé du pied de page 5">
            <a:extLst>
              <a:ext uri="{FF2B5EF4-FFF2-40B4-BE49-F238E27FC236}">
                <a16:creationId xmlns:a16="http://schemas.microsoft.com/office/drawing/2014/main" id="{421E2100-6D74-1D48-FE12-7A497A54F2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E7321D-A003-7863-245B-02D26956F47B}"/>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96933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58F7B-0827-705E-F553-E940EA819E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7EE724-3D3C-B078-BA75-BE2CF3D3C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0AB918-8D4F-C956-BE7E-0130119DBE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9C878C-055F-78D5-4C81-7447D1C5B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037F17-FA58-07D3-B1E2-31E1D80766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F6A302-FADB-E914-EFDB-31AD655C1D0E}"/>
              </a:ext>
            </a:extLst>
          </p:cNvPr>
          <p:cNvSpPr>
            <a:spLocks noGrp="1"/>
          </p:cNvSpPr>
          <p:nvPr>
            <p:ph type="dt" sz="half" idx="10"/>
          </p:nvPr>
        </p:nvSpPr>
        <p:spPr/>
        <p:txBody>
          <a:bodyPr/>
          <a:lstStyle/>
          <a:p>
            <a:fld id="{95064FEC-2A3E-4BEE-8A13-D371E2A14C5E}" type="datetimeFigureOut">
              <a:rPr lang="fr-FR" smtClean="0"/>
              <a:t>07/07/2023</a:t>
            </a:fld>
            <a:endParaRPr lang="fr-FR"/>
          </a:p>
        </p:txBody>
      </p:sp>
      <p:sp>
        <p:nvSpPr>
          <p:cNvPr id="8" name="Espace réservé du pied de page 7">
            <a:extLst>
              <a:ext uri="{FF2B5EF4-FFF2-40B4-BE49-F238E27FC236}">
                <a16:creationId xmlns:a16="http://schemas.microsoft.com/office/drawing/2014/main" id="{05B251EB-C1A7-CA38-1712-6506B8EF5FF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17AC18A-8360-0FE5-AE92-E65ADDCE22B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7856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EAD68-631E-D216-664C-D0D1AC7C41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16A1F8-6238-A890-0A14-8616B4B9C2A0}"/>
              </a:ext>
            </a:extLst>
          </p:cNvPr>
          <p:cNvSpPr>
            <a:spLocks noGrp="1"/>
          </p:cNvSpPr>
          <p:nvPr>
            <p:ph type="dt" sz="half" idx="10"/>
          </p:nvPr>
        </p:nvSpPr>
        <p:spPr/>
        <p:txBody>
          <a:bodyPr/>
          <a:lstStyle/>
          <a:p>
            <a:fld id="{95064FEC-2A3E-4BEE-8A13-D371E2A14C5E}" type="datetimeFigureOut">
              <a:rPr lang="fr-FR" smtClean="0"/>
              <a:t>07/07/2023</a:t>
            </a:fld>
            <a:endParaRPr lang="fr-FR"/>
          </a:p>
        </p:txBody>
      </p:sp>
      <p:sp>
        <p:nvSpPr>
          <p:cNvPr id="4" name="Espace réservé du pied de page 3">
            <a:extLst>
              <a:ext uri="{FF2B5EF4-FFF2-40B4-BE49-F238E27FC236}">
                <a16:creationId xmlns:a16="http://schemas.microsoft.com/office/drawing/2014/main" id="{0EBEA3F5-3C0D-B6D8-643E-A18C0BEFE9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2E7ADEC-3FA7-B5F4-443A-F09B6989DEB7}"/>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69091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E8768F-3BCD-BEA7-0AD4-9E7E313C3E0F}"/>
              </a:ext>
            </a:extLst>
          </p:cNvPr>
          <p:cNvSpPr>
            <a:spLocks noGrp="1"/>
          </p:cNvSpPr>
          <p:nvPr>
            <p:ph type="dt" sz="half" idx="10"/>
          </p:nvPr>
        </p:nvSpPr>
        <p:spPr/>
        <p:txBody>
          <a:bodyPr/>
          <a:lstStyle/>
          <a:p>
            <a:fld id="{95064FEC-2A3E-4BEE-8A13-D371E2A14C5E}" type="datetimeFigureOut">
              <a:rPr lang="fr-FR" smtClean="0"/>
              <a:t>07/07/2023</a:t>
            </a:fld>
            <a:endParaRPr lang="fr-FR"/>
          </a:p>
        </p:txBody>
      </p:sp>
      <p:sp>
        <p:nvSpPr>
          <p:cNvPr id="3" name="Espace réservé du pied de page 2">
            <a:extLst>
              <a:ext uri="{FF2B5EF4-FFF2-40B4-BE49-F238E27FC236}">
                <a16:creationId xmlns:a16="http://schemas.microsoft.com/office/drawing/2014/main" id="{261411EE-22F5-93C3-34A0-C02DC62D9C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A6EFF9-F4C9-B485-2FA4-C04119693A86}"/>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44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6685A-C680-5CF7-F535-803BEE1542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7A4CDC-61F0-2099-4906-43824C0B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71DF6D-5C50-D3D0-EB9C-E1765B528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C240-5AC8-BDED-D70B-2FD49BD1226A}"/>
              </a:ext>
            </a:extLst>
          </p:cNvPr>
          <p:cNvSpPr>
            <a:spLocks noGrp="1"/>
          </p:cNvSpPr>
          <p:nvPr>
            <p:ph type="dt" sz="half" idx="10"/>
          </p:nvPr>
        </p:nvSpPr>
        <p:spPr/>
        <p:txBody>
          <a:bodyPr/>
          <a:lstStyle/>
          <a:p>
            <a:fld id="{95064FEC-2A3E-4BEE-8A13-D371E2A14C5E}" type="datetimeFigureOut">
              <a:rPr lang="fr-FR" smtClean="0"/>
              <a:t>07/07/2023</a:t>
            </a:fld>
            <a:endParaRPr lang="fr-FR"/>
          </a:p>
        </p:txBody>
      </p:sp>
      <p:sp>
        <p:nvSpPr>
          <p:cNvPr id="6" name="Espace réservé du pied de page 5">
            <a:extLst>
              <a:ext uri="{FF2B5EF4-FFF2-40B4-BE49-F238E27FC236}">
                <a16:creationId xmlns:a16="http://schemas.microsoft.com/office/drawing/2014/main" id="{6FEF5BB1-26FF-83E3-40E4-2890AB225E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8F3EC1-3426-A172-694F-4BCFFDBADD60}"/>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384651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FE15D-CFCE-5082-7547-DBD5FF1ED6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20C9CD-550C-CB6A-F967-05F22F611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96916E-7E8F-52B7-61C3-6D7B200CF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14F7BD-874C-BC97-4B99-4AAFE77110C1}"/>
              </a:ext>
            </a:extLst>
          </p:cNvPr>
          <p:cNvSpPr>
            <a:spLocks noGrp="1"/>
          </p:cNvSpPr>
          <p:nvPr>
            <p:ph type="dt" sz="half" idx="10"/>
          </p:nvPr>
        </p:nvSpPr>
        <p:spPr/>
        <p:txBody>
          <a:bodyPr/>
          <a:lstStyle/>
          <a:p>
            <a:fld id="{95064FEC-2A3E-4BEE-8A13-D371E2A14C5E}" type="datetimeFigureOut">
              <a:rPr lang="fr-FR" smtClean="0"/>
              <a:t>07/07/2023</a:t>
            </a:fld>
            <a:endParaRPr lang="fr-FR"/>
          </a:p>
        </p:txBody>
      </p:sp>
      <p:sp>
        <p:nvSpPr>
          <p:cNvPr id="6" name="Espace réservé du pied de page 5">
            <a:extLst>
              <a:ext uri="{FF2B5EF4-FFF2-40B4-BE49-F238E27FC236}">
                <a16:creationId xmlns:a16="http://schemas.microsoft.com/office/drawing/2014/main" id="{00184174-D0D5-732D-2380-46630B439A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D49DC2-516C-CFDB-6D09-E6C301AFAA75}"/>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17006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8CA82E-131B-EA3D-0EA9-624ECC347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56F17B-9CD7-9546-F7E6-32AA3AF0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7EF425-4F9A-0AEF-A9F4-B8280639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64FEC-2A3E-4BEE-8A13-D371E2A14C5E}" type="datetimeFigureOut">
              <a:rPr lang="fr-FR" smtClean="0"/>
              <a:t>07/07/2023</a:t>
            </a:fld>
            <a:endParaRPr lang="fr-FR"/>
          </a:p>
        </p:txBody>
      </p:sp>
      <p:sp>
        <p:nvSpPr>
          <p:cNvPr id="5" name="Espace réservé du pied de page 4">
            <a:extLst>
              <a:ext uri="{FF2B5EF4-FFF2-40B4-BE49-F238E27FC236}">
                <a16:creationId xmlns:a16="http://schemas.microsoft.com/office/drawing/2014/main" id="{24D4E4F6-D46E-45A2-372F-D0292DD71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A2F96D-CC59-5660-035D-256DF0C41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68844-7776-49E4-B0AD-CB52CB0C0722}" type="slidenum">
              <a:rPr lang="fr-FR" smtClean="0"/>
              <a:t>‹N°›</a:t>
            </a:fld>
            <a:endParaRPr lang="fr-FR"/>
          </a:p>
        </p:txBody>
      </p:sp>
    </p:spTree>
    <p:extLst>
      <p:ext uri="{BB962C8B-B14F-4D97-AF65-F5344CB8AC3E}">
        <p14:creationId xmlns:p14="http://schemas.microsoft.com/office/powerpoint/2010/main" val="114366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FD8EB4-1227-0389-54BC-D77E3FC6107C}"/>
              </a:ext>
            </a:extLst>
          </p:cNvPr>
          <p:cNvSpPr/>
          <p:nvPr/>
        </p:nvSpPr>
        <p:spPr>
          <a:xfrm>
            <a:off x="5531286" y="2971800"/>
            <a:ext cx="20057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Microsoft JhengHei Light" panose="020B0304030504040204" pitchFamily="34" charset="-120"/>
                <a:ea typeface="Microsoft JhengHei Light" panose="020B0304030504040204" pitchFamily="34" charset="-120"/>
              </a:rPr>
              <a:t>ISTQB</a:t>
            </a:r>
          </a:p>
        </p:txBody>
      </p:sp>
      <p:sp>
        <p:nvSpPr>
          <p:cNvPr id="4" name="Rectangle 3">
            <a:extLst>
              <a:ext uri="{FF2B5EF4-FFF2-40B4-BE49-F238E27FC236}">
                <a16:creationId xmlns:a16="http://schemas.microsoft.com/office/drawing/2014/main" id="{9E6758EA-953C-F74F-DF6A-806FD5A3F623}"/>
              </a:ext>
            </a:extLst>
          </p:cNvPr>
          <p:cNvSpPr/>
          <p:nvPr/>
        </p:nvSpPr>
        <p:spPr>
          <a:xfrm>
            <a:off x="7648384" y="3170583"/>
            <a:ext cx="1287510" cy="516834"/>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Microsoft JhengHei Light" panose="020B0304030504040204" pitchFamily="34" charset="-120"/>
                <a:ea typeface="Microsoft JhengHei Light" panose="020B0304030504040204" pitchFamily="34" charset="-120"/>
              </a:rPr>
              <a:t>Révisions</a:t>
            </a:r>
          </a:p>
        </p:txBody>
      </p:sp>
      <p:sp>
        <p:nvSpPr>
          <p:cNvPr id="6" name="Rectangle 5">
            <a:extLst>
              <a:ext uri="{FF2B5EF4-FFF2-40B4-BE49-F238E27FC236}">
                <a16:creationId xmlns:a16="http://schemas.microsoft.com/office/drawing/2014/main" id="{41238D5D-BDA1-2AD9-046D-91483A7D901A}"/>
              </a:ext>
            </a:extLst>
          </p:cNvPr>
          <p:cNvSpPr/>
          <p:nvPr/>
        </p:nvSpPr>
        <p:spPr>
          <a:xfrm>
            <a:off x="7776376" y="3063416"/>
            <a:ext cx="4415624" cy="71561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a:extLst>
              <a:ext uri="{FF2B5EF4-FFF2-40B4-BE49-F238E27FC236}">
                <a16:creationId xmlns:a16="http://schemas.microsoft.com/office/drawing/2014/main" id="{47D3BC7C-5B40-6308-7968-43A23BB39806}"/>
              </a:ext>
            </a:extLst>
          </p:cNvPr>
          <p:cNvCxnSpPr/>
          <p:nvPr/>
        </p:nvCxnSpPr>
        <p:spPr>
          <a:xfrm>
            <a:off x="7776376" y="2864498"/>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C78A189F-CB6D-877F-6BBB-016BEA81D10F}"/>
              </a:ext>
            </a:extLst>
          </p:cNvPr>
          <p:cNvCxnSpPr/>
          <p:nvPr/>
        </p:nvCxnSpPr>
        <p:spPr>
          <a:xfrm>
            <a:off x="7776376" y="3977952"/>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75810F5-1DD9-BFD4-6FFA-BB34B2D8747A}"/>
              </a:ext>
            </a:extLst>
          </p:cNvPr>
          <p:cNvSpPr/>
          <p:nvPr/>
        </p:nvSpPr>
        <p:spPr>
          <a:xfrm>
            <a:off x="7776376"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A3C4EAE-BEC9-F0D9-FA6B-0615CEE8D360}"/>
              </a:ext>
            </a:extLst>
          </p:cNvPr>
          <p:cNvSpPr/>
          <p:nvPr/>
        </p:nvSpPr>
        <p:spPr>
          <a:xfrm>
            <a:off x="1"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04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125E-6 0 L -0.25 0 " pathEditMode="relative" rAng="0" ptsTypes="AA">
                                      <p:cBhvr>
                                        <p:cTn id="6" dur="1000" fill="hold"/>
                                        <p:tgtEl>
                                          <p:spTgt spid="4">
                                            <p:txEl>
                                              <p:pRg st="0" end="0"/>
                                            </p:txEl>
                                          </p:spTgt>
                                        </p:tgtEl>
                                        <p:attrNameLst>
                                          <p:attrName>ppt_x</p:attrName>
                                          <p:attrName>ppt_y</p:attrName>
                                        </p:attrNameLst>
                                      </p:cBhvr>
                                      <p:rCtr x="-12500" y="0"/>
                                    </p:animMotion>
                                  </p:childTnLst>
                                </p:cTn>
                              </p:par>
                              <p:par>
                                <p:cTn id="7" presetID="2" presetClass="entr" presetSubtype="8" decel="10000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0-#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2" presetClass="entr" presetSubtype="8" decel="100000"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4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12" presetClass="entr" presetSubtype="4" fill="hold" grpId="0" nodeType="withEffect">
                                  <p:stCondLst>
                                    <p:cond delay="4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600"/>
                                        <p:tgtEl>
                                          <p:spTgt spid="5"/>
                                        </p:tgtEl>
                                        <p:attrNameLst>
                                          <p:attrName>ppt_y</p:attrName>
                                        </p:attrNameLst>
                                      </p:cBhvr>
                                      <p:tavLst>
                                        <p:tav tm="0">
                                          <p:val>
                                            <p:strVal val="#ppt_y+#ppt_h*1.125000"/>
                                          </p:val>
                                        </p:tav>
                                        <p:tav tm="100000">
                                          <p:val>
                                            <p:strVal val="#ppt_y"/>
                                          </p:val>
                                        </p:tav>
                                      </p:tavLst>
                                    </p:anim>
                                    <p:animEffect transition="in" filter="wipe(up)">
                                      <p:cBhvr>
                                        <p:cTn id="22" dur="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E7E39D6-26F3-E0B0-7C85-C711D06D6782}"/>
              </a:ext>
            </a:extLst>
          </p:cNvPr>
          <p:cNvCxnSpPr/>
          <p:nvPr/>
        </p:nvCxnSpPr>
        <p:spPr>
          <a:xfrm>
            <a:off x="80624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32A0EF0B-79CD-4C29-25A1-B7AA2260EBFB}"/>
              </a:ext>
            </a:extLst>
          </p:cNvPr>
          <p:cNvCxnSpPr/>
          <p:nvPr/>
        </p:nvCxnSpPr>
        <p:spPr>
          <a:xfrm>
            <a:off x="99797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5C21A721-4808-E8BE-9456-EE3DE455EB30}"/>
              </a:ext>
            </a:extLst>
          </p:cNvPr>
          <p:cNvSpPr txBox="1"/>
          <p:nvPr/>
        </p:nvSpPr>
        <p:spPr>
          <a:xfrm>
            <a:off x="1199533" y="530942"/>
            <a:ext cx="83672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types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pic>
        <p:nvPicPr>
          <p:cNvPr id="8" name="Image 7" descr="Une image contenant texte, capture d’écran, Police, logiciel&#10;&#10;Description générée automatiquement">
            <a:extLst>
              <a:ext uri="{FF2B5EF4-FFF2-40B4-BE49-F238E27FC236}">
                <a16:creationId xmlns:a16="http://schemas.microsoft.com/office/drawing/2014/main" id="{9F326AEE-30B3-81FA-B4C1-AFDE6C78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4" y="2192049"/>
            <a:ext cx="10363201" cy="2985180"/>
          </a:xfrm>
          <a:prstGeom prst="rect">
            <a:avLst/>
          </a:prstGeom>
        </p:spPr>
      </p:pic>
    </p:spTree>
    <p:extLst>
      <p:ext uri="{BB962C8B-B14F-4D97-AF65-F5344CB8AC3E}">
        <p14:creationId xmlns:p14="http://schemas.microsoft.com/office/powerpoint/2010/main" val="32839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E26522D-B965-4CE4-3208-56BC51C89DD9}"/>
              </a:ext>
            </a:extLst>
          </p:cNvPr>
          <p:cNvSpPr txBox="1"/>
          <p:nvPr/>
        </p:nvSpPr>
        <p:spPr>
          <a:xfrm>
            <a:off x="3519948" y="2861186"/>
            <a:ext cx="5152103"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fonctionnels</a:t>
            </a:r>
          </a:p>
        </p:txBody>
      </p:sp>
      <p:cxnSp>
        <p:nvCxnSpPr>
          <p:cNvPr id="4" name="Connecteur droit 3">
            <a:extLst>
              <a:ext uri="{FF2B5EF4-FFF2-40B4-BE49-F238E27FC236}">
                <a16:creationId xmlns:a16="http://schemas.microsoft.com/office/drawing/2014/main" id="{21E30D3E-18C2-2506-F095-92FEC4A67FB0}"/>
              </a:ext>
            </a:extLst>
          </p:cNvPr>
          <p:cNvCxnSpPr/>
          <p:nvPr/>
        </p:nvCxnSpPr>
        <p:spPr>
          <a:xfrm>
            <a:off x="3647768" y="3569072"/>
            <a:ext cx="4817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63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68F3B82-2C2B-F5D9-81AF-581B7FCD9C28}"/>
              </a:ext>
            </a:extLst>
          </p:cNvPr>
          <p:cNvCxnSpPr/>
          <p:nvPr/>
        </p:nvCxnSpPr>
        <p:spPr>
          <a:xfrm>
            <a:off x="77674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5714BA6-2334-CF65-0E76-5715B99A4314}"/>
              </a:ext>
            </a:extLst>
          </p:cNvPr>
          <p:cNvCxnSpPr/>
          <p:nvPr/>
        </p:nvCxnSpPr>
        <p:spPr>
          <a:xfrm>
            <a:off x="1027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BF50B671-D4FC-0812-06EF-02A130BCD7D1}"/>
              </a:ext>
            </a:extLst>
          </p:cNvPr>
          <p:cNvSpPr txBox="1"/>
          <p:nvPr/>
        </p:nvSpPr>
        <p:spPr>
          <a:xfrm>
            <a:off x="1278194" y="442452"/>
            <a:ext cx="703989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2.2)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CF7ED87-385D-2DB0-F073-349D96F79BDE}"/>
              </a:ext>
            </a:extLst>
          </p:cNvPr>
          <p:cNvSpPr txBox="1"/>
          <p:nvPr/>
        </p:nvSpPr>
        <p:spPr>
          <a:xfrm>
            <a:off x="1278194" y="1468400"/>
            <a:ext cx="3038167"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3A49505B-FF2C-B6D2-B186-74464FC275ED}"/>
              </a:ext>
            </a:extLst>
          </p:cNvPr>
          <p:cNvSpPr txBox="1"/>
          <p:nvPr/>
        </p:nvSpPr>
        <p:spPr>
          <a:xfrm>
            <a:off x="1278194" y="2217349"/>
            <a:ext cx="9733547"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fonctionnels sont définis comme étant une approche de test qui a pour but de garantir que chaque fonctionnalité de l’application fonctionne conformément aux exigences du logiciels. Néanmoins, les tests fonctionnels sont évalués en fonction des besoins requis afin de pouvoir vérifier que les résultats attendus sont conformes aux attentes de l’utilisateur final.</a:t>
            </a:r>
          </a:p>
        </p:txBody>
      </p:sp>
      <p:pic>
        <p:nvPicPr>
          <p:cNvPr id="9" name="Image 8">
            <a:extLst>
              <a:ext uri="{FF2B5EF4-FFF2-40B4-BE49-F238E27FC236}">
                <a16:creationId xmlns:a16="http://schemas.microsoft.com/office/drawing/2014/main" id="{35718C13-469A-9538-2128-8477FF72F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361" y="4285130"/>
            <a:ext cx="3717028" cy="1864377"/>
          </a:xfrm>
          <a:prstGeom prst="rect">
            <a:avLst/>
          </a:prstGeom>
        </p:spPr>
      </p:pic>
    </p:spTree>
    <p:extLst>
      <p:ext uri="{BB962C8B-B14F-4D97-AF65-F5344CB8AC3E}">
        <p14:creationId xmlns:p14="http://schemas.microsoft.com/office/powerpoint/2010/main" val="10599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160B9AB-EFB3-FCA9-8606-109E1ADC663D}"/>
              </a:ext>
            </a:extLst>
          </p:cNvPr>
          <p:cNvCxnSpPr/>
          <p:nvPr/>
        </p:nvCxnSpPr>
        <p:spPr>
          <a:xfrm>
            <a:off x="7837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FD6356FD-F0C2-AC51-D07A-238E77EE2B22}"/>
              </a:ext>
            </a:extLst>
          </p:cNvPr>
          <p:cNvCxnSpPr/>
          <p:nvPr/>
        </p:nvCxnSpPr>
        <p:spPr>
          <a:xfrm>
            <a:off x="104813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BD7178A-C387-3EE5-51CF-5C33AE58FE83}"/>
              </a:ext>
            </a:extLst>
          </p:cNvPr>
          <p:cNvSpPr txBox="1"/>
          <p:nvPr/>
        </p:nvSpPr>
        <p:spPr>
          <a:xfrm>
            <a:off x="1312505" y="382555"/>
            <a:ext cx="77257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2.3)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EC84E1F-9F35-7EA6-C1C0-DB1BD826EE91}"/>
              </a:ext>
            </a:extLst>
          </p:cNvPr>
          <p:cNvSpPr txBox="1"/>
          <p:nvPr/>
        </p:nvSpPr>
        <p:spPr>
          <a:xfrm>
            <a:off x="1312505" y="1421458"/>
            <a:ext cx="4851918"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565501E7-B71F-AA68-FC22-0C5874BCA662}"/>
              </a:ext>
            </a:extLst>
          </p:cNvPr>
          <p:cNvSpPr txBox="1"/>
          <p:nvPr/>
        </p:nvSpPr>
        <p:spPr>
          <a:xfrm>
            <a:off x="1849014" y="2183362"/>
            <a:ext cx="6652724" cy="1754326"/>
          </a:xfrm>
          <a:prstGeom prst="rect">
            <a:avLst/>
          </a:prstGeom>
          <a:noFill/>
        </p:spPr>
        <p:txBody>
          <a:bodyPr wrap="square" rtlCol="0">
            <a:spAutoFit/>
          </a:bodyPr>
          <a:lstStyle/>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unitaires</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d’intégration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de fumée </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du système</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régression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d’acceptation par les utilisateurs</a:t>
            </a:r>
          </a:p>
        </p:txBody>
      </p:sp>
    </p:spTree>
    <p:extLst>
      <p:ext uri="{BB962C8B-B14F-4D97-AF65-F5344CB8AC3E}">
        <p14:creationId xmlns:p14="http://schemas.microsoft.com/office/powerpoint/2010/main" val="215935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6F50925-B8F1-C222-C376-00448492500F}"/>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DE70CF5-448D-180A-912A-03F8B891AAD2}"/>
              </a:ext>
            </a:extLst>
          </p:cNvPr>
          <p:cNvCxnSpPr/>
          <p:nvPr/>
        </p:nvCxnSpPr>
        <p:spPr>
          <a:xfrm>
            <a:off x="10947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FFE896F-2159-4705-60AB-385F391E600A}"/>
              </a:ext>
            </a:extLst>
          </p:cNvPr>
          <p:cNvSpPr txBox="1"/>
          <p:nvPr/>
        </p:nvSpPr>
        <p:spPr>
          <a:xfrm>
            <a:off x="1399592" y="429208"/>
            <a:ext cx="671804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unitaires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6482026-0616-980C-6446-8FDC4D371B6C}"/>
              </a:ext>
            </a:extLst>
          </p:cNvPr>
          <p:cNvSpPr txBox="1"/>
          <p:nvPr/>
        </p:nvSpPr>
        <p:spPr>
          <a:xfrm>
            <a:off x="1399592" y="1626088"/>
            <a:ext cx="10077057" cy="2308324"/>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unitaires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méthode de tests de logiciels</a:t>
            </a:r>
            <a:r>
              <a:rPr lang="fr-FR" dirty="0">
                <a:solidFill>
                  <a:schemeClr val="bg1"/>
                </a:solidFill>
                <a:latin typeface="Microsoft JhengHei Light" panose="020B0304030504040204" pitchFamily="34" charset="-120"/>
                <a:ea typeface="Microsoft JhengHei Light" panose="020B0304030504040204" pitchFamily="34" charset="-120"/>
              </a:rPr>
              <a:t> et qui consiste à tester plusieurs éléments ou bien plusieurs unités d’un logiciel.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principal objectif du test unitaire est de valider toutes les unités du logiciel et de vérifier que tout fonctionne parfaitement. En parallèle, les tests unitaires sont effectués pendant la phase de programmation du logiciel par les développeurs et ou les responsables QA.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185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FE125D-1E18-FBE2-CBD9-6DEAE311F797}"/>
              </a:ext>
            </a:extLst>
          </p:cNvPr>
          <p:cNvCxnSpPr/>
          <p:nvPr/>
        </p:nvCxnSpPr>
        <p:spPr>
          <a:xfrm>
            <a:off x="110641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AE4D4B3-CF55-2BBC-3B9F-27DE209C9976}"/>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4E7656EE-AF2A-14D1-1957-14FE63A328EF}"/>
              </a:ext>
            </a:extLst>
          </p:cNvPr>
          <p:cNvSpPr txBox="1"/>
          <p:nvPr/>
        </p:nvSpPr>
        <p:spPr>
          <a:xfrm>
            <a:off x="1419726" y="354564"/>
            <a:ext cx="655008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d’intégration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FAA0643-0969-4522-8F0D-A43C867EB355}"/>
              </a:ext>
            </a:extLst>
          </p:cNvPr>
          <p:cNvSpPr txBox="1"/>
          <p:nvPr/>
        </p:nvSpPr>
        <p:spPr>
          <a:xfrm>
            <a:off x="1419726" y="1622051"/>
            <a:ext cx="10467471" cy="2862322"/>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d’intégration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phase de tests</a:t>
            </a:r>
            <a:r>
              <a:rPr lang="fr-FR" dirty="0">
                <a:solidFill>
                  <a:schemeClr val="bg1"/>
                </a:solidFill>
                <a:latin typeface="Microsoft JhengHei Light" panose="020B0304030504040204" pitchFamily="34" charset="-120"/>
                <a:ea typeface="Microsoft JhengHei Light" panose="020B0304030504040204" pitchFamily="34" charset="-120"/>
              </a:rPr>
              <a:t>, qui est précédée par les tests unitaires et suivi par les tests de validation.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d’intégration est de détecter les erreurs que les tests unitaires n’ont pas pu détecter. Ils ne détectent pas uniquement les erreurs non détectés par les tests unitaires, ils vérifient également l’aspect fonctionnel du logiciel ou application, sa fiabilité et ses performances.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L’intégration en général fait appel à un système de gestion de versions et également à des programmes d’installation car cela va permettre d’établir une nouvelle version fondée sur une version de la maintenance ou sur une version de développement.</a:t>
            </a:r>
          </a:p>
        </p:txBody>
      </p:sp>
    </p:spTree>
    <p:extLst>
      <p:ext uri="{BB962C8B-B14F-4D97-AF65-F5344CB8AC3E}">
        <p14:creationId xmlns:p14="http://schemas.microsoft.com/office/powerpoint/2010/main" val="12572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6CD294E-4C99-C064-6ABE-EE4F33151F92}"/>
              </a:ext>
            </a:extLst>
          </p:cNvPr>
          <p:cNvCxnSpPr/>
          <p:nvPr/>
        </p:nvCxnSpPr>
        <p:spPr>
          <a:xfrm>
            <a:off x="9144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41F0C42-E3E6-DCBE-95B7-34BB8073B3EB}"/>
              </a:ext>
            </a:extLst>
          </p:cNvPr>
          <p:cNvCxnSpPr/>
          <p:nvPr/>
        </p:nvCxnSpPr>
        <p:spPr>
          <a:xfrm>
            <a:off x="117495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6BCC02FB-5512-0424-9A4C-81792EFC485C}"/>
              </a:ext>
            </a:extLst>
          </p:cNvPr>
          <p:cNvSpPr txBox="1"/>
          <p:nvPr/>
        </p:nvSpPr>
        <p:spPr>
          <a:xfrm>
            <a:off x="1523998" y="481781"/>
            <a:ext cx="806245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fumée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12E8698-B245-0E08-E4C9-CE9E85971737}"/>
              </a:ext>
            </a:extLst>
          </p:cNvPr>
          <p:cNvSpPr txBox="1"/>
          <p:nvPr/>
        </p:nvSpPr>
        <p:spPr>
          <a:xfrm>
            <a:off x="1523998" y="1810909"/>
            <a:ext cx="1022554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fumée également appelé « </a:t>
            </a:r>
            <a:r>
              <a:rPr lang="fr-FR" dirty="0">
                <a:highlight>
                  <a:srgbClr val="FFFF00"/>
                </a:highlight>
                <a:latin typeface="Microsoft JhengHei Light" panose="020B0304030504040204" pitchFamily="34" charset="-120"/>
                <a:ea typeface="Microsoft JhengHei Light" panose="020B0304030504040204" pitchFamily="34" charset="-120"/>
              </a:rPr>
              <a:t>Smoke Test</a:t>
            </a:r>
            <a:r>
              <a:rPr lang="fr-FR" dirty="0">
                <a:solidFill>
                  <a:schemeClr val="bg1"/>
                </a:solidFill>
                <a:latin typeface="Microsoft JhengHei Light" panose="020B0304030504040204" pitchFamily="34" charset="-120"/>
                <a:ea typeface="Microsoft JhengHei Light" panose="020B0304030504040204" pitchFamily="34" charset="-120"/>
              </a:rPr>
              <a:t> » est défini comme étant comme une évaluation sommaire des fonctions nécessaires en développement du logiciel et également de sa stabilité.</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Son objectif principal est de déterminer si le logiciel serait contraint à de nouveaux développements ou bien si une série de tests plus exhaustifs et spécialisés pourront être menés.</a:t>
            </a:r>
          </a:p>
        </p:txBody>
      </p:sp>
    </p:spTree>
    <p:extLst>
      <p:ext uri="{BB962C8B-B14F-4D97-AF65-F5344CB8AC3E}">
        <p14:creationId xmlns:p14="http://schemas.microsoft.com/office/powerpoint/2010/main" val="41408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8D91576B-DE85-5BD1-F09A-AEC72A0EB032}"/>
              </a:ext>
            </a:extLst>
          </p:cNvPr>
          <p:cNvCxnSpPr/>
          <p:nvPr/>
        </p:nvCxnSpPr>
        <p:spPr>
          <a:xfrm>
            <a:off x="896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49B9B65-4146-9C8E-93FC-C7893A9EFC78}"/>
              </a:ext>
            </a:extLst>
          </p:cNvPr>
          <p:cNvCxnSpPr/>
          <p:nvPr/>
        </p:nvCxnSpPr>
        <p:spPr>
          <a:xfrm>
            <a:off x="113851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D626D41-D91C-344C-9443-05DDB6B7453B}"/>
              </a:ext>
            </a:extLst>
          </p:cNvPr>
          <p:cNvSpPr txBox="1"/>
          <p:nvPr/>
        </p:nvSpPr>
        <p:spPr>
          <a:xfrm>
            <a:off x="1497106" y="510988"/>
            <a:ext cx="665181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système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ADBCA91-220E-4FF1-DBA2-646DCC9CCF9D}"/>
              </a:ext>
            </a:extLst>
          </p:cNvPr>
          <p:cNvSpPr txBox="1"/>
          <p:nvPr/>
        </p:nvSpPr>
        <p:spPr>
          <a:xfrm>
            <a:off x="1497106" y="2043501"/>
            <a:ext cx="9690845"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Selon le glossaire de l’ISTQB, les tests système sont définis comme des tests les plus instinctifs car ce sont généralement les seuls qui sont effectués par une équipe d’ingénieurs de test. </a:t>
            </a:r>
          </a:p>
        </p:txBody>
      </p:sp>
      <p:sp>
        <p:nvSpPr>
          <p:cNvPr id="8" name="ZoneTexte 7">
            <a:extLst>
              <a:ext uri="{FF2B5EF4-FFF2-40B4-BE49-F238E27FC236}">
                <a16:creationId xmlns:a16="http://schemas.microsoft.com/office/drawing/2014/main" id="{28F5171F-3DB3-71BB-CDBD-8E6CD1670A04}"/>
              </a:ext>
            </a:extLst>
          </p:cNvPr>
          <p:cNvSpPr txBox="1"/>
          <p:nvPr/>
        </p:nvSpPr>
        <p:spPr>
          <a:xfrm>
            <a:off x="1497106" y="3391348"/>
            <a:ext cx="10067363"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système est de contrôler que le système (le logiciel et l’application ensemble) répond bien aux exigences définies dans les spécifications. Cependant, ces tests </a:t>
            </a:r>
            <a:r>
              <a:rPr lang="fr-FR" dirty="0">
                <a:highlight>
                  <a:srgbClr val="FFFF00"/>
                </a:highlight>
                <a:latin typeface="Microsoft JhengHei Light" panose="020B0304030504040204" pitchFamily="34" charset="-120"/>
                <a:ea typeface="Microsoft JhengHei Light" panose="020B0304030504040204" pitchFamily="34" charset="-120"/>
              </a:rPr>
              <a:t>peuvent être effectués en manuel comme en automatisé</a:t>
            </a:r>
            <a:r>
              <a:rPr lang="fr-FR" dirty="0">
                <a:solidFill>
                  <a:schemeClr val="bg1"/>
                </a:solidFill>
                <a:latin typeface="Microsoft JhengHei Light" panose="020B0304030504040204" pitchFamily="34" charset="-120"/>
                <a:ea typeface="Microsoft JhengHei Light" panose="020B0304030504040204" pitchFamily="34" charset="-120"/>
              </a:rPr>
              <a:t>.</a:t>
            </a:r>
          </a:p>
        </p:txBody>
      </p:sp>
    </p:spTree>
    <p:extLst>
      <p:ext uri="{BB962C8B-B14F-4D97-AF65-F5344CB8AC3E}">
        <p14:creationId xmlns:p14="http://schemas.microsoft.com/office/powerpoint/2010/main" val="88832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D19F9DFC-EC80-A13D-5FB3-178960D81679}"/>
              </a:ext>
            </a:extLst>
          </p:cNvPr>
          <p:cNvCxnSpPr/>
          <p:nvPr/>
        </p:nvCxnSpPr>
        <p:spPr>
          <a:xfrm>
            <a:off x="9340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9FF45FF-F2D5-BE97-F4C0-082016870857}"/>
              </a:ext>
            </a:extLst>
          </p:cNvPr>
          <p:cNvCxnSpPr/>
          <p:nvPr/>
        </p:nvCxnSpPr>
        <p:spPr>
          <a:xfrm>
            <a:off x="117495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2C460E1-CFF8-FEAC-18A8-EA79EA2F6F57}"/>
              </a:ext>
            </a:extLst>
          </p:cNvPr>
          <p:cNvSpPr txBox="1"/>
          <p:nvPr/>
        </p:nvSpPr>
        <p:spPr>
          <a:xfrm>
            <a:off x="1582996" y="452285"/>
            <a:ext cx="552572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2.8)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régression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D63891A-C70B-8C89-48D2-C2F5313E545C}"/>
              </a:ext>
            </a:extLst>
          </p:cNvPr>
          <p:cNvSpPr txBox="1"/>
          <p:nvPr/>
        </p:nvSpPr>
        <p:spPr>
          <a:xfrm>
            <a:off x="1582996" y="1965169"/>
            <a:ext cx="10343532"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tests de régression sont définis selon l’ISTQB, comme étant un ensemble de tests d’un programme préalablement testé après une modification, afin de s’assurer qu’aucun défaut n’ont pas été introduits voir même découverts dans les parties non modifiées du logiciel.</a:t>
            </a:r>
          </a:p>
        </p:txBody>
      </p:sp>
      <p:sp>
        <p:nvSpPr>
          <p:cNvPr id="8" name="ZoneTexte 7">
            <a:extLst>
              <a:ext uri="{FF2B5EF4-FFF2-40B4-BE49-F238E27FC236}">
                <a16:creationId xmlns:a16="http://schemas.microsoft.com/office/drawing/2014/main" id="{B2C07E16-226D-3EBB-1DFA-A77C513C7F9D}"/>
              </a:ext>
            </a:extLst>
          </p:cNvPr>
          <p:cNvSpPr txBox="1"/>
          <p:nvPr/>
        </p:nvSpPr>
        <p:spPr>
          <a:xfrm>
            <a:off x="1582996" y="3293387"/>
            <a:ext cx="9945616"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Ils permettent également de valider les parties du code d’un produit déjà construites, testées et approuvées. Néanmoins, les tests de régression visent les tests fonctionnels et non fonctionnels.</a:t>
            </a:r>
          </a:p>
        </p:txBody>
      </p:sp>
    </p:spTree>
    <p:extLst>
      <p:ext uri="{BB962C8B-B14F-4D97-AF65-F5344CB8AC3E}">
        <p14:creationId xmlns:p14="http://schemas.microsoft.com/office/powerpoint/2010/main" val="153073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26CE9E-67EA-7FA4-B8F8-5D2A3B5F8D7F}"/>
              </a:ext>
            </a:extLst>
          </p:cNvPr>
          <p:cNvCxnSpPr/>
          <p:nvPr/>
        </p:nvCxnSpPr>
        <p:spPr>
          <a:xfrm>
            <a:off x="97339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85479F1-12C1-0B83-5963-B0BED7F0F749}"/>
              </a:ext>
            </a:extLst>
          </p:cNvPr>
          <p:cNvCxnSpPr/>
          <p:nvPr/>
        </p:nvCxnSpPr>
        <p:spPr>
          <a:xfrm>
            <a:off x="126344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FF3C5A9-E4CA-952E-9F2D-AB5675E846EB}"/>
              </a:ext>
            </a:extLst>
          </p:cNvPr>
          <p:cNvSpPr txBox="1"/>
          <p:nvPr/>
        </p:nvSpPr>
        <p:spPr>
          <a:xfrm>
            <a:off x="1553495" y="403122"/>
            <a:ext cx="763474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2.9)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d’acceptation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B0FD8F5-C684-CE5B-135D-B24196AD3E11}"/>
              </a:ext>
            </a:extLst>
          </p:cNvPr>
          <p:cNvSpPr txBox="1"/>
          <p:nvPr/>
        </p:nvSpPr>
        <p:spPr>
          <a:xfrm>
            <a:off x="1553495" y="1958411"/>
            <a:ext cx="966395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d’acceptation est défini comme une phase de développement de projet visant à assurer formellement que le logiciel ou application répond conformément aux spécifications.</a:t>
            </a:r>
          </a:p>
        </p:txBody>
      </p:sp>
      <p:sp>
        <p:nvSpPr>
          <p:cNvPr id="8" name="ZoneTexte 7">
            <a:extLst>
              <a:ext uri="{FF2B5EF4-FFF2-40B4-BE49-F238E27FC236}">
                <a16:creationId xmlns:a16="http://schemas.microsoft.com/office/drawing/2014/main" id="{2ACA3B2C-5E54-F52B-559D-A0A50A9E7DED}"/>
              </a:ext>
            </a:extLst>
          </p:cNvPr>
          <p:cNvSpPr txBox="1"/>
          <p:nvPr/>
        </p:nvSpPr>
        <p:spPr>
          <a:xfrm>
            <a:off x="1553495" y="3190534"/>
            <a:ext cx="9457763"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critères d’acceptation sont les conditions qu’un produit logiciel ou application doit remplir afin d’être validés par un utilisateur final, un client ou bien un système. Les conditions sont uniques pour chaque « </a:t>
            </a:r>
            <a:r>
              <a:rPr lang="fr-FR" dirty="0">
                <a:highlight>
                  <a:srgbClr val="FFFF00"/>
                </a:highlight>
                <a:latin typeface="Microsoft JhengHei Light" panose="020B0304030504040204" pitchFamily="34" charset="-120"/>
                <a:ea typeface="Microsoft JhengHei Light" panose="020B0304030504040204" pitchFamily="34" charset="-120"/>
              </a:rPr>
              <a:t>User Story</a:t>
            </a:r>
            <a:r>
              <a:rPr lang="fr-FR" dirty="0">
                <a:solidFill>
                  <a:schemeClr val="bg1"/>
                </a:solidFill>
                <a:latin typeface="Microsoft JhengHei Light" panose="020B0304030504040204" pitchFamily="34" charset="-120"/>
                <a:ea typeface="Microsoft JhengHei Light" panose="020B0304030504040204" pitchFamily="34" charset="-120"/>
              </a:rPr>
              <a:t> » et définissent des fonctionnalités du point de vue  de l’utilisateur final.</a:t>
            </a:r>
          </a:p>
        </p:txBody>
      </p:sp>
    </p:spTree>
    <p:extLst>
      <p:ext uri="{BB962C8B-B14F-4D97-AF65-F5344CB8AC3E}">
        <p14:creationId xmlns:p14="http://schemas.microsoft.com/office/powerpoint/2010/main" val="71162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5ADCE3-368A-DCED-BF6D-2BAAC9DF8966}"/>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D0F43F9-BE23-4EAF-578F-6D03CB9A2ED7}"/>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DE50AA6-6EF5-C6AA-042D-76945B72265B}"/>
              </a:ext>
            </a:extLst>
          </p:cNvPr>
          <p:cNvSpPr txBox="1"/>
          <p:nvPr/>
        </p:nvSpPr>
        <p:spPr>
          <a:xfrm>
            <a:off x="1576873" y="690465"/>
            <a:ext cx="9974424"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Introduction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906DF13-AC2E-4EAD-F67F-00E8403EA34C}"/>
              </a:ext>
            </a:extLst>
          </p:cNvPr>
          <p:cNvSpPr txBox="1"/>
          <p:nvPr/>
        </p:nvSpPr>
        <p:spPr>
          <a:xfrm>
            <a:off x="1576873" y="1763486"/>
            <a:ext cx="10188000" cy="1569660"/>
          </a:xfrm>
          <a:prstGeom prst="rect">
            <a:avLst/>
          </a:prstGeom>
          <a:noFill/>
        </p:spPr>
        <p:txBody>
          <a:bodyPr wrap="square" rtlCol="0">
            <a:spAutoFit/>
          </a:bodyPr>
          <a:lstStyle/>
          <a:p>
            <a:r>
              <a:rPr lang="fr-FR" sz="1600" dirty="0">
                <a:solidFill>
                  <a:schemeClr val="bg1"/>
                </a:solidFill>
                <a:latin typeface="Microsoft JhengHei Light" panose="020B0304030504040204" pitchFamily="34" charset="-120"/>
                <a:ea typeface="Microsoft JhengHei Light" panose="020B0304030504040204" pitchFamily="34" charset="-120"/>
              </a:rPr>
              <a:t>L’ISTQB (International Software Testing Qualifications Board) est une association internationale et qui a pour but de mettre en place, au niveau international, un schéma uniforme et universel de connaissances et compétences nécessaires à tout professionnel concernés par les tests logiciels et de systèmes.</a:t>
            </a:r>
          </a:p>
          <a:p>
            <a:endParaRPr lang="fr-FR" sz="1600" dirty="0">
              <a:solidFill>
                <a:schemeClr val="bg1"/>
              </a:solidFill>
              <a:latin typeface="Microsoft JhengHei Light" panose="020B0304030504040204" pitchFamily="34" charset="-120"/>
              <a:ea typeface="Microsoft JhengHei Light" panose="020B0304030504040204" pitchFamily="34" charset="-120"/>
            </a:endParaRPr>
          </a:p>
          <a:p>
            <a:r>
              <a:rPr lang="fr-FR" sz="1600" dirty="0">
                <a:solidFill>
                  <a:schemeClr val="bg1"/>
                </a:solidFill>
                <a:latin typeface="Microsoft JhengHei Light" panose="020B0304030504040204" pitchFamily="34" charset="-120"/>
                <a:ea typeface="Microsoft JhengHei Light" panose="020B0304030504040204" pitchFamily="34" charset="-120"/>
              </a:rPr>
              <a:t>Actuellement, il y a plus de 500 000 personnes dans plus de 100 pays dans le monde qui possèdent une certification délivrée par l’ISTQB , ce qui en fait, de facto, un standard mondial dans le domaine du test.</a:t>
            </a:r>
          </a:p>
        </p:txBody>
      </p:sp>
      <p:pic>
        <p:nvPicPr>
          <p:cNvPr id="9" name="Image 8">
            <a:extLst>
              <a:ext uri="{FF2B5EF4-FFF2-40B4-BE49-F238E27FC236}">
                <a16:creationId xmlns:a16="http://schemas.microsoft.com/office/drawing/2014/main" id="{551690A0-2CFE-68AF-18A2-CC07C33F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69" y="4057941"/>
            <a:ext cx="2390775" cy="1914525"/>
          </a:xfrm>
          <a:prstGeom prst="rect">
            <a:avLst/>
          </a:prstGeom>
        </p:spPr>
      </p:pic>
      <p:pic>
        <p:nvPicPr>
          <p:cNvPr id="11" name="Image 10">
            <a:extLst>
              <a:ext uri="{FF2B5EF4-FFF2-40B4-BE49-F238E27FC236}">
                <a16:creationId xmlns:a16="http://schemas.microsoft.com/office/drawing/2014/main" id="{88E1277A-BDFC-E0DA-9ACE-CC83AFC38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245" y="4375059"/>
            <a:ext cx="2390400" cy="1502543"/>
          </a:xfrm>
          <a:prstGeom prst="rect">
            <a:avLst/>
          </a:prstGeom>
        </p:spPr>
      </p:pic>
    </p:spTree>
    <p:extLst>
      <p:ext uri="{BB962C8B-B14F-4D97-AF65-F5344CB8AC3E}">
        <p14:creationId xmlns:p14="http://schemas.microsoft.com/office/powerpoint/2010/main" val="36144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42"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7F4A21D-9777-63A1-62C4-CBF8D4336697}"/>
              </a:ext>
            </a:extLst>
          </p:cNvPr>
          <p:cNvSpPr txBox="1"/>
          <p:nvPr/>
        </p:nvSpPr>
        <p:spPr>
          <a:xfrm>
            <a:off x="3293805" y="2969342"/>
            <a:ext cx="6489291"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non fonctionnels</a:t>
            </a:r>
          </a:p>
        </p:txBody>
      </p:sp>
      <p:cxnSp>
        <p:nvCxnSpPr>
          <p:cNvPr id="4" name="Connecteur droit 3">
            <a:extLst>
              <a:ext uri="{FF2B5EF4-FFF2-40B4-BE49-F238E27FC236}">
                <a16:creationId xmlns:a16="http://schemas.microsoft.com/office/drawing/2014/main" id="{A301A621-DEAE-98D8-E939-C639DA02B98E}"/>
              </a:ext>
            </a:extLst>
          </p:cNvPr>
          <p:cNvCxnSpPr>
            <a:cxnSpLocks/>
          </p:cNvCxnSpPr>
          <p:nvPr/>
        </p:nvCxnSpPr>
        <p:spPr>
          <a:xfrm>
            <a:off x="3372465" y="3746090"/>
            <a:ext cx="586985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22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4C12D99D-E8D5-C671-502A-717B1AA61CA6}"/>
              </a:ext>
            </a:extLst>
          </p:cNvPr>
          <p:cNvCxnSpPr/>
          <p:nvPr/>
        </p:nvCxnSpPr>
        <p:spPr>
          <a:xfrm>
            <a:off x="105783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16A53F6-8A95-7130-2335-0B155D55D18B}"/>
              </a:ext>
            </a:extLst>
          </p:cNvPr>
          <p:cNvCxnSpPr/>
          <p:nvPr/>
        </p:nvCxnSpPr>
        <p:spPr>
          <a:xfrm>
            <a:off x="133574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662D210-50F8-BC58-F8DB-34B506A6F84C}"/>
              </a:ext>
            </a:extLst>
          </p:cNvPr>
          <p:cNvSpPr txBox="1"/>
          <p:nvPr/>
        </p:nvSpPr>
        <p:spPr>
          <a:xfrm>
            <a:off x="1703292" y="573741"/>
            <a:ext cx="811305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2.10)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6310DA95-93C1-1E15-D456-52414F8FCE3F}"/>
              </a:ext>
            </a:extLst>
          </p:cNvPr>
          <p:cNvSpPr txBox="1"/>
          <p:nvPr/>
        </p:nvSpPr>
        <p:spPr>
          <a:xfrm>
            <a:off x="1703292" y="1819836"/>
            <a:ext cx="343348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252A48B1-5706-B795-54BF-2E53F306F637}"/>
              </a:ext>
            </a:extLst>
          </p:cNvPr>
          <p:cNvSpPr txBox="1"/>
          <p:nvPr/>
        </p:nvSpPr>
        <p:spPr>
          <a:xfrm>
            <a:off x="1703292" y="2788932"/>
            <a:ext cx="964602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Selon le glossaire, les tests non fonctionnels sont définis comme étant des tests effectués afin d’évaluer la conformité d’un composant ou bien d’un système avec des exigences non fonctionnelles.</a:t>
            </a:r>
          </a:p>
        </p:txBody>
      </p:sp>
    </p:spTree>
    <p:extLst>
      <p:ext uri="{BB962C8B-B14F-4D97-AF65-F5344CB8AC3E}">
        <p14:creationId xmlns:p14="http://schemas.microsoft.com/office/powerpoint/2010/main" val="314146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5807B1B-1C47-FCCB-6A2D-C9FA6DA77D36}"/>
              </a:ext>
            </a:extLst>
          </p:cNvPr>
          <p:cNvCxnSpPr/>
          <p:nvPr/>
        </p:nvCxnSpPr>
        <p:spPr>
          <a:xfrm>
            <a:off x="115037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8F5FD97-DC5F-9049-F16D-755FF6F74725}"/>
              </a:ext>
            </a:extLst>
          </p:cNvPr>
          <p:cNvCxnSpPr/>
          <p:nvPr/>
        </p:nvCxnSpPr>
        <p:spPr>
          <a:xfrm>
            <a:off x="145025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23C35358-1FE3-9EBB-62F4-BFAB2E047B52}"/>
              </a:ext>
            </a:extLst>
          </p:cNvPr>
          <p:cNvSpPr txBox="1"/>
          <p:nvPr/>
        </p:nvSpPr>
        <p:spPr>
          <a:xfrm>
            <a:off x="1818968" y="491613"/>
            <a:ext cx="913416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2.11)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677BFB65-5272-46E9-C79C-939C04B021DD}"/>
              </a:ext>
            </a:extLst>
          </p:cNvPr>
          <p:cNvSpPr txBox="1"/>
          <p:nvPr/>
        </p:nvSpPr>
        <p:spPr>
          <a:xfrm>
            <a:off x="1818968" y="1632155"/>
            <a:ext cx="10038735" cy="923330"/>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non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a:p>
            <a:endParaRPr lang="fr-FR" b="1" dirty="0">
              <a:solidFill>
                <a:schemeClr val="bg1"/>
              </a:solidFill>
              <a:latin typeface="Microsoft JhengHei Light" panose="020B0304030504040204" pitchFamily="34" charset="-120"/>
              <a:ea typeface="Microsoft JhengHei Light" panose="020B0304030504040204" pitchFamily="34" charset="-120"/>
            </a:endParaRPr>
          </a:p>
          <a:p>
            <a:endParaRPr lang="fr-FR" b="1" dirty="0">
              <a:solidFill>
                <a:schemeClr val="bg1"/>
              </a:solidFill>
              <a:latin typeface="Microsoft JhengHei Light" panose="020B0304030504040204" pitchFamily="34" charset="-120"/>
              <a:ea typeface="Microsoft JhengHei Light" panose="020B0304030504040204" pitchFamily="34" charset="-120"/>
            </a:endParaRPr>
          </a:p>
        </p:txBody>
      </p:sp>
      <p:sp>
        <p:nvSpPr>
          <p:cNvPr id="10" name="ZoneTexte 9">
            <a:extLst>
              <a:ext uri="{FF2B5EF4-FFF2-40B4-BE49-F238E27FC236}">
                <a16:creationId xmlns:a16="http://schemas.microsoft.com/office/drawing/2014/main" id="{D36DE002-3902-3C99-0A86-A96680644CB6}"/>
              </a:ext>
            </a:extLst>
          </p:cNvPr>
          <p:cNvSpPr txBox="1"/>
          <p:nvPr/>
        </p:nvSpPr>
        <p:spPr>
          <a:xfrm>
            <a:off x="2254193" y="2279349"/>
            <a:ext cx="9694599" cy="1754326"/>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performances</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charge</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volume</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sécurité</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compatibilité</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récupération…</a:t>
            </a:r>
          </a:p>
        </p:txBody>
      </p:sp>
    </p:spTree>
    <p:extLst>
      <p:ext uri="{BB962C8B-B14F-4D97-AF65-F5344CB8AC3E}">
        <p14:creationId xmlns:p14="http://schemas.microsoft.com/office/powerpoint/2010/main" val="214965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584FBB-9B0E-3B6B-37DD-F3579B021262}"/>
              </a:ext>
            </a:extLst>
          </p:cNvPr>
          <p:cNvCxnSpPr/>
          <p:nvPr/>
        </p:nvCxnSpPr>
        <p:spPr>
          <a:xfrm>
            <a:off x="124869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452CB09-AEB0-56F1-99DF-F05A9CBC3B53}"/>
              </a:ext>
            </a:extLst>
          </p:cNvPr>
          <p:cNvCxnSpPr/>
          <p:nvPr/>
        </p:nvCxnSpPr>
        <p:spPr>
          <a:xfrm>
            <a:off x="97830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EE3C297E-5A3F-2233-B263-F5397205E51B}"/>
              </a:ext>
            </a:extLst>
          </p:cNvPr>
          <p:cNvSpPr txBox="1"/>
          <p:nvPr/>
        </p:nvSpPr>
        <p:spPr>
          <a:xfrm>
            <a:off x="1519087" y="422786"/>
            <a:ext cx="707922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2.12)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performances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281D776-7B0B-5A37-2C19-E23A27AECE81}"/>
              </a:ext>
            </a:extLst>
          </p:cNvPr>
          <p:cNvSpPr txBox="1"/>
          <p:nvPr/>
        </p:nvSpPr>
        <p:spPr>
          <a:xfrm>
            <a:off x="1519087" y="1815621"/>
            <a:ext cx="964602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performances est défini comme un test qui consiste à déterminer la performance d’un système. </a:t>
            </a:r>
          </a:p>
        </p:txBody>
      </p:sp>
      <p:sp>
        <p:nvSpPr>
          <p:cNvPr id="8" name="ZoneTexte 7">
            <a:extLst>
              <a:ext uri="{FF2B5EF4-FFF2-40B4-BE49-F238E27FC236}">
                <a16:creationId xmlns:a16="http://schemas.microsoft.com/office/drawing/2014/main" id="{931A1FD0-3EBC-BD3F-85BC-14BBA4C808D0}"/>
              </a:ext>
            </a:extLst>
          </p:cNvPr>
          <p:cNvSpPr txBox="1"/>
          <p:nvPr/>
        </p:nvSpPr>
        <p:spPr>
          <a:xfrm>
            <a:off x="1519087" y="2746791"/>
            <a:ext cx="976256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L’acceptation la plus courante de ce terme est celle dans laquelle ces tests logiciels et qui vont avoir pour objectif de mesurer le temps de réaction de l’application ou du logiciel en fonction de sa sollicitation.</a:t>
            </a:r>
          </a:p>
        </p:txBody>
      </p:sp>
    </p:spTree>
    <p:extLst>
      <p:ext uri="{BB962C8B-B14F-4D97-AF65-F5344CB8AC3E}">
        <p14:creationId xmlns:p14="http://schemas.microsoft.com/office/powerpoint/2010/main" val="201455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34FB347-04C0-266A-C636-37DBDF88AF56}"/>
              </a:ext>
            </a:extLst>
          </p:cNvPr>
          <p:cNvCxnSpPr>
            <a:cxnSpLocks/>
          </p:cNvCxnSpPr>
          <p:nvPr/>
        </p:nvCxnSpPr>
        <p:spPr>
          <a:xfrm>
            <a:off x="95922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A34E173-749E-05F4-D624-E5A36727AD64}"/>
              </a:ext>
            </a:extLst>
          </p:cNvPr>
          <p:cNvCxnSpPr>
            <a:cxnSpLocks/>
          </p:cNvCxnSpPr>
          <p:nvPr/>
        </p:nvCxnSpPr>
        <p:spPr>
          <a:xfrm>
            <a:off x="12460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F82F4325-C1D6-F0EB-C163-FC9C825E3D3E}"/>
              </a:ext>
            </a:extLst>
          </p:cNvPr>
          <p:cNvSpPr txBox="1"/>
          <p:nvPr/>
        </p:nvSpPr>
        <p:spPr>
          <a:xfrm>
            <a:off x="1667435" y="475129"/>
            <a:ext cx="699247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2.13)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charges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4B96795F-9FF6-CDFE-A350-B6951DCA1988}"/>
              </a:ext>
            </a:extLst>
          </p:cNvPr>
          <p:cNvSpPr txBox="1"/>
          <p:nvPr/>
        </p:nvSpPr>
        <p:spPr>
          <a:xfrm>
            <a:off x="1667435" y="1701478"/>
            <a:ext cx="9448797"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charge est un type de test qui consiste à mesurer la performance d’un système en fonction de la charge d’utilisateurs simultanées. </a:t>
            </a:r>
          </a:p>
        </p:txBody>
      </p:sp>
      <p:sp>
        <p:nvSpPr>
          <p:cNvPr id="8" name="ZoneTexte 7">
            <a:extLst>
              <a:ext uri="{FF2B5EF4-FFF2-40B4-BE49-F238E27FC236}">
                <a16:creationId xmlns:a16="http://schemas.microsoft.com/office/drawing/2014/main" id="{756724DB-445B-02C3-752C-DEBC19F0FE45}"/>
              </a:ext>
            </a:extLst>
          </p:cNvPr>
          <p:cNvSpPr txBox="1"/>
          <p:nvPr/>
        </p:nvSpPr>
        <p:spPr>
          <a:xfrm>
            <a:off x="1667435" y="2927827"/>
            <a:ext cx="993289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de ce type de test est de prévoir la charge maximale que peut encaisser le système. Il permet également de mettre en évidence les points de vigilances du système, de les corrigées et de les optimiser.</a:t>
            </a:r>
          </a:p>
        </p:txBody>
      </p:sp>
    </p:spTree>
    <p:extLst>
      <p:ext uri="{BB962C8B-B14F-4D97-AF65-F5344CB8AC3E}">
        <p14:creationId xmlns:p14="http://schemas.microsoft.com/office/powerpoint/2010/main" val="244923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FD9B0A6-2294-A6AE-4461-38F05FB79252}"/>
              </a:ext>
            </a:extLst>
          </p:cNvPr>
          <p:cNvCxnSpPr/>
          <p:nvPr/>
        </p:nvCxnSpPr>
        <p:spPr>
          <a:xfrm>
            <a:off x="107171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023B2A5-A356-C808-0815-B1EF98490B36}"/>
              </a:ext>
            </a:extLst>
          </p:cNvPr>
          <p:cNvCxnSpPr/>
          <p:nvPr/>
        </p:nvCxnSpPr>
        <p:spPr>
          <a:xfrm>
            <a:off x="136176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CAA6D61B-BAEE-94D1-FE51-137A0C2E5B4A}"/>
              </a:ext>
            </a:extLst>
          </p:cNvPr>
          <p:cNvSpPr txBox="1"/>
          <p:nvPr/>
        </p:nvSpPr>
        <p:spPr>
          <a:xfrm>
            <a:off x="1730478" y="481780"/>
            <a:ext cx="588952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volume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D61ADE1-A19A-605F-5733-1389FB201837}"/>
              </a:ext>
            </a:extLst>
          </p:cNvPr>
          <p:cNvSpPr txBox="1"/>
          <p:nvPr/>
        </p:nvSpPr>
        <p:spPr>
          <a:xfrm>
            <a:off x="1730478" y="2024165"/>
            <a:ext cx="956534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volume sont un type de test qui a pour but de mesurer l’espace occupé par un objet ou par une substance.</a:t>
            </a:r>
          </a:p>
        </p:txBody>
      </p:sp>
      <p:sp>
        <p:nvSpPr>
          <p:cNvPr id="8" name="ZoneTexte 7">
            <a:extLst>
              <a:ext uri="{FF2B5EF4-FFF2-40B4-BE49-F238E27FC236}">
                <a16:creationId xmlns:a16="http://schemas.microsoft.com/office/drawing/2014/main" id="{7BE52B90-3233-C337-C738-FA4031BF5438}"/>
              </a:ext>
            </a:extLst>
          </p:cNvPr>
          <p:cNvSpPr txBox="1"/>
          <p:nvPr/>
        </p:nvSpPr>
        <p:spPr>
          <a:xfrm>
            <a:off x="1730478" y="2974880"/>
            <a:ext cx="9959497"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Ils sont mesurés en mètres cubes dans le système international d’unités (SI).</a:t>
            </a:r>
          </a:p>
        </p:txBody>
      </p:sp>
    </p:spTree>
    <p:extLst>
      <p:ext uri="{BB962C8B-B14F-4D97-AF65-F5344CB8AC3E}">
        <p14:creationId xmlns:p14="http://schemas.microsoft.com/office/powerpoint/2010/main" val="233241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F0F62EA-ABCA-9DD3-E26C-09DEF372715D}"/>
              </a:ext>
            </a:extLst>
          </p:cNvPr>
          <p:cNvCxnSpPr/>
          <p:nvPr/>
        </p:nvCxnSpPr>
        <p:spPr>
          <a:xfrm>
            <a:off x="10028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39E6F96-5A7B-E5EB-E6D8-86C58A18FF30}"/>
              </a:ext>
            </a:extLst>
          </p:cNvPr>
          <p:cNvCxnSpPr/>
          <p:nvPr/>
        </p:nvCxnSpPr>
        <p:spPr>
          <a:xfrm>
            <a:off x="13322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3120D3B-A9CC-6768-3A17-96D713445E96}"/>
              </a:ext>
            </a:extLst>
          </p:cNvPr>
          <p:cNvSpPr txBox="1"/>
          <p:nvPr/>
        </p:nvSpPr>
        <p:spPr>
          <a:xfrm>
            <a:off x="1769806" y="491613"/>
            <a:ext cx="735452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sécurité</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68874D96-FD81-8BF9-A3A3-0265046B9BE7}"/>
              </a:ext>
            </a:extLst>
          </p:cNvPr>
          <p:cNvSpPr txBox="1"/>
          <p:nvPr/>
        </p:nvSpPr>
        <p:spPr>
          <a:xfrm>
            <a:off x="1661651" y="1699286"/>
            <a:ext cx="996991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sécurité sont définis comme étant une famille de tests qui est très important dans toutes les entreprises, également pour le grand public en ce qui concerne la protection des données (RGPD).</a:t>
            </a:r>
          </a:p>
        </p:txBody>
      </p:sp>
      <p:sp>
        <p:nvSpPr>
          <p:cNvPr id="11" name="ZoneTexte 10">
            <a:extLst>
              <a:ext uri="{FF2B5EF4-FFF2-40B4-BE49-F238E27FC236}">
                <a16:creationId xmlns:a16="http://schemas.microsoft.com/office/drawing/2014/main" id="{200B6262-D388-B7A9-4CC9-930006A14822}"/>
              </a:ext>
            </a:extLst>
          </p:cNvPr>
          <p:cNvSpPr txBox="1"/>
          <p:nvPr/>
        </p:nvSpPr>
        <p:spPr>
          <a:xfrm>
            <a:off x="1661651" y="3183958"/>
            <a:ext cx="9861755"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sécurité des applications statiques (SAST) et les tests de sécurité des applications dynamiques (DAST), sont les deux des types de tests de sécurité des applications. Cependant, ils vérifient les vulnérabilités et les défauts des applications et aident à prévenir en cas de cyberattaques.</a:t>
            </a:r>
          </a:p>
        </p:txBody>
      </p:sp>
    </p:spTree>
    <p:extLst>
      <p:ext uri="{BB962C8B-B14F-4D97-AF65-F5344CB8AC3E}">
        <p14:creationId xmlns:p14="http://schemas.microsoft.com/office/powerpoint/2010/main" val="179150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8F9016F-863A-1609-22DD-358D46010B93}"/>
              </a:ext>
            </a:extLst>
          </p:cNvPr>
          <p:cNvCxnSpPr/>
          <p:nvPr/>
        </p:nvCxnSpPr>
        <p:spPr>
          <a:xfrm>
            <a:off x="106188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50A37EA-4569-B050-8A90-5050C605311B}"/>
              </a:ext>
            </a:extLst>
          </p:cNvPr>
          <p:cNvCxnSpPr/>
          <p:nvPr/>
        </p:nvCxnSpPr>
        <p:spPr>
          <a:xfrm>
            <a:off x="140109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A89EBE6-79C9-769A-7CA9-D1B7421AD1D0}"/>
              </a:ext>
            </a:extLst>
          </p:cNvPr>
          <p:cNvSpPr txBox="1"/>
          <p:nvPr/>
        </p:nvSpPr>
        <p:spPr>
          <a:xfrm>
            <a:off x="1740310" y="530943"/>
            <a:ext cx="799362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compatibilité</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D0080C36-82F6-83DE-11CA-BF4A7BDDFBB8}"/>
              </a:ext>
            </a:extLst>
          </p:cNvPr>
          <p:cNvSpPr txBox="1"/>
          <p:nvPr/>
        </p:nvSpPr>
        <p:spPr>
          <a:xfrm>
            <a:off x="1740310" y="1678895"/>
            <a:ext cx="991496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compatibilité (CT) en ISTQB interviennent uniquement lorsque que les solutions des tests sont mis à disposition des utilisateurs finaux (UE).</a:t>
            </a:r>
          </a:p>
        </p:txBody>
      </p:sp>
      <p:sp>
        <p:nvSpPr>
          <p:cNvPr id="8" name="ZoneTexte 7">
            <a:extLst>
              <a:ext uri="{FF2B5EF4-FFF2-40B4-BE49-F238E27FC236}">
                <a16:creationId xmlns:a16="http://schemas.microsoft.com/office/drawing/2014/main" id="{1BE722B2-3949-B327-EB35-EAA372D2EEEF}"/>
              </a:ext>
            </a:extLst>
          </p:cNvPr>
          <p:cNvSpPr txBox="1"/>
          <p:nvPr/>
        </p:nvSpPr>
        <p:spPr>
          <a:xfrm>
            <a:off x="1740310" y="2826847"/>
            <a:ext cx="9799577" cy="2308324"/>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 existe deux formes de tests de compatibilité en ISTQB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dirty="0">
                <a:highlight>
                  <a:srgbClr val="FFFF00"/>
                </a:highlight>
                <a:latin typeface="Microsoft JhengHei Light" panose="020B0304030504040204" pitchFamily="34" charset="-120"/>
                <a:ea typeface="Microsoft JhengHei Light" panose="020B0304030504040204" pitchFamily="34" charset="-120"/>
              </a:rPr>
              <a:t>Test de compatibilité ascendante (BCT)</a:t>
            </a:r>
            <a:r>
              <a:rPr lang="fr-FR" dirty="0">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 Il garantit que toutes les nouvelles 	 	   versions  fonctionneront toujours avec les anciennes.</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dirty="0">
                <a:highlight>
                  <a:srgbClr val="FFFF00"/>
                </a:highlight>
                <a:latin typeface="Microsoft JhengHei Light" panose="020B0304030504040204" pitchFamily="34" charset="-120"/>
                <a:ea typeface="Microsoft JhengHei Light" panose="020B0304030504040204" pitchFamily="34" charset="-120"/>
              </a:rPr>
              <a:t>Test de compatibilité avancée (FCT)</a:t>
            </a:r>
            <a:r>
              <a:rPr lang="fr-FR" dirty="0">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 Il permet d’évaluer si les prochaines 	   	   versions des plateformes fonctionneront toujours les versions actuelles et ou les   	   nouvelles de la solution.</a:t>
            </a:r>
          </a:p>
        </p:txBody>
      </p:sp>
    </p:spTree>
    <p:extLst>
      <p:ext uri="{BB962C8B-B14F-4D97-AF65-F5344CB8AC3E}">
        <p14:creationId xmlns:p14="http://schemas.microsoft.com/office/powerpoint/2010/main" val="153188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6BA1C083-D248-97D5-CA5F-79457E13BFE4}"/>
              </a:ext>
            </a:extLst>
          </p:cNvPr>
          <p:cNvCxnSpPr/>
          <p:nvPr/>
        </p:nvCxnSpPr>
        <p:spPr>
          <a:xfrm>
            <a:off x="113070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9F0D35F7-1689-EEA0-201D-6967F0AEB18E}"/>
              </a:ext>
            </a:extLst>
          </p:cNvPr>
          <p:cNvCxnSpPr/>
          <p:nvPr/>
        </p:nvCxnSpPr>
        <p:spPr>
          <a:xfrm>
            <a:off x="144042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694AFFC-CFCE-2755-82D8-A81ECB0ECB73}"/>
              </a:ext>
            </a:extLst>
          </p:cNvPr>
          <p:cNvSpPr txBox="1"/>
          <p:nvPr/>
        </p:nvSpPr>
        <p:spPr>
          <a:xfrm>
            <a:off x="1848754" y="475130"/>
            <a:ext cx="788894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récupération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3" name="ZoneTexte 2">
            <a:extLst>
              <a:ext uri="{FF2B5EF4-FFF2-40B4-BE49-F238E27FC236}">
                <a16:creationId xmlns:a16="http://schemas.microsoft.com/office/drawing/2014/main" id="{E9E0C286-F2C7-2F6A-EF2E-378F014366A0}"/>
              </a:ext>
            </a:extLst>
          </p:cNvPr>
          <p:cNvSpPr txBox="1"/>
          <p:nvPr/>
        </p:nvSpPr>
        <p:spPr>
          <a:xfrm>
            <a:off x="1936377" y="3021106"/>
            <a:ext cx="10031506"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p>
        </p:txBody>
      </p:sp>
      <p:sp>
        <p:nvSpPr>
          <p:cNvPr id="4" name="ZoneTexte 3">
            <a:extLst>
              <a:ext uri="{FF2B5EF4-FFF2-40B4-BE49-F238E27FC236}">
                <a16:creationId xmlns:a16="http://schemas.microsoft.com/office/drawing/2014/main" id="{E2E054AE-84CC-514A-F197-84D726E54F52}"/>
              </a:ext>
            </a:extLst>
          </p:cNvPr>
          <p:cNvSpPr txBox="1"/>
          <p:nvPr/>
        </p:nvSpPr>
        <p:spPr>
          <a:xfrm>
            <a:off x="1848754" y="1865565"/>
            <a:ext cx="10031504"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de récupération selon l’ISTQB est un type de test qui consiste à tester un programme préalablement testé suite à une modification, pour s’assurer que aucun défaut ne se sont pas introduits ou a été découverts dans les parties non modifiées du logiciel (ou application).</a:t>
            </a:r>
          </a:p>
        </p:txBody>
      </p:sp>
    </p:spTree>
    <p:extLst>
      <p:ext uri="{BB962C8B-B14F-4D97-AF65-F5344CB8AC3E}">
        <p14:creationId xmlns:p14="http://schemas.microsoft.com/office/powerpoint/2010/main" val="300083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
                                        <p:tgtEl>
                                          <p:spTgt spid="5"/>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A8E3FEB-80E1-B027-5070-642DDB721044}"/>
              </a:ext>
            </a:extLst>
          </p:cNvPr>
          <p:cNvSpPr txBox="1"/>
          <p:nvPr/>
        </p:nvSpPr>
        <p:spPr>
          <a:xfrm>
            <a:off x="2496671" y="2721114"/>
            <a:ext cx="7198658"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3 :</a:t>
            </a:r>
            <a:r>
              <a:rPr lang="fr-FR" sz="4000" dirty="0">
                <a:solidFill>
                  <a:schemeClr val="bg1"/>
                </a:solidFill>
                <a:latin typeface="Microsoft JhengHei Light" panose="020B0304030504040204" pitchFamily="34" charset="-120"/>
                <a:ea typeface="Microsoft JhengHei Light" panose="020B0304030504040204" pitchFamily="34" charset="-120"/>
              </a:rPr>
              <a:t> Les tests statiques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7" name="Connecteur droit 6">
            <a:extLst>
              <a:ext uri="{FF2B5EF4-FFF2-40B4-BE49-F238E27FC236}">
                <a16:creationId xmlns:a16="http://schemas.microsoft.com/office/drawing/2014/main" id="{4FC2010E-25BB-F09B-1F00-835A51E62074}"/>
              </a:ext>
            </a:extLst>
          </p:cNvPr>
          <p:cNvCxnSpPr>
            <a:cxnSpLocks/>
          </p:cNvCxnSpPr>
          <p:nvPr/>
        </p:nvCxnSpPr>
        <p:spPr>
          <a:xfrm>
            <a:off x="2575112" y="3567953"/>
            <a:ext cx="69454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76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2AD989D0-0FEE-88E7-B01E-93CB4EBDD9CD}"/>
              </a:ext>
            </a:extLst>
          </p:cNvPr>
          <p:cNvCxnSpPr>
            <a:cxnSpLocks/>
          </p:cNvCxnSpPr>
          <p:nvPr/>
        </p:nvCxnSpPr>
        <p:spPr>
          <a:xfrm>
            <a:off x="6344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A99EAE6D-5B23-A3CA-439C-0BFF40C09881}"/>
              </a:ext>
            </a:extLst>
          </p:cNvPr>
          <p:cNvCxnSpPr>
            <a:cxnSpLocks/>
          </p:cNvCxnSpPr>
          <p:nvPr/>
        </p:nvCxnSpPr>
        <p:spPr>
          <a:xfrm>
            <a:off x="88951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2043400-EA0C-A928-5BF7-54D345D94AB8}"/>
              </a:ext>
            </a:extLst>
          </p:cNvPr>
          <p:cNvSpPr txBox="1"/>
          <p:nvPr/>
        </p:nvSpPr>
        <p:spPr>
          <a:xfrm>
            <a:off x="1268963" y="737118"/>
            <a:ext cx="6857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Significations des acronymes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3" name="ZoneTexte 12">
            <a:extLst>
              <a:ext uri="{FF2B5EF4-FFF2-40B4-BE49-F238E27FC236}">
                <a16:creationId xmlns:a16="http://schemas.microsoft.com/office/drawing/2014/main" id="{4DE938CA-D2AD-B3E9-B223-D5DA1ED93C1B}"/>
              </a:ext>
            </a:extLst>
          </p:cNvPr>
          <p:cNvSpPr txBox="1"/>
          <p:nvPr/>
        </p:nvSpPr>
        <p:spPr>
          <a:xfrm>
            <a:off x="1268963" y="2435289"/>
            <a:ext cx="10431623"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ISTQB </a:t>
            </a:r>
            <a:r>
              <a:rPr lang="fr-FR" sz="2400" b="1" dirty="0">
                <a:solidFill>
                  <a:schemeClr val="bg1"/>
                </a:solidFill>
                <a:latin typeface="Microsoft JhengHei Light" panose="020B0304030504040204" pitchFamily="34" charset="-120"/>
                <a:ea typeface="Microsoft JhengHei Light" panose="020B0304030504040204" pitchFamily="34" charset="-120"/>
              </a:rPr>
              <a:t>:  </a:t>
            </a:r>
            <a:r>
              <a:rPr lang="fr-FR" sz="2400" dirty="0">
                <a:solidFill>
                  <a:schemeClr val="bg1"/>
                </a:solidFill>
                <a:latin typeface="Microsoft JhengHei Light" panose="020B0304030504040204" pitchFamily="34" charset="-120"/>
                <a:ea typeface="Microsoft JhengHei Light" panose="020B0304030504040204" pitchFamily="34" charset="-120"/>
              </a:rPr>
              <a:t>International Software Testing Qualifications Board</a:t>
            </a:r>
          </a:p>
        </p:txBody>
      </p:sp>
      <p:sp>
        <p:nvSpPr>
          <p:cNvPr id="14" name="ZoneTexte 13">
            <a:extLst>
              <a:ext uri="{FF2B5EF4-FFF2-40B4-BE49-F238E27FC236}">
                <a16:creationId xmlns:a16="http://schemas.microsoft.com/office/drawing/2014/main" id="{BB2C425B-ABAF-9429-99BE-0FBD4CF75C07}"/>
              </a:ext>
            </a:extLst>
          </p:cNvPr>
          <p:cNvSpPr txBox="1"/>
          <p:nvPr/>
        </p:nvSpPr>
        <p:spPr>
          <a:xfrm>
            <a:off x="1268963" y="3853543"/>
            <a:ext cx="9703836"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CFTL</a:t>
            </a:r>
            <a:r>
              <a:rPr lang="fr-FR" sz="2400" b="1" dirty="0">
                <a:solidFill>
                  <a:schemeClr val="bg1"/>
                </a:solidFill>
                <a:latin typeface="Microsoft JhengHei Light" panose="020B0304030504040204" pitchFamily="34" charset="-120"/>
                <a:ea typeface="Microsoft JhengHei Light" panose="020B0304030504040204" pitchFamily="34" charset="-120"/>
              </a:rPr>
              <a:t> : </a:t>
            </a:r>
            <a:r>
              <a:rPr lang="fr-FR" sz="2400" dirty="0">
                <a:solidFill>
                  <a:schemeClr val="bg1"/>
                </a:solidFill>
                <a:latin typeface="Microsoft JhengHei Light" panose="020B0304030504040204" pitchFamily="34" charset="-120"/>
                <a:ea typeface="Microsoft JhengHei Light" panose="020B0304030504040204" pitchFamily="34" charset="-120"/>
              </a:rPr>
              <a:t>Comité Français des Tests Logiciels</a:t>
            </a:r>
          </a:p>
        </p:txBody>
      </p:sp>
    </p:spTree>
    <p:extLst>
      <p:ext uri="{BB962C8B-B14F-4D97-AF65-F5344CB8AC3E}">
        <p14:creationId xmlns:p14="http://schemas.microsoft.com/office/powerpoint/2010/main" val="2676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3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6AEDF2A-6A7C-04E3-34DC-64A23032B346}"/>
              </a:ext>
            </a:extLst>
          </p:cNvPr>
          <p:cNvCxnSpPr/>
          <p:nvPr/>
        </p:nvCxnSpPr>
        <p:spPr>
          <a:xfrm>
            <a:off x="9950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85B04947-ECCE-5EF6-7E9D-CF930C151049}"/>
              </a:ext>
            </a:extLst>
          </p:cNvPr>
          <p:cNvCxnSpPr/>
          <p:nvPr/>
        </p:nvCxnSpPr>
        <p:spPr>
          <a:xfrm>
            <a:off x="127298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932FED0-7D42-89E3-6672-F607B6E9CD84}"/>
              </a:ext>
            </a:extLst>
          </p:cNvPr>
          <p:cNvSpPr txBox="1"/>
          <p:nvPr/>
        </p:nvSpPr>
        <p:spPr>
          <a:xfrm>
            <a:off x="1649506" y="555812"/>
            <a:ext cx="8337175"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3.1) </a:t>
            </a:r>
            <a:r>
              <a:rPr lang="fr-FR" sz="3600" b="1" u="sng" dirty="0">
                <a:solidFill>
                  <a:schemeClr val="bg1"/>
                </a:solidFill>
                <a:latin typeface="Microsoft JhengHei Light" panose="020B0304030504040204" pitchFamily="34" charset="-120"/>
                <a:ea typeface="Microsoft JhengHei Light" panose="020B0304030504040204" pitchFamily="34" charset="-120"/>
              </a:rPr>
              <a:t>Définition de tests statiques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4CDF281-7A64-F039-5203-CA0ACDB2087E}"/>
              </a:ext>
            </a:extLst>
          </p:cNvPr>
          <p:cNvSpPr txBox="1"/>
          <p:nvPr/>
        </p:nvSpPr>
        <p:spPr>
          <a:xfrm>
            <a:off x="1649506" y="1927412"/>
            <a:ext cx="969980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statiques sont définis comme correspondant à l’intégralité qui ne nécessite pas l’utilisation ou l’exécution du logiciel.</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L’ISTQB les définis comme étant les tests d’un composant ou d’un système au niveau des spécifications ou implémentations sans exécution du logiciel, comme par exemple (les revues ou analyse statique du code).</a:t>
            </a:r>
          </a:p>
        </p:txBody>
      </p:sp>
    </p:spTree>
    <p:extLst>
      <p:ext uri="{BB962C8B-B14F-4D97-AF65-F5344CB8AC3E}">
        <p14:creationId xmlns:p14="http://schemas.microsoft.com/office/powerpoint/2010/main" val="398382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ED350D0-FBD9-1498-84B7-F28DBA4A5CCE}"/>
              </a:ext>
            </a:extLst>
          </p:cNvPr>
          <p:cNvCxnSpPr/>
          <p:nvPr/>
        </p:nvCxnSpPr>
        <p:spPr>
          <a:xfrm>
            <a:off x="131781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1F2BC6DA-1E8F-6A75-0455-616A64009766}"/>
              </a:ext>
            </a:extLst>
          </p:cNvPr>
          <p:cNvCxnSpPr/>
          <p:nvPr/>
        </p:nvCxnSpPr>
        <p:spPr>
          <a:xfrm>
            <a:off x="105783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A898856-FA94-C104-F97C-AAF7AB29A372}"/>
              </a:ext>
            </a:extLst>
          </p:cNvPr>
          <p:cNvSpPr txBox="1"/>
          <p:nvPr/>
        </p:nvSpPr>
        <p:spPr>
          <a:xfrm>
            <a:off x="1694329" y="555812"/>
            <a:ext cx="802341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3.2)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Exemples de tests statiques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4C1046CE-9AC1-7EC4-2673-23F5FB04A3B1}"/>
              </a:ext>
            </a:extLst>
          </p:cNvPr>
          <p:cNvSpPr txBox="1"/>
          <p:nvPr/>
        </p:nvSpPr>
        <p:spPr>
          <a:xfrm>
            <a:off x="1694329" y="1633861"/>
            <a:ext cx="8633011"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Voici quelques exemples de tests statiques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	* Revues de code</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Analyse statique outillée du code</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Inspection</a:t>
            </a:r>
          </a:p>
        </p:txBody>
      </p:sp>
      <p:pic>
        <p:nvPicPr>
          <p:cNvPr id="8" name="Image 7">
            <a:extLst>
              <a:ext uri="{FF2B5EF4-FFF2-40B4-BE49-F238E27FC236}">
                <a16:creationId xmlns:a16="http://schemas.microsoft.com/office/drawing/2014/main" id="{63B06BF7-E31A-4481-488F-0C82C70E1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312" y="3542907"/>
            <a:ext cx="4143375" cy="2867025"/>
          </a:xfrm>
          <a:prstGeom prst="rect">
            <a:avLst/>
          </a:prstGeom>
        </p:spPr>
      </p:pic>
    </p:spTree>
    <p:extLst>
      <p:ext uri="{BB962C8B-B14F-4D97-AF65-F5344CB8AC3E}">
        <p14:creationId xmlns:p14="http://schemas.microsoft.com/office/powerpoint/2010/main" val="361990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D7C0204-B673-1EA0-395D-514409DB70F6}"/>
              </a:ext>
            </a:extLst>
          </p:cNvPr>
          <p:cNvCxnSpPr/>
          <p:nvPr/>
        </p:nvCxnSpPr>
        <p:spPr>
          <a:xfrm>
            <a:off x="108473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83CB6BE-DA0F-CD6A-A0A8-9A763542BBCD}"/>
              </a:ext>
            </a:extLst>
          </p:cNvPr>
          <p:cNvCxnSpPr/>
          <p:nvPr/>
        </p:nvCxnSpPr>
        <p:spPr>
          <a:xfrm>
            <a:off x="13536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0B61D139-319E-84E0-CA6A-1627DD1907A0}"/>
              </a:ext>
            </a:extLst>
          </p:cNvPr>
          <p:cNvSpPr txBox="1"/>
          <p:nvPr/>
        </p:nvSpPr>
        <p:spPr>
          <a:xfrm>
            <a:off x="1739153" y="555812"/>
            <a:ext cx="721658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3.3) </a:t>
            </a:r>
            <a:r>
              <a:rPr lang="fr-FR" sz="3600" b="1" u="sng" dirty="0">
                <a:solidFill>
                  <a:schemeClr val="bg1"/>
                </a:solidFill>
                <a:latin typeface="Microsoft JhengHei Light" panose="020B0304030504040204" pitchFamily="34" charset="-120"/>
                <a:ea typeface="Microsoft JhengHei Light" panose="020B0304030504040204" pitchFamily="34" charset="-120"/>
              </a:rPr>
              <a:t>Revues de code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F62199C8-DB61-6CA4-029F-A517AC2277F1}"/>
              </a:ext>
            </a:extLst>
          </p:cNvPr>
          <p:cNvSpPr txBox="1"/>
          <p:nvPr/>
        </p:nvSpPr>
        <p:spPr>
          <a:xfrm>
            <a:off x="1739153" y="1573306"/>
            <a:ext cx="9834278" cy="64633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revues de code sont définis comme étant une technique de test et qui consiste à examiner l’intégralité des codes sources informatique dans le but de détecter des erreurs.</a:t>
            </a:r>
          </a:p>
        </p:txBody>
      </p:sp>
      <p:sp>
        <p:nvSpPr>
          <p:cNvPr id="8" name="ZoneTexte 7">
            <a:extLst>
              <a:ext uri="{FF2B5EF4-FFF2-40B4-BE49-F238E27FC236}">
                <a16:creationId xmlns:a16="http://schemas.microsoft.com/office/drawing/2014/main" id="{8D717392-2F3B-B935-7BBE-0B58900D0E0B}"/>
              </a:ext>
            </a:extLst>
          </p:cNvPr>
          <p:cNvSpPr txBox="1"/>
          <p:nvPr/>
        </p:nvSpPr>
        <p:spPr>
          <a:xfrm>
            <a:off x="1739153" y="2505200"/>
            <a:ext cx="9986682" cy="64633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Elles sont utilisables sur toutes les étapes du projet et cela dès la première ébauche de l’expression des besoins spécifiques.</a:t>
            </a:r>
          </a:p>
        </p:txBody>
      </p:sp>
      <p:sp>
        <p:nvSpPr>
          <p:cNvPr id="9" name="ZoneTexte 8">
            <a:extLst>
              <a:ext uri="{FF2B5EF4-FFF2-40B4-BE49-F238E27FC236}">
                <a16:creationId xmlns:a16="http://schemas.microsoft.com/office/drawing/2014/main" id="{DABB68B3-1AF4-D915-3004-E62C1B2E6533}"/>
              </a:ext>
            </a:extLst>
          </p:cNvPr>
          <p:cNvSpPr txBox="1"/>
          <p:nvPr/>
        </p:nvSpPr>
        <p:spPr>
          <a:xfrm>
            <a:off x="1739153" y="3365376"/>
            <a:ext cx="9897030" cy="313932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Elles peuvent également avoir un très bon retour sur investissement comme par exemple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De tester plus tôt ou très tôt</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D’être applicables à de nombreux documents (l’expression des besoins, les </a:t>
            </a:r>
          </a:p>
          <a:p>
            <a:r>
              <a:rPr lang="fr-FR" dirty="0">
                <a:solidFill>
                  <a:schemeClr val="bg1"/>
                </a:solidFill>
                <a:latin typeface="Microsoft JhengHei Light" panose="020B0304030504040204" pitchFamily="34" charset="-120"/>
                <a:ea typeface="Microsoft JhengHei Light" panose="020B0304030504040204" pitchFamily="34" charset="-120"/>
              </a:rPr>
              <a:t>	  spécifications, les tests et le code source)</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Elles peuvent être moins coûteuses financièrement en fonction du type de revue</a:t>
            </a:r>
          </a:p>
          <a:p>
            <a:r>
              <a:rPr lang="fr-FR" dirty="0">
                <a:solidFill>
                  <a:schemeClr val="bg1"/>
                </a:solidFill>
                <a:latin typeface="Microsoft JhengHei Light" panose="020B0304030504040204" pitchFamily="34" charset="-120"/>
                <a:ea typeface="Microsoft JhengHei Light" panose="020B0304030504040204" pitchFamily="34" charset="-120"/>
              </a:rPr>
              <a:t>	  utilisée.</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Elles apportent un regard positif ou négatif selon le travail fourni</a:t>
            </a:r>
          </a:p>
        </p:txBody>
      </p:sp>
    </p:spTree>
    <p:extLst>
      <p:ext uri="{BB962C8B-B14F-4D97-AF65-F5344CB8AC3E}">
        <p14:creationId xmlns:p14="http://schemas.microsoft.com/office/powerpoint/2010/main" val="78500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3C484898-14BF-CE9E-80BD-0AF9A46B291D}"/>
              </a:ext>
            </a:extLst>
          </p:cNvPr>
          <p:cNvCxnSpPr/>
          <p:nvPr/>
        </p:nvCxnSpPr>
        <p:spPr>
          <a:xfrm>
            <a:off x="142538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2CCD0AB9-416A-E407-EEE4-F3668DCDA75C}"/>
              </a:ext>
            </a:extLst>
          </p:cNvPr>
          <p:cNvCxnSpPr/>
          <p:nvPr/>
        </p:nvCxnSpPr>
        <p:spPr>
          <a:xfrm>
            <a:off x="10936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5B8D35D-75A6-BB06-9258-B32D6A89F7B2}"/>
              </a:ext>
            </a:extLst>
          </p:cNvPr>
          <p:cNvSpPr txBox="1"/>
          <p:nvPr/>
        </p:nvSpPr>
        <p:spPr>
          <a:xfrm>
            <a:off x="1757082" y="510989"/>
            <a:ext cx="751242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3.4) </a:t>
            </a:r>
            <a:r>
              <a:rPr lang="fr-FR" sz="3600" b="1" u="sng" dirty="0">
                <a:solidFill>
                  <a:schemeClr val="bg1"/>
                </a:solidFill>
                <a:latin typeface="Microsoft JhengHei Light" panose="020B0304030504040204" pitchFamily="34" charset="-120"/>
                <a:ea typeface="Microsoft JhengHei Light" panose="020B0304030504040204" pitchFamily="34" charset="-120"/>
              </a:rPr>
              <a:t>Analyse statique outillée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F7F7F1CC-FD81-1471-D6E2-2F000D5685D6}"/>
              </a:ext>
            </a:extLst>
          </p:cNvPr>
          <p:cNvSpPr txBox="1"/>
          <p:nvPr/>
        </p:nvSpPr>
        <p:spPr>
          <a:xfrm>
            <a:off x="1757082" y="1641481"/>
            <a:ext cx="1009425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Comme l’indique son nom, l’analyse statique outillée se base sur l’analyse des codes afin de détecter des erreurs ou des suivis de la bonne pratique.</a:t>
            </a:r>
          </a:p>
        </p:txBody>
      </p:sp>
      <p:sp>
        <p:nvSpPr>
          <p:cNvPr id="9" name="ZoneTexte 8">
            <a:extLst>
              <a:ext uri="{FF2B5EF4-FFF2-40B4-BE49-F238E27FC236}">
                <a16:creationId xmlns:a16="http://schemas.microsoft.com/office/drawing/2014/main" id="{F2514055-3FED-5FE5-727F-177774249100}"/>
              </a:ext>
            </a:extLst>
          </p:cNvPr>
          <p:cNvSpPr txBox="1"/>
          <p:nvPr/>
        </p:nvSpPr>
        <p:spPr>
          <a:xfrm>
            <a:off x="1757083" y="2591741"/>
            <a:ext cx="1009425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Cependant, de nombreux logiciels de développement disposent directement des vérificateurs qui ont pour but de s’assurer que le code peut être exécuter. Il existe également des outils comme par exemple « </a:t>
            </a:r>
            <a:r>
              <a:rPr lang="fr-FR" dirty="0">
                <a:highlight>
                  <a:srgbClr val="FFFF00"/>
                </a:highlight>
                <a:latin typeface="Microsoft JhengHei Light" panose="020B0304030504040204" pitchFamily="34" charset="-120"/>
                <a:ea typeface="Microsoft JhengHei Light" panose="020B0304030504040204" pitchFamily="34" charset="-120"/>
              </a:rPr>
              <a:t>Sonar</a:t>
            </a:r>
            <a:r>
              <a:rPr lang="fr-FR" dirty="0">
                <a:solidFill>
                  <a:schemeClr val="bg1"/>
                </a:solidFill>
                <a:latin typeface="Microsoft JhengHei Light" panose="020B0304030504040204" pitchFamily="34" charset="-120"/>
                <a:ea typeface="Microsoft JhengHei Light" panose="020B0304030504040204" pitchFamily="34" charset="-120"/>
              </a:rPr>
              <a:t> », qui vérifie que les bonnes pratiques communes au projet sont bien suivi.</a:t>
            </a:r>
          </a:p>
        </p:txBody>
      </p:sp>
      <p:sp>
        <p:nvSpPr>
          <p:cNvPr id="10" name="ZoneTexte 9">
            <a:extLst>
              <a:ext uri="{FF2B5EF4-FFF2-40B4-BE49-F238E27FC236}">
                <a16:creationId xmlns:a16="http://schemas.microsoft.com/office/drawing/2014/main" id="{86D0A528-5497-6561-7C09-50A7690D7769}"/>
              </a:ext>
            </a:extLst>
          </p:cNvPr>
          <p:cNvSpPr txBox="1"/>
          <p:nvPr/>
        </p:nvSpPr>
        <p:spPr>
          <a:xfrm>
            <a:off x="1757082" y="4095999"/>
            <a:ext cx="1001356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analyses statiques outillées ne se basent pas uniquement sur le code source de l’application. Il existe des outils réservés pour la vérification des documents comme par exemple les spécifications car cela peut aller d’une simple vérification orthographique, jusqu’à la vérification de la cohérence des spécifications.</a:t>
            </a:r>
          </a:p>
        </p:txBody>
      </p:sp>
    </p:spTree>
    <p:extLst>
      <p:ext uri="{BB962C8B-B14F-4D97-AF65-F5344CB8AC3E}">
        <p14:creationId xmlns:p14="http://schemas.microsoft.com/office/powerpoint/2010/main" val="110306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B44F133-588E-7AA9-646B-EB61503205E7}"/>
              </a:ext>
            </a:extLst>
          </p:cNvPr>
          <p:cNvCxnSpPr/>
          <p:nvPr/>
        </p:nvCxnSpPr>
        <p:spPr>
          <a:xfrm>
            <a:off x="108473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0C86397-1025-BC4C-517B-B5E22F97F6EE}"/>
              </a:ext>
            </a:extLst>
          </p:cNvPr>
          <p:cNvCxnSpPr/>
          <p:nvPr/>
        </p:nvCxnSpPr>
        <p:spPr>
          <a:xfrm>
            <a:off x="13805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1A81ECA-100F-7950-FD8E-E66609A4F84F}"/>
              </a:ext>
            </a:extLst>
          </p:cNvPr>
          <p:cNvSpPr txBox="1"/>
          <p:nvPr/>
        </p:nvSpPr>
        <p:spPr>
          <a:xfrm>
            <a:off x="1810871" y="510988"/>
            <a:ext cx="680421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3.5) </a:t>
            </a:r>
            <a:r>
              <a:rPr lang="fr-FR" sz="3600" b="1" u="sng" dirty="0">
                <a:solidFill>
                  <a:schemeClr val="bg1"/>
                </a:solidFill>
                <a:latin typeface="Microsoft JhengHei Light" panose="020B0304030504040204" pitchFamily="34" charset="-120"/>
                <a:ea typeface="Microsoft JhengHei Light" panose="020B0304030504040204" pitchFamily="34" charset="-120"/>
              </a:rPr>
              <a:t>L’inspection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75311AD-594A-4DEC-3CA8-7C9C3FEE2358}"/>
              </a:ext>
            </a:extLst>
          </p:cNvPr>
          <p:cNvSpPr txBox="1"/>
          <p:nvPr/>
        </p:nvSpPr>
        <p:spPr>
          <a:xfrm>
            <a:off x="1810871" y="1506071"/>
            <a:ext cx="9941858"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L’inspection est l’une des techniques de revue de code et qui consiste de détecter les erreurs et les défauts du code source. </a:t>
            </a:r>
          </a:p>
        </p:txBody>
      </p:sp>
      <p:sp>
        <p:nvSpPr>
          <p:cNvPr id="7" name="ZoneTexte 6">
            <a:extLst>
              <a:ext uri="{FF2B5EF4-FFF2-40B4-BE49-F238E27FC236}">
                <a16:creationId xmlns:a16="http://schemas.microsoft.com/office/drawing/2014/main" id="{4BF7AE97-92D5-543D-1046-BD37CB772147}"/>
              </a:ext>
            </a:extLst>
          </p:cNvPr>
          <p:cNvSpPr txBox="1"/>
          <p:nvPr/>
        </p:nvSpPr>
        <p:spPr>
          <a:xfrm>
            <a:off x="1810871" y="2505670"/>
            <a:ext cx="9771527"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Elle est une technique de test statique, qui peut être utilisée pour améliorer la qualité du logiciel ou de l’application. Néanmoins, elle est souvent utilisée dans le cadre des tests logiciels et est fortement recommandée par l’ISTQB.</a:t>
            </a:r>
          </a:p>
        </p:txBody>
      </p:sp>
      <p:sp>
        <p:nvSpPr>
          <p:cNvPr id="8" name="ZoneTexte 7">
            <a:extLst>
              <a:ext uri="{FF2B5EF4-FFF2-40B4-BE49-F238E27FC236}">
                <a16:creationId xmlns:a16="http://schemas.microsoft.com/office/drawing/2014/main" id="{D6C4859F-F3CE-F7BD-4AB4-DF1C2B232A5B}"/>
              </a:ext>
            </a:extLst>
          </p:cNvPr>
          <p:cNvSpPr txBox="1"/>
          <p:nvPr/>
        </p:nvSpPr>
        <p:spPr>
          <a:xfrm>
            <a:off x="1810870" y="3782268"/>
            <a:ext cx="9771527" cy="2308324"/>
          </a:xfrm>
          <a:prstGeom prst="rect">
            <a:avLst/>
          </a:prstGeom>
          <a:noFill/>
        </p:spPr>
        <p:txBody>
          <a:bodyPr wrap="square" rtlCol="0">
            <a:spAutoFit/>
          </a:bodyPr>
          <a:lstStyle/>
          <a:p>
            <a:r>
              <a:rPr lang="fr-FR" dirty="0">
                <a:highlight>
                  <a:srgbClr val="FFFF00"/>
                </a:highlight>
                <a:latin typeface="Microsoft JhengHei Light" panose="020B0304030504040204" pitchFamily="34" charset="-120"/>
                <a:ea typeface="Microsoft JhengHei Light" panose="020B0304030504040204" pitchFamily="34" charset="-120"/>
              </a:rPr>
              <a:t>Il y a 6 acteurs qui participent à l’inspection selon l’ISTQB</a:t>
            </a:r>
            <a:r>
              <a:rPr lang="fr-FR" dirty="0">
                <a:solidFill>
                  <a:schemeClr val="bg1"/>
                </a:solidFill>
                <a:latin typeface="Microsoft JhengHei Light" panose="020B0304030504040204" pitchFamily="34" charset="-120"/>
                <a:ea typeface="Microsoft JhengHei Light" panose="020B0304030504040204" pitchFamily="34" charset="-120"/>
              </a:rPr>
              <a:t>, comme par exemple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L’auteur</a:t>
            </a:r>
          </a:p>
          <a:p>
            <a:r>
              <a:rPr lang="fr-FR" dirty="0">
                <a:solidFill>
                  <a:schemeClr val="bg1"/>
                </a:solidFill>
                <a:latin typeface="Microsoft JhengHei Light" panose="020B0304030504040204" pitchFamily="34" charset="-120"/>
                <a:ea typeface="Microsoft JhengHei Light" panose="020B0304030504040204" pitchFamily="34" charset="-120"/>
              </a:rPr>
              <a:t>		* Le modérateur</a:t>
            </a:r>
          </a:p>
          <a:p>
            <a:r>
              <a:rPr lang="fr-FR" dirty="0">
                <a:solidFill>
                  <a:schemeClr val="bg1"/>
                </a:solidFill>
                <a:latin typeface="Microsoft JhengHei Light" panose="020B0304030504040204" pitchFamily="34" charset="-120"/>
                <a:ea typeface="Microsoft JhengHei Light" panose="020B0304030504040204" pitchFamily="34" charset="-120"/>
              </a:rPr>
              <a:t>		* Le vérificateur</a:t>
            </a:r>
          </a:p>
          <a:p>
            <a:r>
              <a:rPr lang="fr-FR" dirty="0">
                <a:solidFill>
                  <a:schemeClr val="bg1"/>
                </a:solidFill>
                <a:latin typeface="Microsoft JhengHei Light" panose="020B0304030504040204" pitchFamily="34" charset="-120"/>
                <a:ea typeface="Microsoft JhengHei Light" panose="020B0304030504040204" pitchFamily="34" charset="-120"/>
              </a:rPr>
              <a:t>		* Le lecteur</a:t>
            </a:r>
          </a:p>
          <a:p>
            <a:r>
              <a:rPr lang="fr-FR" dirty="0">
                <a:solidFill>
                  <a:schemeClr val="bg1"/>
                </a:solidFill>
                <a:latin typeface="Microsoft JhengHei Light" panose="020B0304030504040204" pitchFamily="34" charset="-120"/>
                <a:ea typeface="Microsoft JhengHei Light" panose="020B0304030504040204" pitchFamily="34" charset="-120"/>
              </a:rPr>
              <a:t>		* L’observateur</a:t>
            </a:r>
          </a:p>
          <a:p>
            <a:r>
              <a:rPr lang="fr-FR" dirty="0">
                <a:solidFill>
                  <a:schemeClr val="bg1"/>
                </a:solidFill>
                <a:latin typeface="Microsoft JhengHei Light" panose="020B0304030504040204" pitchFamily="34" charset="-120"/>
                <a:ea typeface="Microsoft JhengHei Light" panose="020B0304030504040204" pitchFamily="34" charset="-120"/>
              </a:rPr>
              <a:t>		* Le secrétaire</a:t>
            </a:r>
          </a:p>
        </p:txBody>
      </p:sp>
    </p:spTree>
    <p:extLst>
      <p:ext uri="{BB962C8B-B14F-4D97-AF65-F5344CB8AC3E}">
        <p14:creationId xmlns:p14="http://schemas.microsoft.com/office/powerpoint/2010/main" val="422860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104DD6C-B3AD-6473-7166-70EB83BF8F39}"/>
              </a:ext>
            </a:extLst>
          </p:cNvPr>
          <p:cNvCxnSpPr/>
          <p:nvPr/>
        </p:nvCxnSpPr>
        <p:spPr>
          <a:xfrm>
            <a:off x="105783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E290187-5080-80DE-2156-88CB41F50DD2}"/>
              </a:ext>
            </a:extLst>
          </p:cNvPr>
          <p:cNvCxnSpPr/>
          <p:nvPr/>
        </p:nvCxnSpPr>
        <p:spPr>
          <a:xfrm>
            <a:off x="131781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4CAEE1AC-3826-0257-02C3-995B16BAA8C4}"/>
              </a:ext>
            </a:extLst>
          </p:cNvPr>
          <p:cNvSpPr txBox="1"/>
          <p:nvPr/>
        </p:nvSpPr>
        <p:spPr>
          <a:xfrm>
            <a:off x="1685365" y="600635"/>
            <a:ext cx="95115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3.6)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produits d’activités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8CF38ED-D44C-1343-BC1C-B071F1271A3F}"/>
              </a:ext>
            </a:extLst>
          </p:cNvPr>
          <p:cNvSpPr txBox="1"/>
          <p:nvPr/>
        </p:nvSpPr>
        <p:spPr>
          <a:xfrm>
            <a:off x="1685365" y="1766048"/>
            <a:ext cx="9699812"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statiques disposent de plusieurs produits d’activités, voici des exemples des différents produits d’activités des tests statiques :</a:t>
            </a:r>
          </a:p>
        </p:txBody>
      </p:sp>
      <p:sp>
        <p:nvSpPr>
          <p:cNvPr id="7" name="ZoneTexte 6">
            <a:extLst>
              <a:ext uri="{FF2B5EF4-FFF2-40B4-BE49-F238E27FC236}">
                <a16:creationId xmlns:a16="http://schemas.microsoft.com/office/drawing/2014/main" id="{A8748245-A9EA-CCA3-18B2-D9B6EA762704}"/>
              </a:ext>
            </a:extLst>
          </p:cNvPr>
          <p:cNvSpPr txBox="1"/>
          <p:nvPr/>
        </p:nvSpPr>
        <p:spPr>
          <a:xfrm>
            <a:off x="2043954" y="2716306"/>
            <a:ext cx="9511552" cy="3693319"/>
          </a:xfrm>
          <a:prstGeom prst="rect">
            <a:avLst/>
          </a:prstGeom>
          <a:noFill/>
        </p:spPr>
        <p:txBody>
          <a:bodyPr wrap="square" rtlCol="0">
            <a:spAutoFit/>
          </a:bodyPr>
          <a:lstStyle/>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spécifications, les exigences métiers, les exigences fonctionnelles et les exigences de sécurité</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épics, les Users Stories et les critères d’acceptation</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spécifications d’architecture et de conception</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codes</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testwares, les plans de test, les cas de test, les procédures de test et les scripts de tests automatisés</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guides utilisateurs </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pages Web</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contrats, les plans du projet, les calendriers et les budgets</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modèles (ex : </a:t>
            </a:r>
            <a:r>
              <a:rPr lang="fr-FR" dirty="0">
                <a:highlight>
                  <a:srgbClr val="FFFF00"/>
                </a:highlight>
                <a:latin typeface="Microsoft JhengHei Light" panose="020B0304030504040204" pitchFamily="34" charset="-120"/>
                <a:ea typeface="Microsoft JhengHei Light" panose="020B0304030504040204" pitchFamily="34" charset="-120"/>
              </a:rPr>
              <a:t>les diagrammes d’activités</a:t>
            </a:r>
            <a:r>
              <a:rPr lang="fr-FR" dirty="0">
                <a:solidFill>
                  <a:schemeClr val="bg1"/>
                </a:solidFill>
                <a:latin typeface="Microsoft JhengHei Light" panose="020B0304030504040204" pitchFamily="34" charset="-120"/>
                <a:ea typeface="Microsoft JhengHei Light" panose="020B0304030504040204" pitchFamily="34" charset="-120"/>
              </a:rPr>
              <a:t>)</a:t>
            </a:r>
          </a:p>
          <a:p>
            <a:pPr marL="742950" lvl="1" indent="-285750">
              <a:buFont typeface="Arial" panose="020B0604020202020204" pitchFamily="34" charset="0"/>
              <a:buChar char="•"/>
            </a:pPr>
            <a:endParaRPr lang="fr-FR" dirty="0">
              <a:solidFill>
                <a:schemeClr val="bg1"/>
              </a:solidFill>
              <a:latin typeface="Microsoft JhengHei Light" panose="020B0304030504040204" pitchFamily="34" charset="-120"/>
              <a:ea typeface="Microsoft JhengHei Light" panose="020B0304030504040204" pitchFamily="34" charset="-120"/>
            </a:endParaRPr>
          </a:p>
          <a:p>
            <a:pPr marL="285750" indent="-285750">
              <a:buFont typeface="Arial" panose="020B0604020202020204" pitchFamily="34" charset="0"/>
              <a:buChar char="•"/>
            </a:pPr>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0440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DBF5EA0-385E-217E-3DAF-86D4DE21AAF3}"/>
              </a:ext>
            </a:extLst>
          </p:cNvPr>
          <p:cNvSpPr txBox="1"/>
          <p:nvPr/>
        </p:nvSpPr>
        <p:spPr>
          <a:xfrm>
            <a:off x="2222090" y="2821895"/>
            <a:ext cx="8026303"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4 : </a:t>
            </a:r>
            <a:r>
              <a:rPr lang="fr-FR" sz="4000" dirty="0">
                <a:solidFill>
                  <a:schemeClr val="bg1"/>
                </a:solidFill>
                <a:latin typeface="Microsoft JhengHei Light" panose="020B0304030504040204" pitchFamily="34" charset="-120"/>
                <a:ea typeface="Microsoft JhengHei Light" panose="020B0304030504040204" pitchFamily="34" charset="-120"/>
              </a:rPr>
              <a:t>Les tests dynamiques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4" name="Connecteur droit 3">
            <a:extLst>
              <a:ext uri="{FF2B5EF4-FFF2-40B4-BE49-F238E27FC236}">
                <a16:creationId xmlns:a16="http://schemas.microsoft.com/office/drawing/2014/main" id="{A9450B05-A9BF-29AD-1B27-ADDBC86A14C2}"/>
              </a:ext>
            </a:extLst>
          </p:cNvPr>
          <p:cNvCxnSpPr>
            <a:cxnSpLocks/>
          </p:cNvCxnSpPr>
          <p:nvPr/>
        </p:nvCxnSpPr>
        <p:spPr>
          <a:xfrm>
            <a:off x="2371597" y="3598607"/>
            <a:ext cx="772728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06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D8DB8D8F-3579-99D8-5BD5-7BD4D6ADFEAF}"/>
              </a:ext>
            </a:extLst>
          </p:cNvPr>
          <p:cNvCxnSpPr/>
          <p:nvPr/>
        </p:nvCxnSpPr>
        <p:spPr>
          <a:xfrm>
            <a:off x="110266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9360AB03-430F-B912-030A-907013EFE8FE}"/>
              </a:ext>
            </a:extLst>
          </p:cNvPr>
          <p:cNvCxnSpPr/>
          <p:nvPr/>
        </p:nvCxnSpPr>
        <p:spPr>
          <a:xfrm>
            <a:off x="13716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845076FD-6CB7-2805-723C-78A3D6B96F5E}"/>
              </a:ext>
            </a:extLst>
          </p:cNvPr>
          <p:cNvSpPr txBox="1"/>
          <p:nvPr/>
        </p:nvSpPr>
        <p:spPr>
          <a:xfrm>
            <a:off x="1748116" y="609600"/>
            <a:ext cx="807720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4.1) </a:t>
            </a:r>
            <a:r>
              <a:rPr lang="fr-FR" sz="3600" b="1" u="sng" dirty="0">
                <a:solidFill>
                  <a:schemeClr val="bg1"/>
                </a:solidFill>
                <a:latin typeface="Microsoft JhengHei Light" panose="020B0304030504040204" pitchFamily="34" charset="-120"/>
                <a:ea typeface="Microsoft JhengHei Light" panose="020B0304030504040204" pitchFamily="34" charset="-120"/>
              </a:rPr>
              <a:t>Définition des tests dynamiques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B1439202-A1EC-612B-052D-32B896886417}"/>
              </a:ext>
            </a:extLst>
          </p:cNvPr>
          <p:cNvSpPr txBox="1"/>
          <p:nvPr/>
        </p:nvSpPr>
        <p:spPr>
          <a:xfrm>
            <a:off x="1748116" y="1873623"/>
            <a:ext cx="961912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dynamiques sont entre autre, des tests qui sont effectués sur un logiciel. La seule différence avec les tests statiques, est que les tests dynamiques sont effectués sur du code source et sur des données réelles.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De ce fait, les tests dynamiques comprennent les tests de performance, les tests de charges et les tests de stress.</a:t>
            </a:r>
          </a:p>
        </p:txBody>
      </p:sp>
    </p:spTree>
    <p:extLst>
      <p:ext uri="{BB962C8B-B14F-4D97-AF65-F5344CB8AC3E}">
        <p14:creationId xmlns:p14="http://schemas.microsoft.com/office/powerpoint/2010/main" val="189196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19DFDFE-B82E-CB71-5C10-E9188927B5A3}"/>
              </a:ext>
            </a:extLst>
          </p:cNvPr>
          <p:cNvCxnSpPr/>
          <p:nvPr/>
        </p:nvCxnSpPr>
        <p:spPr>
          <a:xfrm>
            <a:off x="137651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8D6C317-AF4E-758A-CDC6-4FCA6AA911F1}"/>
              </a:ext>
            </a:extLst>
          </p:cNvPr>
          <p:cNvCxnSpPr/>
          <p:nvPr/>
        </p:nvCxnSpPr>
        <p:spPr>
          <a:xfrm>
            <a:off x="110613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D03B65B-0D62-94B4-C3E2-61E78B758ED2}"/>
              </a:ext>
            </a:extLst>
          </p:cNvPr>
          <p:cNvSpPr txBox="1"/>
          <p:nvPr/>
        </p:nvSpPr>
        <p:spPr>
          <a:xfrm>
            <a:off x="1890107" y="637361"/>
            <a:ext cx="799362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4.2)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Exemples de tests dynamiques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E07209FA-5CC7-C596-2A8D-8B3CC527E4E0}"/>
              </a:ext>
            </a:extLst>
          </p:cNvPr>
          <p:cNvSpPr txBox="1"/>
          <p:nvPr/>
        </p:nvSpPr>
        <p:spPr>
          <a:xfrm>
            <a:off x="1890107" y="1864657"/>
            <a:ext cx="8659904" cy="2585323"/>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tests dynamiques sont composés des exemples suivants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Tests de charge (voir chapitre 2 sur les tests non </a:t>
            </a:r>
          </a:p>
          <a:p>
            <a:r>
              <a:rPr lang="fr-FR" dirty="0">
                <a:solidFill>
                  <a:schemeClr val="bg1"/>
                </a:solidFill>
                <a:latin typeface="Microsoft JhengHei Light" panose="020B0304030504040204" pitchFamily="34" charset="-120"/>
                <a:ea typeface="Microsoft JhengHei Light" panose="020B0304030504040204" pitchFamily="34" charset="-120"/>
              </a:rPr>
              <a:t>		   fonctionnels)</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Tests de stress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Tests de performances (voir chapitre 2 sur les tests non </a:t>
            </a:r>
          </a:p>
          <a:p>
            <a:r>
              <a:rPr lang="fr-FR" dirty="0">
                <a:solidFill>
                  <a:schemeClr val="bg1"/>
                </a:solidFill>
                <a:latin typeface="Microsoft JhengHei Light" panose="020B0304030504040204" pitchFamily="34" charset="-120"/>
                <a:ea typeface="Microsoft JhengHei Light" panose="020B0304030504040204" pitchFamily="34" charset="-120"/>
              </a:rPr>
              <a:t>		   fonctionnels)</a:t>
            </a:r>
          </a:p>
        </p:txBody>
      </p:sp>
    </p:spTree>
    <p:extLst>
      <p:ext uri="{BB962C8B-B14F-4D97-AF65-F5344CB8AC3E}">
        <p14:creationId xmlns:p14="http://schemas.microsoft.com/office/powerpoint/2010/main" val="46195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A9B4110-7B93-3A09-03AA-A457C8455CF2}"/>
              </a:ext>
            </a:extLst>
          </p:cNvPr>
          <p:cNvCxnSpPr/>
          <p:nvPr/>
        </p:nvCxnSpPr>
        <p:spPr>
          <a:xfrm>
            <a:off x="116541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9EC52F33-DE76-2717-7C97-3D6211FEA761}"/>
              </a:ext>
            </a:extLst>
          </p:cNvPr>
          <p:cNvCxnSpPr/>
          <p:nvPr/>
        </p:nvCxnSpPr>
        <p:spPr>
          <a:xfrm>
            <a:off x="148814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C8CCE63-0BF3-C0C6-70A3-650CA0C851A6}"/>
              </a:ext>
            </a:extLst>
          </p:cNvPr>
          <p:cNvSpPr txBox="1"/>
          <p:nvPr/>
        </p:nvSpPr>
        <p:spPr>
          <a:xfrm>
            <a:off x="1936376" y="559422"/>
            <a:ext cx="9547412" cy="1200329"/>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4.3) </a:t>
            </a:r>
            <a:r>
              <a:rPr lang="fr-FR" sz="3600" b="1" u="sng" dirty="0">
                <a:solidFill>
                  <a:schemeClr val="bg1"/>
                </a:solidFill>
                <a:latin typeface="Microsoft JhengHei Light" panose="020B0304030504040204" pitchFamily="34" charset="-120"/>
                <a:ea typeface="Microsoft JhengHei Light" panose="020B0304030504040204" pitchFamily="34" charset="-120"/>
              </a:rPr>
              <a:t>La différence entre les tests statiques et dynamiques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6" name="ZoneTexte 5">
            <a:extLst>
              <a:ext uri="{FF2B5EF4-FFF2-40B4-BE49-F238E27FC236}">
                <a16:creationId xmlns:a16="http://schemas.microsoft.com/office/drawing/2014/main" id="{0F788721-BDF4-8250-7686-146256FB2FF9}"/>
              </a:ext>
            </a:extLst>
          </p:cNvPr>
          <p:cNvSpPr txBox="1"/>
          <p:nvPr/>
        </p:nvSpPr>
        <p:spPr>
          <a:xfrm>
            <a:off x="1936376" y="2232212"/>
            <a:ext cx="9941856" cy="1754326"/>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Tests statiques</a:t>
            </a:r>
            <a:r>
              <a:rPr lang="fr-FR" dirty="0">
                <a:solidFill>
                  <a:schemeClr val="bg1"/>
                </a:solidFill>
                <a:latin typeface="Microsoft JhengHei Light" panose="020B0304030504040204" pitchFamily="34" charset="-120"/>
                <a:ea typeface="Microsoft JhengHei Light" panose="020B0304030504040204" pitchFamily="34" charset="-120"/>
              </a:rPr>
              <a:t>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statiques sont des tests qui sont effectués avant son exécution lors du cycle de vie du développement. Cependant, ils sont exécutés sur des </a:t>
            </a:r>
            <a:r>
              <a:rPr lang="fr-FR" dirty="0">
                <a:highlight>
                  <a:srgbClr val="FFFF00"/>
                </a:highlight>
                <a:latin typeface="Microsoft JhengHei Light" panose="020B0304030504040204" pitchFamily="34" charset="-120"/>
                <a:ea typeface="Microsoft JhengHei Light" panose="020B0304030504040204" pitchFamily="34" charset="-120"/>
              </a:rPr>
              <a:t>codes sources</a:t>
            </a:r>
            <a:r>
              <a:rPr lang="fr-FR" dirty="0">
                <a:solidFill>
                  <a:schemeClr val="bg1"/>
                </a:solidFill>
                <a:latin typeface="Microsoft JhengHei Light" panose="020B0304030504040204" pitchFamily="34" charset="-120"/>
                <a:ea typeface="Microsoft JhengHei Light" panose="020B0304030504040204" pitchFamily="34" charset="-120"/>
              </a:rPr>
              <a:t> et les </a:t>
            </a:r>
            <a:r>
              <a:rPr lang="fr-FR" dirty="0">
                <a:highlight>
                  <a:srgbClr val="FFFF00"/>
                </a:highlight>
                <a:latin typeface="Microsoft JhengHei Light" panose="020B0304030504040204" pitchFamily="34" charset="-120"/>
                <a:ea typeface="Microsoft JhengHei Light" panose="020B0304030504040204" pitchFamily="34" charset="-120"/>
              </a:rPr>
              <a:t>ressources</a:t>
            </a:r>
            <a:r>
              <a:rPr lang="fr-FR" dirty="0">
                <a:solidFill>
                  <a:schemeClr val="bg1"/>
                </a:solidFill>
                <a:latin typeface="Microsoft JhengHei Light" panose="020B0304030504040204" pitchFamily="34" charset="-120"/>
                <a:ea typeface="Microsoft JhengHei Light" panose="020B0304030504040204" pitchFamily="34" charset="-120"/>
              </a:rPr>
              <a:t> (ex : la documentation) nécessaires et est recommandé selon l’ISTQB de les exécutés très tôt car cela reviendrait moins cher et permettrait de cibler les défauts tôt.</a:t>
            </a:r>
          </a:p>
        </p:txBody>
      </p:sp>
      <p:sp>
        <p:nvSpPr>
          <p:cNvPr id="7" name="ZoneTexte 6">
            <a:extLst>
              <a:ext uri="{FF2B5EF4-FFF2-40B4-BE49-F238E27FC236}">
                <a16:creationId xmlns:a16="http://schemas.microsoft.com/office/drawing/2014/main" id="{8476FDF8-C292-A923-3FB2-611E708C91AE}"/>
              </a:ext>
            </a:extLst>
          </p:cNvPr>
          <p:cNvSpPr txBox="1"/>
          <p:nvPr/>
        </p:nvSpPr>
        <p:spPr>
          <a:xfrm>
            <a:off x="1936380" y="4363980"/>
            <a:ext cx="9941852" cy="2031325"/>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Tests dynamiques</a:t>
            </a:r>
            <a:r>
              <a:rPr lang="fr-FR" b="1" dirty="0">
                <a:solidFill>
                  <a:schemeClr val="bg1"/>
                </a:solidFill>
                <a:latin typeface="Microsoft JhengHei Light" panose="020B0304030504040204" pitchFamily="34" charset="-120"/>
                <a:ea typeface="Microsoft JhengHei Light" panose="020B0304030504040204" pitchFamily="34" charset="-120"/>
              </a:rPr>
              <a:t> :</a:t>
            </a:r>
          </a:p>
          <a:p>
            <a:endParaRPr lang="fr-FR" b="1" u="sng"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dynamiques quant à eux, ils se concentrent sur </a:t>
            </a:r>
            <a:r>
              <a:rPr lang="fr-FR" dirty="0">
                <a:highlight>
                  <a:srgbClr val="FFFF00"/>
                </a:highlight>
                <a:latin typeface="Microsoft JhengHei Light" panose="020B0304030504040204" pitchFamily="34" charset="-120"/>
                <a:ea typeface="Microsoft JhengHei Light" panose="020B0304030504040204" pitchFamily="34" charset="-120"/>
              </a:rPr>
              <a:t>l’environnement d’exécution</a:t>
            </a:r>
            <a:r>
              <a:rPr lang="fr-FR" dirty="0">
                <a:solidFill>
                  <a:schemeClr val="bg1"/>
                </a:solidFill>
                <a:latin typeface="Microsoft JhengHei Light" panose="020B0304030504040204" pitchFamily="34" charset="-120"/>
                <a:ea typeface="Microsoft JhengHei Light" panose="020B0304030504040204" pitchFamily="34" charset="-120"/>
              </a:rPr>
              <a:t> des tests. Ce qui veut dire ? Que le code est déjà exécuté avec en plus une analyse de sécurité qui est très importante. Néanmoins, les tests statiques et dynamiques peuvent avoir le même objectif excepté le fait, que les tests statiques soient plus efficaces et plus rapide scientifiquement, que les tests dynamiques.</a:t>
            </a:r>
          </a:p>
        </p:txBody>
      </p:sp>
    </p:spTree>
    <p:extLst>
      <p:ext uri="{BB962C8B-B14F-4D97-AF65-F5344CB8AC3E}">
        <p14:creationId xmlns:p14="http://schemas.microsoft.com/office/powerpoint/2010/main" val="180921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F445ECC1-8171-556F-3E80-633C548265B1}"/>
              </a:ext>
            </a:extLst>
          </p:cNvPr>
          <p:cNvCxnSpPr/>
          <p:nvPr/>
        </p:nvCxnSpPr>
        <p:spPr>
          <a:xfrm>
            <a:off x="72614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34422A7-375B-1A72-3F5C-D6ABE5EF0762}"/>
              </a:ext>
            </a:extLst>
          </p:cNvPr>
          <p:cNvCxnSpPr/>
          <p:nvPr/>
        </p:nvCxnSpPr>
        <p:spPr>
          <a:xfrm>
            <a:off x="102197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835D9D8-65B5-C3E3-89FE-310B9EBE63E6}"/>
              </a:ext>
            </a:extLst>
          </p:cNvPr>
          <p:cNvSpPr txBox="1"/>
          <p:nvPr/>
        </p:nvSpPr>
        <p:spPr>
          <a:xfrm>
            <a:off x="1407460" y="600636"/>
            <a:ext cx="9959788"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Qu’est ce qu’un processus de test</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6" name="ZoneTexte 5">
            <a:extLst>
              <a:ext uri="{FF2B5EF4-FFF2-40B4-BE49-F238E27FC236}">
                <a16:creationId xmlns:a16="http://schemas.microsoft.com/office/drawing/2014/main" id="{BE2FE53F-42A7-7913-FBF5-47FDAECC102F}"/>
              </a:ext>
            </a:extLst>
          </p:cNvPr>
          <p:cNvSpPr txBox="1"/>
          <p:nvPr/>
        </p:nvSpPr>
        <p:spPr>
          <a:xfrm>
            <a:off x="1407460" y="1864659"/>
            <a:ext cx="10354232" cy="341632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processus de test en ISTQB, est un ensemble d’activités visant à analyser, vérifier, et valider un élément du logiciel ou de l’application.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processus de test comprend néanmoins plusieurs phases comme par exemple :</a:t>
            </a:r>
          </a:p>
          <a:p>
            <a:pPr algn="just"/>
            <a:r>
              <a:rPr lang="fr-FR" dirty="0">
                <a:solidFill>
                  <a:schemeClr val="bg1"/>
                </a:solidFill>
                <a:latin typeface="Microsoft JhengHei Light" panose="020B0304030504040204" pitchFamily="34" charset="-120"/>
                <a:ea typeface="Microsoft JhengHei Light" panose="020B0304030504040204" pitchFamily="34" charset="-120"/>
              </a:rPr>
              <a:t>		</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Planification des tests (définition des objectifs, les ressources et les stratégies des tests)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Suivi et contrôle des tests (métrique de l’avancement, la qualité des risques…)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Analyse des tests (identification des exigences et des critères de tests)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Conception des tests (élaborer des cas de test et leurs procédures)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Implémentation des tests (préparation de l’environnement les données et les outils)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Exécution des tests (réalisation des tests et consigner les résultats)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Clôture des tests (évaluer les tests, livrer le produit et clôture du projet du produit)</a:t>
            </a:r>
          </a:p>
        </p:txBody>
      </p:sp>
    </p:spTree>
    <p:extLst>
      <p:ext uri="{BB962C8B-B14F-4D97-AF65-F5344CB8AC3E}">
        <p14:creationId xmlns:p14="http://schemas.microsoft.com/office/powerpoint/2010/main" val="193714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7675A70-793F-40DA-F2DD-841925BFC508}"/>
              </a:ext>
            </a:extLst>
          </p:cNvPr>
          <p:cNvSpPr txBox="1"/>
          <p:nvPr/>
        </p:nvSpPr>
        <p:spPr>
          <a:xfrm>
            <a:off x="2448233" y="3075057"/>
            <a:ext cx="8131278"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5 : </a:t>
            </a:r>
            <a:r>
              <a:rPr lang="fr-FR" sz="4000" dirty="0">
                <a:solidFill>
                  <a:schemeClr val="bg1"/>
                </a:solidFill>
                <a:latin typeface="Microsoft JhengHei Light" panose="020B0304030504040204" pitchFamily="34" charset="-120"/>
                <a:ea typeface="Microsoft JhengHei Light" panose="020B0304030504040204" pitchFamily="34" charset="-120"/>
              </a:rPr>
              <a:t>Les tests alpha et bêta</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4" name="Connecteur droit 3">
            <a:extLst>
              <a:ext uri="{FF2B5EF4-FFF2-40B4-BE49-F238E27FC236}">
                <a16:creationId xmlns:a16="http://schemas.microsoft.com/office/drawing/2014/main" id="{DEADED05-5FCA-8B42-956A-911A3E474E3A}"/>
              </a:ext>
            </a:extLst>
          </p:cNvPr>
          <p:cNvCxnSpPr>
            <a:cxnSpLocks/>
          </p:cNvCxnSpPr>
          <p:nvPr/>
        </p:nvCxnSpPr>
        <p:spPr>
          <a:xfrm>
            <a:off x="2566220" y="3883742"/>
            <a:ext cx="78953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51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EFDEB2A-CB24-C91C-9A93-D572D09C2F24}"/>
              </a:ext>
            </a:extLst>
          </p:cNvPr>
          <p:cNvCxnSpPr/>
          <p:nvPr/>
        </p:nvCxnSpPr>
        <p:spPr>
          <a:xfrm>
            <a:off x="108472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1B1FF5AC-3FBE-897B-314C-0D5A5E981403}"/>
              </a:ext>
            </a:extLst>
          </p:cNvPr>
          <p:cNvCxnSpPr/>
          <p:nvPr/>
        </p:nvCxnSpPr>
        <p:spPr>
          <a:xfrm>
            <a:off x="143435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DD000C4-3F85-8379-3F2B-389828196608}"/>
              </a:ext>
            </a:extLst>
          </p:cNvPr>
          <p:cNvSpPr txBox="1"/>
          <p:nvPr/>
        </p:nvSpPr>
        <p:spPr>
          <a:xfrm>
            <a:off x="1954306" y="493060"/>
            <a:ext cx="7781365"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5.1)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alpha</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24B80C1D-D34D-0071-9B1F-22F7C0F68494}"/>
              </a:ext>
            </a:extLst>
          </p:cNvPr>
          <p:cNvSpPr txBox="1"/>
          <p:nvPr/>
        </p:nvSpPr>
        <p:spPr>
          <a:xfrm>
            <a:off x="1954306" y="1674674"/>
            <a:ext cx="9852211" cy="1754326"/>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tests alpha, selon l’International Software Testing Qualifications Board les tests alpha sont des techniques de test basé sur l’identification des bugs et des défauts potentiels du produit.</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Les tests alpha sont effectués avant la sortie du produit et sont généralement réalisé par les équipes de développement et dans un environnement de développement simulés ou réels.</a:t>
            </a:r>
          </a:p>
        </p:txBody>
      </p:sp>
    </p:spTree>
    <p:extLst>
      <p:ext uri="{BB962C8B-B14F-4D97-AF65-F5344CB8AC3E}">
        <p14:creationId xmlns:p14="http://schemas.microsoft.com/office/powerpoint/2010/main" val="313804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64B0C64A-B289-E34F-E424-E534603BB6E9}"/>
              </a:ext>
            </a:extLst>
          </p:cNvPr>
          <p:cNvCxnSpPr/>
          <p:nvPr/>
        </p:nvCxnSpPr>
        <p:spPr>
          <a:xfrm>
            <a:off x="117437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58A25F1B-D041-66DE-E767-B325CF5A8A63}"/>
              </a:ext>
            </a:extLst>
          </p:cNvPr>
          <p:cNvCxnSpPr/>
          <p:nvPr/>
        </p:nvCxnSpPr>
        <p:spPr>
          <a:xfrm>
            <a:off x="148004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EF004ECC-DF2B-983A-8C95-3A9CF2F8A2D4}"/>
              </a:ext>
            </a:extLst>
          </p:cNvPr>
          <p:cNvSpPr txBox="1"/>
          <p:nvPr/>
        </p:nvSpPr>
        <p:spPr>
          <a:xfrm>
            <a:off x="2083860" y="493059"/>
            <a:ext cx="778136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5.2) </a:t>
            </a:r>
            <a:r>
              <a:rPr lang="fr-FR" sz="3600" b="1" u="sng" dirty="0">
                <a:solidFill>
                  <a:schemeClr val="bg1"/>
                </a:solidFill>
                <a:latin typeface="Microsoft JhengHei Light" panose="020B0304030504040204" pitchFamily="34" charset="-120"/>
                <a:ea typeface="Microsoft JhengHei Light" panose="020B0304030504040204" pitchFamily="34" charset="-120"/>
              </a:rPr>
              <a:t>Les objectifs des tests alpha</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55EB6FE0-419D-6324-E982-C0389D4FE909}"/>
              </a:ext>
            </a:extLst>
          </p:cNvPr>
          <p:cNvSpPr txBox="1"/>
          <p:nvPr/>
        </p:nvSpPr>
        <p:spPr>
          <a:xfrm>
            <a:off x="2083860" y="1575187"/>
            <a:ext cx="4078940"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Les tests alpha ont pour objectifs de</a:t>
            </a:r>
            <a:r>
              <a:rPr lang="fr-FR" b="1" dirty="0">
                <a:solidFill>
                  <a:schemeClr val="bg1"/>
                </a:solidFill>
                <a:latin typeface="Microsoft JhengHei Light" panose="020B0304030504040204" pitchFamily="34" charset="-120"/>
                <a:ea typeface="Microsoft JhengHei Light" panose="020B0304030504040204" pitchFamily="34" charset="-120"/>
              </a:rPr>
              <a:t> : </a:t>
            </a:r>
          </a:p>
        </p:txBody>
      </p:sp>
      <p:sp>
        <p:nvSpPr>
          <p:cNvPr id="9" name="ZoneTexte 8">
            <a:extLst>
              <a:ext uri="{FF2B5EF4-FFF2-40B4-BE49-F238E27FC236}">
                <a16:creationId xmlns:a16="http://schemas.microsoft.com/office/drawing/2014/main" id="{CE52C4C7-EFFD-A7A1-AB31-F460088B73A7}"/>
              </a:ext>
            </a:extLst>
          </p:cNvPr>
          <p:cNvSpPr txBox="1"/>
          <p:nvPr/>
        </p:nvSpPr>
        <p:spPr>
          <a:xfrm>
            <a:off x="2083860" y="2551837"/>
            <a:ext cx="9448800" cy="1754326"/>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De s’assurer que le produit est prêt pour les tests bêta</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De vérifier que le produit ne possède pas de bogues majeurs et qui pourrait affectés la qualité du produit</a:t>
            </a:r>
          </a:p>
          <a:p>
            <a:pPr marL="285750" indent="-285750">
              <a:buFont typeface="Arial" panose="020B0604020202020204" pitchFamily="34" charset="0"/>
              <a:buChar char="•"/>
            </a:pPr>
            <a:endParaRPr lang="fr-FR" dirty="0">
              <a:solidFill>
                <a:schemeClr val="bg1"/>
              </a:solidFill>
              <a:latin typeface="Microsoft JhengHei Light" panose="020B0304030504040204" pitchFamily="34" charset="-120"/>
              <a:ea typeface="Microsoft JhengHei Light" panose="020B0304030504040204" pitchFamily="34" charset="-120"/>
            </a:endParaRP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De recueillir des commentaires d’un nombre limités de clients</a:t>
            </a:r>
          </a:p>
        </p:txBody>
      </p:sp>
    </p:spTree>
    <p:extLst>
      <p:ext uri="{BB962C8B-B14F-4D97-AF65-F5344CB8AC3E}">
        <p14:creationId xmlns:p14="http://schemas.microsoft.com/office/powerpoint/2010/main" val="156567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663F135-162F-7B6C-71F3-19B2E5F6A42C}"/>
              </a:ext>
            </a:extLst>
          </p:cNvPr>
          <p:cNvCxnSpPr/>
          <p:nvPr/>
        </p:nvCxnSpPr>
        <p:spPr>
          <a:xfrm>
            <a:off x="110121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8734AFF8-7F87-E087-716E-873F09C78622}"/>
              </a:ext>
            </a:extLst>
          </p:cNvPr>
          <p:cNvCxnSpPr/>
          <p:nvPr/>
        </p:nvCxnSpPr>
        <p:spPr>
          <a:xfrm>
            <a:off x="14600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A653F61-A93B-08EF-A87D-D2643FB80918}"/>
              </a:ext>
            </a:extLst>
          </p:cNvPr>
          <p:cNvSpPr txBox="1"/>
          <p:nvPr/>
        </p:nvSpPr>
        <p:spPr>
          <a:xfrm>
            <a:off x="2084439" y="521109"/>
            <a:ext cx="900634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5.3)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outils des tests alpha</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E8A2E204-7D0B-272A-9428-90824AEB658C}"/>
              </a:ext>
            </a:extLst>
          </p:cNvPr>
          <p:cNvSpPr txBox="1"/>
          <p:nvPr/>
        </p:nvSpPr>
        <p:spPr>
          <a:xfrm>
            <a:off x="2084439" y="1676400"/>
            <a:ext cx="9341220"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Les tests alpha disposent de différents outils selon les produits tels que</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780393B-6A4E-FC81-1885-EA0E33217500}"/>
              </a:ext>
            </a:extLst>
          </p:cNvPr>
          <p:cNvSpPr txBox="1"/>
          <p:nvPr/>
        </p:nvSpPr>
        <p:spPr>
          <a:xfrm>
            <a:off x="2084439" y="2554692"/>
            <a:ext cx="9421906" cy="1477328"/>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outils de tests manuels</a:t>
            </a:r>
          </a:p>
          <a:p>
            <a:pPr marL="285750" indent="-285750">
              <a:buFont typeface="Arial" panose="020B0604020202020204" pitchFamily="34" charset="0"/>
              <a:buChar char="•"/>
            </a:pPr>
            <a:endParaRPr lang="fr-FR" dirty="0">
              <a:solidFill>
                <a:schemeClr val="bg1"/>
              </a:solidFill>
              <a:latin typeface="Microsoft JhengHei Light" panose="020B0304030504040204" pitchFamily="34" charset="-120"/>
              <a:ea typeface="Microsoft JhengHei Light" panose="020B0304030504040204" pitchFamily="34" charset="-120"/>
            </a:endParaRP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outils de tests automatisés </a:t>
            </a:r>
          </a:p>
          <a:p>
            <a:pPr marL="285750" indent="-285750">
              <a:buFont typeface="Arial" panose="020B0604020202020204" pitchFamily="34" charset="0"/>
              <a:buChar char="•"/>
            </a:pPr>
            <a:endParaRPr lang="fr-FR" dirty="0">
              <a:solidFill>
                <a:schemeClr val="bg1"/>
              </a:solidFill>
              <a:latin typeface="Microsoft JhengHei Light" panose="020B0304030504040204" pitchFamily="34" charset="-120"/>
              <a:ea typeface="Microsoft JhengHei Light" panose="020B0304030504040204" pitchFamily="34" charset="-120"/>
            </a:endParaRP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outils de gestion des bogues</a:t>
            </a:r>
          </a:p>
        </p:txBody>
      </p:sp>
    </p:spTree>
    <p:extLst>
      <p:ext uri="{BB962C8B-B14F-4D97-AF65-F5344CB8AC3E}">
        <p14:creationId xmlns:p14="http://schemas.microsoft.com/office/powerpoint/2010/main" val="403032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A8D55EF-5E7B-55C7-1B84-D4E59F6D8395}"/>
              </a:ext>
            </a:extLst>
          </p:cNvPr>
          <p:cNvCxnSpPr/>
          <p:nvPr/>
        </p:nvCxnSpPr>
        <p:spPr>
          <a:xfrm>
            <a:off x="112955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E21335B2-C381-97AE-D801-6038E215E53F}"/>
              </a:ext>
            </a:extLst>
          </p:cNvPr>
          <p:cNvCxnSpPr/>
          <p:nvPr/>
        </p:nvCxnSpPr>
        <p:spPr>
          <a:xfrm>
            <a:off x="144331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627FA0C-7B40-4B00-2DA2-1574C79A76CF}"/>
              </a:ext>
            </a:extLst>
          </p:cNvPr>
          <p:cNvSpPr txBox="1"/>
          <p:nvPr/>
        </p:nvSpPr>
        <p:spPr>
          <a:xfrm>
            <a:off x="2142566" y="493059"/>
            <a:ext cx="444649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5.4)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bêta</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C6E17595-A24D-0CAE-E9A4-7A0E218A56A3}"/>
              </a:ext>
            </a:extLst>
          </p:cNvPr>
          <p:cNvSpPr txBox="1"/>
          <p:nvPr/>
        </p:nvSpPr>
        <p:spPr>
          <a:xfrm>
            <a:off x="2142566" y="1712259"/>
            <a:ext cx="9475692" cy="1200329"/>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tests bêta sont selon l’International Software Testing Qualifications Board, une des techniques de test qui s’effectue après les tests alpha et avant la sortie du produit.</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Les tests bêta sont des tests d’acceptation réalisé par des utilisateurs externes réels. </a:t>
            </a:r>
          </a:p>
        </p:txBody>
      </p:sp>
    </p:spTree>
    <p:extLst>
      <p:ext uri="{BB962C8B-B14F-4D97-AF65-F5344CB8AC3E}">
        <p14:creationId xmlns:p14="http://schemas.microsoft.com/office/powerpoint/2010/main" val="26195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85D94FE-EF70-B9ED-F842-47DE4D40A1EE}"/>
              </a:ext>
            </a:extLst>
          </p:cNvPr>
          <p:cNvCxnSpPr/>
          <p:nvPr/>
        </p:nvCxnSpPr>
        <p:spPr>
          <a:xfrm>
            <a:off x="7709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2D0D707-F4C9-7859-86A3-81F4EB577AF6}"/>
              </a:ext>
            </a:extLst>
          </p:cNvPr>
          <p:cNvCxnSpPr/>
          <p:nvPr/>
        </p:nvCxnSpPr>
        <p:spPr>
          <a:xfrm>
            <a:off x="10668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D870387-A1C8-AE82-959D-EAF5C0D9F2F4}"/>
              </a:ext>
            </a:extLst>
          </p:cNvPr>
          <p:cNvSpPr txBox="1"/>
          <p:nvPr/>
        </p:nvSpPr>
        <p:spPr>
          <a:xfrm>
            <a:off x="1685365" y="528917"/>
            <a:ext cx="779032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La stratégie des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6" name="ZoneTexte 5">
            <a:extLst>
              <a:ext uri="{FF2B5EF4-FFF2-40B4-BE49-F238E27FC236}">
                <a16:creationId xmlns:a16="http://schemas.microsoft.com/office/drawing/2014/main" id="{258EF893-E3DA-5B16-74AA-212E9278C034}"/>
              </a:ext>
            </a:extLst>
          </p:cNvPr>
          <p:cNvSpPr txBox="1"/>
          <p:nvPr/>
        </p:nvSpPr>
        <p:spPr>
          <a:xfrm>
            <a:off x="1685365" y="1721223"/>
            <a:ext cx="10022540" cy="2308324"/>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 stratégie des tests sont définis selon l’ISTQB, comme étant un document du haut niveau qui permet de définir, pour un programme, les niveaux de tests à exécutés et également les différents tests dans chacun de ces niveaux que ce soit pour un ou plusieurs projet(s).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L’ISTQB définit également la stratégie des tests comme un description générale d’un processus de test et qui s’applique à tous les niveaux du produit ou de l’organisation.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Dans cette notion, nous retrouvons plusieurs stratégies.</a:t>
            </a:r>
          </a:p>
        </p:txBody>
      </p:sp>
    </p:spTree>
    <p:extLst>
      <p:ext uri="{BB962C8B-B14F-4D97-AF65-F5344CB8AC3E}">
        <p14:creationId xmlns:p14="http://schemas.microsoft.com/office/powerpoint/2010/main" val="39413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9CC284-F3BB-0678-E9BA-866E4AD64A5D}"/>
              </a:ext>
            </a:extLst>
          </p:cNvPr>
          <p:cNvSpPr txBox="1"/>
          <p:nvPr/>
        </p:nvSpPr>
        <p:spPr>
          <a:xfrm>
            <a:off x="2712720" y="2844800"/>
            <a:ext cx="764032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1 </a:t>
            </a:r>
            <a:r>
              <a:rPr lang="fr-FR" sz="4000" dirty="0">
                <a:solidFill>
                  <a:schemeClr val="bg1"/>
                </a:solidFill>
                <a:latin typeface="Microsoft JhengHei Light" panose="020B0304030504040204" pitchFamily="34" charset="-120"/>
                <a:ea typeface="Microsoft JhengHei Light" panose="020B0304030504040204" pitchFamily="34" charset="-120"/>
              </a:rPr>
              <a:t>: Les niveaux de tests</a:t>
            </a:r>
          </a:p>
        </p:txBody>
      </p:sp>
      <p:cxnSp>
        <p:nvCxnSpPr>
          <p:cNvPr id="6" name="Connecteur droit 5">
            <a:extLst>
              <a:ext uri="{FF2B5EF4-FFF2-40B4-BE49-F238E27FC236}">
                <a16:creationId xmlns:a16="http://schemas.microsoft.com/office/drawing/2014/main" id="{86A64D33-222E-D6E5-45B5-9DA0CE9DF11B}"/>
              </a:ext>
            </a:extLst>
          </p:cNvPr>
          <p:cNvCxnSpPr/>
          <p:nvPr/>
        </p:nvCxnSpPr>
        <p:spPr>
          <a:xfrm>
            <a:off x="2854960" y="3627120"/>
            <a:ext cx="717296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A9B7DDE-78C3-22C1-E2E5-C7B8AE312756}"/>
              </a:ext>
            </a:extLst>
          </p:cNvPr>
          <p:cNvCxnSpPr/>
          <p:nvPr/>
        </p:nvCxnSpPr>
        <p:spPr>
          <a:xfrm>
            <a:off x="8144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9C0D1E80-3FA5-4231-1BF9-B9A72EA35BB2}"/>
              </a:ext>
            </a:extLst>
          </p:cNvPr>
          <p:cNvPicPr>
            <a:picLocks noChangeAspect="1"/>
          </p:cNvPicPr>
          <p:nvPr/>
        </p:nvPicPr>
        <p:blipFill>
          <a:blip r:embed="rId2"/>
          <a:stretch>
            <a:fillRect/>
          </a:stretch>
        </p:blipFill>
        <p:spPr>
          <a:xfrm>
            <a:off x="988043" y="1"/>
            <a:ext cx="78758" cy="6858000"/>
          </a:xfrm>
          <a:prstGeom prst="rect">
            <a:avLst/>
          </a:prstGeom>
        </p:spPr>
      </p:pic>
      <p:sp>
        <p:nvSpPr>
          <p:cNvPr id="5" name="ZoneTexte 4">
            <a:extLst>
              <a:ext uri="{FF2B5EF4-FFF2-40B4-BE49-F238E27FC236}">
                <a16:creationId xmlns:a16="http://schemas.microsoft.com/office/drawing/2014/main" id="{52995A1D-A98A-7468-C4B0-49F8E43DBAC7}"/>
              </a:ext>
            </a:extLst>
          </p:cNvPr>
          <p:cNvSpPr txBox="1"/>
          <p:nvPr/>
        </p:nvSpPr>
        <p:spPr>
          <a:xfrm>
            <a:off x="1324946" y="475861"/>
            <a:ext cx="78744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1.1) </a:t>
            </a:r>
            <a:r>
              <a:rPr lang="fr-FR" sz="3600" b="1" u="sng" dirty="0">
                <a:solidFill>
                  <a:schemeClr val="bg1"/>
                </a:solidFill>
                <a:latin typeface="Microsoft JhengHei Light" panose="020B0304030504040204" pitchFamily="34" charset="-120"/>
                <a:ea typeface="Microsoft JhengHei Light" panose="020B0304030504040204" pitchFamily="34" charset="-120"/>
              </a:rPr>
              <a:t>Description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28C16DB7-04BB-4ED3-BE58-03CF7850FDD6}"/>
              </a:ext>
            </a:extLst>
          </p:cNvPr>
          <p:cNvSpPr txBox="1"/>
          <p:nvPr/>
        </p:nvSpPr>
        <p:spPr>
          <a:xfrm>
            <a:off x="1324946" y="1792853"/>
            <a:ext cx="7584142"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Les niveaux de tests qu’est ce que c’est </a:t>
            </a:r>
            <a:r>
              <a:rPr lang="fr-FR"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7" name="ZoneTexte 6">
            <a:extLst>
              <a:ext uri="{FF2B5EF4-FFF2-40B4-BE49-F238E27FC236}">
                <a16:creationId xmlns:a16="http://schemas.microsoft.com/office/drawing/2014/main" id="{BE9A5ED6-EF5E-3ED4-F20F-6CED1C5FC558}"/>
              </a:ext>
            </a:extLst>
          </p:cNvPr>
          <p:cNvSpPr txBox="1"/>
          <p:nvPr/>
        </p:nvSpPr>
        <p:spPr>
          <a:xfrm>
            <a:off x="1324946" y="2832846"/>
            <a:ext cx="1057121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niveaux de tests, selon le glossaire ISTQB serait définis comme étant un groupe d’activités de tests qui sont organisées et gérées ensemble. Cependant, chaque niveau de test est lié à une responsabilité interne à un projet.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Selon le Comité Français des Tests Logiciels, les niveaux de tests sont répartis en 4 groupes d’activités de tests.</a:t>
            </a:r>
          </a:p>
        </p:txBody>
      </p:sp>
    </p:spTree>
    <p:extLst>
      <p:ext uri="{BB962C8B-B14F-4D97-AF65-F5344CB8AC3E}">
        <p14:creationId xmlns:p14="http://schemas.microsoft.com/office/powerpoint/2010/main" val="136035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77DC9BC-7903-10ED-BE44-B06073BEAAEC}"/>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2E55DFA-3A6D-3CE8-43D6-1E8665670E4E}"/>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B2AA4F7-2574-9723-D573-BA831EEBC67B}"/>
              </a:ext>
            </a:extLst>
          </p:cNvPr>
          <p:cNvSpPr txBox="1"/>
          <p:nvPr/>
        </p:nvSpPr>
        <p:spPr>
          <a:xfrm>
            <a:off x="1290320" y="568960"/>
            <a:ext cx="761999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1.2) </a:t>
            </a:r>
            <a:r>
              <a:rPr lang="fr-FR" sz="3600" b="1" u="sng" dirty="0">
                <a:solidFill>
                  <a:schemeClr val="bg1"/>
                </a:solidFill>
                <a:latin typeface="Microsoft JhengHei Light" panose="020B0304030504040204" pitchFamily="34" charset="-120"/>
                <a:ea typeface="Microsoft JhengHei Light" panose="020B0304030504040204" pitchFamily="34" charset="-120"/>
              </a:rPr>
              <a:t>Les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pic>
        <p:nvPicPr>
          <p:cNvPr id="7" name="Image 6">
            <a:extLst>
              <a:ext uri="{FF2B5EF4-FFF2-40B4-BE49-F238E27FC236}">
                <a16:creationId xmlns:a16="http://schemas.microsoft.com/office/drawing/2014/main" id="{1A0B0AA1-8EE8-10A5-CC2A-5D6AA780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52" y="1982053"/>
            <a:ext cx="6256216" cy="4174054"/>
          </a:xfrm>
          <a:prstGeom prst="rect">
            <a:avLst/>
          </a:prstGeom>
        </p:spPr>
      </p:pic>
    </p:spTree>
    <p:extLst>
      <p:ext uri="{BB962C8B-B14F-4D97-AF65-F5344CB8AC3E}">
        <p14:creationId xmlns:p14="http://schemas.microsoft.com/office/powerpoint/2010/main" val="33102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6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5EAE592-DEB2-C2C2-B15C-1A53B68FD08E}"/>
              </a:ext>
            </a:extLst>
          </p:cNvPr>
          <p:cNvSpPr txBox="1"/>
          <p:nvPr/>
        </p:nvSpPr>
        <p:spPr>
          <a:xfrm>
            <a:off x="2654710" y="2721114"/>
            <a:ext cx="7207045"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2 : </a:t>
            </a:r>
            <a:r>
              <a:rPr lang="fr-FR" sz="4000" dirty="0">
                <a:solidFill>
                  <a:schemeClr val="bg1"/>
                </a:solidFill>
                <a:latin typeface="Microsoft JhengHei Light" panose="020B0304030504040204" pitchFamily="34" charset="-120"/>
                <a:ea typeface="Microsoft JhengHei Light" panose="020B0304030504040204" pitchFamily="34" charset="-120"/>
              </a:rPr>
              <a:t>Les types de tests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9" name="Connecteur droit 8">
            <a:extLst>
              <a:ext uri="{FF2B5EF4-FFF2-40B4-BE49-F238E27FC236}">
                <a16:creationId xmlns:a16="http://schemas.microsoft.com/office/drawing/2014/main" id="{C8EEA19B-25AD-1473-03E6-1B81AE8B174E}"/>
              </a:ext>
            </a:extLst>
          </p:cNvPr>
          <p:cNvCxnSpPr/>
          <p:nvPr/>
        </p:nvCxnSpPr>
        <p:spPr>
          <a:xfrm>
            <a:off x="2735969" y="3527322"/>
            <a:ext cx="686291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3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2697</Words>
  <Application>Microsoft Office PowerPoint</Application>
  <PresentationFormat>Grand écran</PresentationFormat>
  <Paragraphs>201</Paragraphs>
  <Slides>44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44</vt:i4>
      </vt:variant>
    </vt:vector>
  </HeadingPairs>
  <TitlesOfParts>
    <vt:vector size="49" baseType="lpstr">
      <vt:lpstr>Microsoft JhengHei Light</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Zitouni</dc:creator>
  <cp:lastModifiedBy>Nesrine Zitouni</cp:lastModifiedBy>
  <cp:revision>26</cp:revision>
  <dcterms:created xsi:type="dcterms:W3CDTF">2023-06-12T14:36:25Z</dcterms:created>
  <dcterms:modified xsi:type="dcterms:W3CDTF">2023-07-07T09:04:48Z</dcterms:modified>
</cp:coreProperties>
</file>