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64" r:id="rId7"/>
    <p:sldId id="277" r:id="rId8"/>
    <p:sldId id="259" r:id="rId9"/>
    <p:sldId id="271" r:id="rId10"/>
    <p:sldId id="272" r:id="rId11"/>
    <p:sldId id="282" r:id="rId12"/>
    <p:sldId id="273" r:id="rId13"/>
    <p:sldId id="274" r:id="rId14"/>
    <p:sldId id="275" r:id="rId15"/>
    <p:sldId id="276" r:id="rId16"/>
    <p:sldId id="278" r:id="rId17"/>
    <p:sldId id="279" r:id="rId18"/>
    <p:sldId id="280" r:id="rId19"/>
    <p:sldId id="281" r:id="rId20"/>
    <p:sldId id="283" r:id="rId21"/>
    <p:sldId id="289" r:id="rId22"/>
    <p:sldId id="290" r:id="rId23"/>
    <p:sldId id="284" r:id="rId24"/>
    <p:sldId id="285" r:id="rId25"/>
    <p:sldId id="286" r:id="rId26"/>
    <p:sldId id="287" r:id="rId27"/>
    <p:sldId id="288" r:id="rId28"/>
    <p:sldId id="291" r:id="rId29"/>
    <p:sldId id="294" r:id="rId30"/>
    <p:sldId id="29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85" d="100"/>
          <a:sy n="85" d="100"/>
        </p:scale>
        <p:origin x="49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B6D6C9C5-C951-3DEF-6AED-A9A9F1EC3F28}"/>
              </a:ext>
            </a:extLst>
          </p:cNvPr>
          <p:cNvSpPr txBox="1"/>
          <p:nvPr/>
        </p:nvSpPr>
        <p:spPr>
          <a:xfrm>
            <a:off x="1399592" y="1654724"/>
            <a:ext cx="3554964"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2603241"/>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3E16490-4C89-64B9-CB31-C89EB16E0DD1}"/>
              </a:ext>
            </a:extLst>
          </p:cNvPr>
          <p:cNvSpPr txBox="1"/>
          <p:nvPr/>
        </p:nvSpPr>
        <p:spPr>
          <a:xfrm>
            <a:off x="1419726" y="1530219"/>
            <a:ext cx="287382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2428875"/>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AFEC6E66-EAC4-C39B-B9AB-7F4416BF81F7}"/>
              </a:ext>
            </a:extLst>
          </p:cNvPr>
          <p:cNvSpPr txBox="1"/>
          <p:nvPr/>
        </p:nvSpPr>
        <p:spPr>
          <a:xfrm>
            <a:off x="1523998" y="1759974"/>
            <a:ext cx="1027470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2761168"/>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24E86BE-77DC-FD36-B90D-F53157E779DC}"/>
              </a:ext>
            </a:extLst>
          </p:cNvPr>
          <p:cNvSpPr txBox="1"/>
          <p:nvPr/>
        </p:nvSpPr>
        <p:spPr>
          <a:xfrm>
            <a:off x="1497106" y="1819834"/>
            <a:ext cx="345141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658036"/>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853013"/>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6386F95-C17A-53E8-9445-555091278094}"/>
              </a:ext>
            </a:extLst>
          </p:cNvPr>
          <p:cNvSpPr txBox="1"/>
          <p:nvPr/>
        </p:nvSpPr>
        <p:spPr>
          <a:xfrm>
            <a:off x="1582996" y="1651819"/>
            <a:ext cx="242856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2574354"/>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755052"/>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CB819F75-ED5D-9DD2-3DAF-84E35EA3A66C}"/>
              </a:ext>
            </a:extLst>
          </p:cNvPr>
          <p:cNvSpPr txBox="1"/>
          <p:nvPr/>
        </p:nvSpPr>
        <p:spPr>
          <a:xfrm>
            <a:off x="1553495" y="1660784"/>
            <a:ext cx="217292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2641447"/>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790699"/>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C12D99D-E8D5-C671-502A-717B1AA61CA6}"/>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16A53F6-8A95-7130-2335-0B155D55D18B}"/>
              </a:ext>
            </a:extLst>
          </p:cNvPr>
          <p:cNvCxnSpPr/>
          <p:nvPr/>
        </p:nvCxnSpPr>
        <p:spPr>
          <a:xfrm>
            <a:off x="13357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662D210-50F8-BC58-F8DB-34B506A6F84C}"/>
              </a:ext>
            </a:extLst>
          </p:cNvPr>
          <p:cNvSpPr txBox="1"/>
          <p:nvPr/>
        </p:nvSpPr>
        <p:spPr>
          <a:xfrm>
            <a:off x="1703292" y="573741"/>
            <a:ext cx="811305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6310DA95-93C1-1E15-D456-52414F8FCE3F}"/>
              </a:ext>
            </a:extLst>
          </p:cNvPr>
          <p:cNvSpPr txBox="1"/>
          <p:nvPr/>
        </p:nvSpPr>
        <p:spPr>
          <a:xfrm>
            <a:off x="1703292" y="1819836"/>
            <a:ext cx="343348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52A48B1-5706-B795-54BF-2E53F306F637}"/>
              </a:ext>
            </a:extLst>
          </p:cNvPr>
          <p:cNvSpPr txBox="1"/>
          <p:nvPr/>
        </p:nvSpPr>
        <p:spPr>
          <a:xfrm>
            <a:off x="1703292" y="2788932"/>
            <a:ext cx="96460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les tests non fonctionnels sont définis comme étant des tests effectués afin d’évaluer la conformité d’un composant ou bien d’un système avec des exigences non fonctionnelles.</a:t>
            </a:r>
          </a:p>
        </p:txBody>
      </p:sp>
    </p:spTree>
    <p:extLst>
      <p:ext uri="{BB962C8B-B14F-4D97-AF65-F5344CB8AC3E}">
        <p14:creationId xmlns:p14="http://schemas.microsoft.com/office/powerpoint/2010/main" val="31414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5807B1B-1C47-FCCB-6A2D-C9FA6DA77D36}"/>
              </a:ext>
            </a:extLst>
          </p:cNvPr>
          <p:cNvCxnSpPr/>
          <p:nvPr/>
        </p:nvCxnSpPr>
        <p:spPr>
          <a:xfrm>
            <a:off x="115037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8F5FD97-DC5F-9049-F16D-755FF6F74725}"/>
              </a:ext>
            </a:extLst>
          </p:cNvPr>
          <p:cNvCxnSpPr/>
          <p:nvPr/>
        </p:nvCxnSpPr>
        <p:spPr>
          <a:xfrm>
            <a:off x="145025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3C35358-1FE3-9EBB-62F4-BFAB2E047B52}"/>
              </a:ext>
            </a:extLst>
          </p:cNvPr>
          <p:cNvSpPr txBox="1"/>
          <p:nvPr/>
        </p:nvSpPr>
        <p:spPr>
          <a:xfrm>
            <a:off x="1818968" y="491613"/>
            <a:ext cx="91341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2.11)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677BFB65-5272-46E9-C79C-939C04B021DD}"/>
              </a:ext>
            </a:extLst>
          </p:cNvPr>
          <p:cNvSpPr txBox="1"/>
          <p:nvPr/>
        </p:nvSpPr>
        <p:spPr>
          <a:xfrm>
            <a:off x="1818968" y="1632155"/>
            <a:ext cx="10038735" cy="923330"/>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non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ZoneTexte 9">
            <a:extLst>
              <a:ext uri="{FF2B5EF4-FFF2-40B4-BE49-F238E27FC236}">
                <a16:creationId xmlns:a16="http://schemas.microsoft.com/office/drawing/2014/main" id="{D36DE002-3902-3C99-0A86-A96680644CB6}"/>
              </a:ext>
            </a:extLst>
          </p:cNvPr>
          <p:cNvSpPr txBox="1"/>
          <p:nvPr/>
        </p:nvSpPr>
        <p:spPr>
          <a:xfrm>
            <a:off x="2254193" y="2279349"/>
            <a:ext cx="9694599"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performances</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charge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volume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sécurité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compatibilité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récupération…</a:t>
            </a:r>
          </a:p>
        </p:txBody>
      </p:sp>
    </p:spTree>
    <p:extLst>
      <p:ext uri="{BB962C8B-B14F-4D97-AF65-F5344CB8AC3E}">
        <p14:creationId xmlns:p14="http://schemas.microsoft.com/office/powerpoint/2010/main" val="21496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2.12)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D071E89-7525-9471-2E45-1F64A7C82839}"/>
              </a:ext>
            </a:extLst>
          </p:cNvPr>
          <p:cNvSpPr txBox="1"/>
          <p:nvPr/>
        </p:nvSpPr>
        <p:spPr>
          <a:xfrm>
            <a:off x="1519087" y="1515035"/>
            <a:ext cx="30031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2223246"/>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3208456"/>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F82F4325-C1D6-F0EB-C163-FC9C825E3D3E}"/>
              </a:ext>
            </a:extLst>
          </p:cNvPr>
          <p:cNvSpPr txBox="1"/>
          <p:nvPr/>
        </p:nvSpPr>
        <p:spPr>
          <a:xfrm>
            <a:off x="1667435" y="475129"/>
            <a:ext cx="699247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2.13)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charges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78DA16F-1DC7-C800-B185-F940CA81BD2D}"/>
              </a:ext>
            </a:extLst>
          </p:cNvPr>
          <p:cNvSpPr txBox="1"/>
          <p:nvPr/>
        </p:nvSpPr>
        <p:spPr>
          <a:xfrm>
            <a:off x="1667435" y="1631577"/>
            <a:ext cx="199913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4B96795F-9FF6-CDFE-A350-B6951DCA1988}"/>
              </a:ext>
            </a:extLst>
          </p:cNvPr>
          <p:cNvSpPr txBox="1"/>
          <p:nvPr/>
        </p:nvSpPr>
        <p:spPr>
          <a:xfrm>
            <a:off x="1667435" y="2373831"/>
            <a:ext cx="9448797"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charge est un type de test qui consiste à mesurer la performance d’un système en fonction de la charge d’utilisateurs simultanées. </a:t>
            </a:r>
          </a:p>
        </p:txBody>
      </p:sp>
      <p:sp>
        <p:nvSpPr>
          <p:cNvPr id="8" name="ZoneTexte 7">
            <a:extLst>
              <a:ext uri="{FF2B5EF4-FFF2-40B4-BE49-F238E27FC236}">
                <a16:creationId xmlns:a16="http://schemas.microsoft.com/office/drawing/2014/main" id="{756724DB-445B-02C3-752C-DEBC19F0FE45}"/>
              </a:ext>
            </a:extLst>
          </p:cNvPr>
          <p:cNvSpPr txBox="1"/>
          <p:nvPr/>
        </p:nvSpPr>
        <p:spPr>
          <a:xfrm>
            <a:off x="1667435" y="3349203"/>
            <a:ext cx="993289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 ce type de test est de prévoir la charge maximale que peut encaisser le système. Il permet également de mettre en évidence les points de vigilances du système, de les corrigées et de les optimiser.</a:t>
            </a:r>
          </a:p>
        </p:txBody>
      </p: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FD9B0A6-2294-A6AE-4461-38F05FB79252}"/>
              </a:ext>
            </a:extLst>
          </p:cNvPr>
          <p:cNvCxnSpPr/>
          <p:nvPr/>
        </p:nvCxnSpPr>
        <p:spPr>
          <a:xfrm>
            <a:off x="10717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023B2A5-A356-C808-0815-B1EF98490B36}"/>
              </a:ext>
            </a:extLst>
          </p:cNvPr>
          <p:cNvCxnSpPr/>
          <p:nvPr/>
        </p:nvCxnSpPr>
        <p:spPr>
          <a:xfrm>
            <a:off x="13617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AA6D61B-BAEE-94D1-FE51-137A0C2E5B4A}"/>
              </a:ext>
            </a:extLst>
          </p:cNvPr>
          <p:cNvSpPr txBox="1"/>
          <p:nvPr/>
        </p:nvSpPr>
        <p:spPr>
          <a:xfrm>
            <a:off x="1730478" y="481780"/>
            <a:ext cx="58895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volume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6DCCBFC-BB09-24CB-6D52-0AB7F4619C77}"/>
              </a:ext>
            </a:extLst>
          </p:cNvPr>
          <p:cNvSpPr txBox="1"/>
          <p:nvPr/>
        </p:nvSpPr>
        <p:spPr>
          <a:xfrm>
            <a:off x="1730478" y="1602370"/>
            <a:ext cx="229091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D61ADE1-A19A-605F-5733-1389FB201837}"/>
              </a:ext>
            </a:extLst>
          </p:cNvPr>
          <p:cNvSpPr txBox="1"/>
          <p:nvPr/>
        </p:nvSpPr>
        <p:spPr>
          <a:xfrm>
            <a:off x="1730478" y="2445961"/>
            <a:ext cx="956534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volume sont un type de test qui a pour but de mesurer l’espace occupé par un objet ou par une substance.</a:t>
            </a:r>
          </a:p>
        </p:txBody>
      </p:sp>
      <p:sp>
        <p:nvSpPr>
          <p:cNvPr id="8" name="ZoneTexte 7">
            <a:extLst>
              <a:ext uri="{FF2B5EF4-FFF2-40B4-BE49-F238E27FC236}">
                <a16:creationId xmlns:a16="http://schemas.microsoft.com/office/drawing/2014/main" id="{7BE52B90-3233-C337-C738-FA4031BF5438}"/>
              </a:ext>
            </a:extLst>
          </p:cNvPr>
          <p:cNvSpPr txBox="1"/>
          <p:nvPr/>
        </p:nvSpPr>
        <p:spPr>
          <a:xfrm>
            <a:off x="1730478" y="3566551"/>
            <a:ext cx="9959497"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sont mesurés en mètres cubes dans le système international d’unités (SI).</a:t>
            </a:r>
          </a:p>
        </p:txBody>
      </p:sp>
    </p:spTree>
    <p:extLst>
      <p:ext uri="{BB962C8B-B14F-4D97-AF65-F5344CB8AC3E}">
        <p14:creationId xmlns:p14="http://schemas.microsoft.com/office/powerpoint/2010/main" val="23324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F0F62EA-ABCA-9DD3-E26C-09DEF372715D}"/>
              </a:ext>
            </a:extLst>
          </p:cNvPr>
          <p:cNvCxnSpPr/>
          <p:nvPr/>
        </p:nvCxnSpPr>
        <p:spPr>
          <a:xfrm>
            <a:off x="10028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39E6F96-5A7B-E5EB-E6D8-86C58A18FF30}"/>
              </a:ext>
            </a:extLst>
          </p:cNvPr>
          <p:cNvCxnSpPr/>
          <p:nvPr/>
        </p:nvCxnSpPr>
        <p:spPr>
          <a:xfrm>
            <a:off x="13322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120D3B-A9CC-6768-3A17-96D713445E96}"/>
              </a:ext>
            </a:extLst>
          </p:cNvPr>
          <p:cNvSpPr txBox="1"/>
          <p:nvPr/>
        </p:nvSpPr>
        <p:spPr>
          <a:xfrm>
            <a:off x="1769806" y="491613"/>
            <a:ext cx="73545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sécurité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2A6E572-9B97-3B47-EEF1-1E7ECE70317C}"/>
              </a:ext>
            </a:extLst>
          </p:cNvPr>
          <p:cNvSpPr txBox="1"/>
          <p:nvPr/>
        </p:nvSpPr>
        <p:spPr>
          <a:xfrm>
            <a:off x="1769806" y="1691149"/>
            <a:ext cx="255638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68874D96-FD81-8BF9-A3A3-0265046B9BE7}"/>
              </a:ext>
            </a:extLst>
          </p:cNvPr>
          <p:cNvSpPr txBox="1"/>
          <p:nvPr/>
        </p:nvSpPr>
        <p:spPr>
          <a:xfrm>
            <a:off x="1661651" y="2613686"/>
            <a:ext cx="996991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sont définis comme étant une famille de tests qui est très important dans toutes les entreprises, également pour le grand public en ce qui concerne la protection des données (RGPD).</a:t>
            </a:r>
          </a:p>
        </p:txBody>
      </p:sp>
      <p:sp>
        <p:nvSpPr>
          <p:cNvPr id="11" name="ZoneTexte 10">
            <a:extLst>
              <a:ext uri="{FF2B5EF4-FFF2-40B4-BE49-F238E27FC236}">
                <a16:creationId xmlns:a16="http://schemas.microsoft.com/office/drawing/2014/main" id="{200B6262-D388-B7A9-4CC9-930006A14822}"/>
              </a:ext>
            </a:extLst>
          </p:cNvPr>
          <p:cNvSpPr txBox="1"/>
          <p:nvPr/>
        </p:nvSpPr>
        <p:spPr>
          <a:xfrm>
            <a:off x="1661651" y="3843622"/>
            <a:ext cx="9861755"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des applications statiques (SAST) et les tests de sécurité des applications dynamiques (DAST), sont les deux des types de tests de sécurité des applications. Cependant, ils vérifient les vulnérabilités et les défauts des applications et aident à prévenir en cas de cyberattaques.</a:t>
            </a:r>
          </a:p>
        </p:txBody>
      </p:sp>
    </p:spTree>
    <p:extLst>
      <p:ext uri="{BB962C8B-B14F-4D97-AF65-F5344CB8AC3E}">
        <p14:creationId xmlns:p14="http://schemas.microsoft.com/office/powerpoint/2010/main" val="1791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8F9016F-863A-1609-22DD-358D46010B93}"/>
              </a:ext>
            </a:extLst>
          </p:cNvPr>
          <p:cNvCxnSpPr/>
          <p:nvPr/>
        </p:nvCxnSpPr>
        <p:spPr>
          <a:xfrm>
            <a:off x="106188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50A37EA-4569-B050-8A90-5050C605311B}"/>
              </a:ext>
            </a:extLst>
          </p:cNvPr>
          <p:cNvCxnSpPr/>
          <p:nvPr/>
        </p:nvCxnSpPr>
        <p:spPr>
          <a:xfrm>
            <a:off x="140109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A89EBE6-79C9-769A-7CA9-D1B7421AD1D0}"/>
              </a:ext>
            </a:extLst>
          </p:cNvPr>
          <p:cNvSpPr txBox="1"/>
          <p:nvPr/>
        </p:nvSpPr>
        <p:spPr>
          <a:xfrm>
            <a:off x="1740310" y="530943"/>
            <a:ext cx="799362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compatibilité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E27A7206-B56A-2CD8-9BB2-C31E2DFAC066}"/>
              </a:ext>
            </a:extLst>
          </p:cNvPr>
          <p:cNvSpPr txBox="1"/>
          <p:nvPr/>
        </p:nvSpPr>
        <p:spPr>
          <a:xfrm>
            <a:off x="1740310" y="1777036"/>
            <a:ext cx="351994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D0080C36-82F6-83DE-11CA-BF4A7BDDFBB8}"/>
              </a:ext>
            </a:extLst>
          </p:cNvPr>
          <p:cNvSpPr txBox="1"/>
          <p:nvPr/>
        </p:nvSpPr>
        <p:spPr>
          <a:xfrm>
            <a:off x="1740310" y="2566400"/>
            <a:ext cx="991496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compatibilité (CT) en ISTQB interviennent uniquement lorsque que les solutions des tests sont mis à disposition des utilisateurs finaux (UE).</a:t>
            </a:r>
          </a:p>
        </p:txBody>
      </p:sp>
      <p:sp>
        <p:nvSpPr>
          <p:cNvPr id="8" name="ZoneTexte 7">
            <a:extLst>
              <a:ext uri="{FF2B5EF4-FFF2-40B4-BE49-F238E27FC236}">
                <a16:creationId xmlns:a16="http://schemas.microsoft.com/office/drawing/2014/main" id="{1BE722B2-3949-B327-EB35-EAA372D2EEEF}"/>
              </a:ext>
            </a:extLst>
          </p:cNvPr>
          <p:cNvSpPr txBox="1"/>
          <p:nvPr/>
        </p:nvSpPr>
        <p:spPr>
          <a:xfrm>
            <a:off x="1740310" y="3632763"/>
            <a:ext cx="9799577" cy="2308324"/>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 existe deux formes de tests de compatibilité en ISTQB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ascendante (BCT)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garantit que toutes les nouvelles 	 	   versions  fonctionneront toujours avec les anciennes.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avancée (FCT)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permet d’évaluer si les prochaines 	   	   versions des plateformes fonctionneront toujours les versions actuelles et ou les   	   nouvelles de la solution.</a:t>
            </a:r>
          </a:p>
        </p:txBody>
      </p:sp>
    </p:spTree>
    <p:extLst>
      <p:ext uri="{BB962C8B-B14F-4D97-AF65-F5344CB8AC3E}">
        <p14:creationId xmlns:p14="http://schemas.microsoft.com/office/powerpoint/2010/main" val="15318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BA1C083-D248-97D5-CA5F-79457E13BFE4}"/>
              </a:ext>
            </a:extLst>
          </p:cNvPr>
          <p:cNvCxnSpPr/>
          <p:nvPr/>
        </p:nvCxnSpPr>
        <p:spPr>
          <a:xfrm>
            <a:off x="11307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9F0D35F7-1689-EEA0-201D-6967F0AEB18E}"/>
              </a:ext>
            </a:extLst>
          </p:cNvPr>
          <p:cNvCxnSpPr/>
          <p:nvPr/>
        </p:nvCxnSpPr>
        <p:spPr>
          <a:xfrm>
            <a:off x="144042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694AFFC-CFCE-2755-82D8-A81ECB0ECB73}"/>
              </a:ext>
            </a:extLst>
          </p:cNvPr>
          <p:cNvSpPr txBox="1"/>
          <p:nvPr/>
        </p:nvSpPr>
        <p:spPr>
          <a:xfrm>
            <a:off x="1848754" y="475130"/>
            <a:ext cx="78889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récupération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2" name="ZoneTexte 1">
            <a:extLst>
              <a:ext uri="{FF2B5EF4-FFF2-40B4-BE49-F238E27FC236}">
                <a16:creationId xmlns:a16="http://schemas.microsoft.com/office/drawing/2014/main" id="{E16249ED-64CF-F03A-1AF8-182CB261A0AC}"/>
              </a:ext>
            </a:extLst>
          </p:cNvPr>
          <p:cNvSpPr txBox="1"/>
          <p:nvPr/>
        </p:nvSpPr>
        <p:spPr>
          <a:xfrm>
            <a:off x="1848754" y="1775012"/>
            <a:ext cx="266251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3" name="ZoneTexte 2">
            <a:extLst>
              <a:ext uri="{FF2B5EF4-FFF2-40B4-BE49-F238E27FC236}">
                <a16:creationId xmlns:a16="http://schemas.microsoft.com/office/drawing/2014/main" id="{E9E0C286-F2C7-2F6A-EF2E-378F014366A0}"/>
              </a:ext>
            </a:extLst>
          </p:cNvPr>
          <p:cNvSpPr txBox="1"/>
          <p:nvPr/>
        </p:nvSpPr>
        <p:spPr>
          <a:xfrm>
            <a:off x="1936377" y="3021106"/>
            <a:ext cx="10031506"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p>
        </p:txBody>
      </p:sp>
      <p:sp>
        <p:nvSpPr>
          <p:cNvPr id="4" name="ZoneTexte 3">
            <a:extLst>
              <a:ext uri="{FF2B5EF4-FFF2-40B4-BE49-F238E27FC236}">
                <a16:creationId xmlns:a16="http://schemas.microsoft.com/office/drawing/2014/main" id="{E2E054AE-84CC-514A-F197-84D726E54F52}"/>
              </a:ext>
            </a:extLst>
          </p:cNvPr>
          <p:cNvSpPr txBox="1"/>
          <p:nvPr/>
        </p:nvSpPr>
        <p:spPr>
          <a:xfrm>
            <a:off x="1848754" y="2797895"/>
            <a:ext cx="100315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de récupération selon l’ISTQB est un type de test qui consiste à tester un programme préalablement testé suite à une modification, pour s’assurer que aucun défaut ne se sont pas introduits ou a été découverts dans les parties non modifiées du logiciel (ou application).</a:t>
            </a:r>
          </a:p>
        </p:txBody>
      </p:sp>
    </p:spTree>
    <p:extLst>
      <p:ext uri="{BB962C8B-B14F-4D97-AF65-F5344CB8AC3E}">
        <p14:creationId xmlns:p14="http://schemas.microsoft.com/office/powerpoint/2010/main" val="30008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A8E3FEB-80E1-B027-5070-642DDB721044}"/>
              </a:ext>
            </a:extLst>
          </p:cNvPr>
          <p:cNvSpPr txBox="1"/>
          <p:nvPr/>
        </p:nvSpPr>
        <p:spPr>
          <a:xfrm>
            <a:off x="2496671" y="2721114"/>
            <a:ext cx="719865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tests statiques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7" name="Connecteur droit 6">
            <a:extLst>
              <a:ext uri="{FF2B5EF4-FFF2-40B4-BE49-F238E27FC236}">
                <a16:creationId xmlns:a16="http://schemas.microsoft.com/office/drawing/2014/main" id="{4FC2010E-25BB-F09B-1F00-835A51E62074}"/>
              </a:ext>
            </a:extLst>
          </p:cNvPr>
          <p:cNvCxnSpPr>
            <a:cxnSpLocks/>
          </p:cNvCxnSpPr>
          <p:nvPr/>
        </p:nvCxnSpPr>
        <p:spPr>
          <a:xfrm>
            <a:off x="2575112" y="3567953"/>
            <a:ext cx="69454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6AEDF2A-6A7C-04E3-34DC-64A23032B346}"/>
              </a:ext>
            </a:extLst>
          </p:cNvPr>
          <p:cNvCxnSpPr/>
          <p:nvPr/>
        </p:nvCxnSpPr>
        <p:spPr>
          <a:xfrm>
            <a:off x="9950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5B04947-ECCE-5EF6-7E9D-CF930C151049}"/>
              </a:ext>
            </a:extLst>
          </p:cNvPr>
          <p:cNvCxnSpPr/>
          <p:nvPr/>
        </p:nvCxnSpPr>
        <p:spPr>
          <a:xfrm>
            <a:off x="12729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82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F445ECC1-8171-556F-3E80-633C548265B1}"/>
              </a:ext>
            </a:extLst>
          </p:cNvPr>
          <p:cNvCxnSpPr/>
          <p:nvPr/>
        </p:nvCxnSpPr>
        <p:spPr>
          <a:xfrm>
            <a:off x="726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4422A7-375B-1A72-3F5C-D6ABE5EF0762}"/>
              </a:ext>
            </a:extLst>
          </p:cNvPr>
          <p:cNvCxnSpPr/>
          <p:nvPr/>
        </p:nvCxnSpPr>
        <p:spPr>
          <a:xfrm>
            <a:off x="10219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835D9D8-65B5-C3E3-89FE-310B9EBE63E6}"/>
              </a:ext>
            </a:extLst>
          </p:cNvPr>
          <p:cNvSpPr txBox="1"/>
          <p:nvPr/>
        </p:nvSpPr>
        <p:spPr>
          <a:xfrm>
            <a:off x="1407460" y="600636"/>
            <a:ext cx="9959788"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Qu’est ce qu’un processus de test</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BE2FE53F-42A7-7913-FBF5-47FDAECC102F}"/>
              </a:ext>
            </a:extLst>
          </p:cNvPr>
          <p:cNvSpPr txBox="1"/>
          <p:nvPr/>
        </p:nvSpPr>
        <p:spPr>
          <a:xfrm>
            <a:off x="1407460" y="1864659"/>
            <a:ext cx="10354232" cy="341632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en ISTQB, est un ensemble d’activités visant à analyser, vérifier, et valider un élément du logiciel ou de l’application.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comprend néanmoins plusieurs phases comme par exemple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Planification des tests (définition des objectifs, les ressources et les stratégies des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Suivi et contrôle des tests (métrique de l’avancement, la qualité des risques…)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des tests (identification des exigences et des critères de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Conception des tests (élaborer des cas de test et leurs procédures)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Implémentation des tests (préparation de l’environnement les données et les outils)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Exécution des tests (réalisation des tests et consigner les résultats)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Clôture des tests (évaluer les tests, livrer le produit et clôture du projet du produit)</a:t>
            </a:r>
          </a:p>
        </p:txBody>
      </p:sp>
    </p:spTree>
    <p:extLst>
      <p:ext uri="{BB962C8B-B14F-4D97-AF65-F5344CB8AC3E}">
        <p14:creationId xmlns:p14="http://schemas.microsoft.com/office/powerpoint/2010/main" val="1937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85D94FE-EF70-B9ED-F842-47DE4D40A1EE}"/>
              </a:ext>
            </a:extLst>
          </p:cNvPr>
          <p:cNvCxnSpPr/>
          <p:nvPr/>
        </p:nvCxnSpPr>
        <p:spPr>
          <a:xfrm>
            <a:off x="7709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2D0D707-F4C9-7859-86A3-81F4EB577AF6}"/>
              </a:ext>
            </a:extLst>
          </p:cNvPr>
          <p:cNvCxnSpPr/>
          <p:nvPr/>
        </p:nvCxnSpPr>
        <p:spPr>
          <a:xfrm>
            <a:off x="10668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D870387-A1C8-AE82-959D-EAF5C0D9F2F4}"/>
              </a:ext>
            </a:extLst>
          </p:cNvPr>
          <p:cNvSpPr txBox="1"/>
          <p:nvPr/>
        </p:nvSpPr>
        <p:spPr>
          <a:xfrm>
            <a:off x="1685365" y="528917"/>
            <a:ext cx="779032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La stratégie des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258EF893-E3DA-5B16-74AA-212E9278C034}"/>
              </a:ext>
            </a:extLst>
          </p:cNvPr>
          <p:cNvSpPr txBox="1"/>
          <p:nvPr/>
        </p:nvSpPr>
        <p:spPr>
          <a:xfrm>
            <a:off x="1685365" y="1721223"/>
            <a:ext cx="10022540"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stratégie des tests sont définis selon l’ISTQB, comme étant un document du haut niveau qui permet de définir, pour un programme, les niveaux de tests à exécutés et également les différents tests dans chacun de ces niveaux que ce soit pour un ou plusieurs projet(s).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définit également la stratégie des tests comme un description générale d’un processus de test et qui s’applique à tous les niveaux du produit ou de l’organisation.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Dans cette notion, nous retrouvons plusieurs stratégies.</a:t>
            </a:r>
          </a:p>
        </p:txBody>
      </p:sp>
    </p:spTree>
    <p:extLst>
      <p:ext uri="{BB962C8B-B14F-4D97-AF65-F5344CB8AC3E}">
        <p14:creationId xmlns:p14="http://schemas.microsoft.com/office/powerpoint/2010/main" val="3941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35969"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1651</Words>
  <Application>Microsoft Office PowerPoint</Application>
  <PresentationFormat>Grand écran</PresentationFormat>
  <Paragraphs>118</Paragraphs>
  <Slides>30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22</cp:revision>
  <dcterms:created xsi:type="dcterms:W3CDTF">2023-06-12T14:36:25Z</dcterms:created>
  <dcterms:modified xsi:type="dcterms:W3CDTF">2023-06-28T07:57:33Z</dcterms:modified>
</cp:coreProperties>
</file>