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BCCC-A0A5-C045-9CA4-51D3F0DFE43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341C-1716-5541-9211-824C1885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Musical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分   配   </a:t>
            </a:r>
            <a:r>
              <a:rPr lang="zh-CN" altLang="en-US" dirty="0" smtClean="0"/>
              <a:t>音    </a:t>
            </a:r>
            <a:r>
              <a:rPr lang="zh-CN" altLang="en-US" dirty="0" smtClean="0"/>
              <a:t>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已知乐曲中音符的总个数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，已知音符的总长度为 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m-k</a:t>
            </a:r>
            <a:r>
              <a:rPr lang="zh-CN" altLang="en-US" dirty="0" smtClean="0"/>
              <a:t> 拍。</a:t>
            </a:r>
          </a:p>
          <a:p>
            <a:r>
              <a:rPr lang="zh-CN" altLang="en-US" dirty="0" smtClean="0"/>
              <a:t>根据现有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种不同拍长的音符，求出音符总共排列的方式有几种。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7311"/>
            <a:ext cx="4813300" cy="33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656"/>
                <a:ext cx="10515600" cy="541934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3200" dirty="0" smtClean="0"/>
                  <a:t>需要</a:t>
                </a:r>
                <a:r>
                  <a:rPr lang="en-US" altLang="zh-CN" sz="3200" dirty="0" err="1" smtClean="0"/>
                  <a:t>dfs</a:t>
                </a:r>
                <a:r>
                  <a:rPr lang="zh-CN" altLang="en-US" sz="3200" dirty="0" smtClean="0"/>
                  <a:t>累加所有情况，满足</a:t>
                </a:r>
                <a:r>
                  <a:rPr lang="en-US" altLang="zh-CN" sz="3200" dirty="0" smtClean="0"/>
                  <a:t>d1+d2+d4+d8+d16</a:t>
                </a:r>
                <a:r>
                  <a:rPr lang="zh-CN" altLang="en-US" sz="3200" dirty="0" smtClean="0"/>
                  <a:t> ＝ </a:t>
                </a:r>
                <a:r>
                  <a:rPr lang="en-US" altLang="zh-CN" sz="3200" dirty="0" smtClean="0"/>
                  <a:t>n</a:t>
                </a:r>
                <a:r>
                  <a:rPr lang="en-US" altLang="zh-CN" sz="3200" dirty="0"/>
                  <a:t>.</a:t>
                </a:r>
                <a:endParaRPr lang="zh-CN" altLang="en-US" sz="32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3200" dirty="0" smtClean="0"/>
                  <a:t>对于每一种情况，求出</a:t>
                </a:r>
                <a:r>
                  <a:rPr lang="en-US" altLang="zh-CN" sz="3200" dirty="0" smtClean="0"/>
                  <a:t>d1</a:t>
                </a:r>
                <a:r>
                  <a:rPr lang="zh-CN" altLang="en-US" sz="3200" dirty="0" smtClean="0"/>
                  <a:t>，</a:t>
                </a:r>
                <a:r>
                  <a:rPr lang="en-US" altLang="zh-CN" sz="3200" dirty="0" smtClean="0"/>
                  <a:t>d2</a:t>
                </a:r>
                <a:r>
                  <a:rPr lang="zh-CN" altLang="en-US" sz="3200" dirty="0" smtClean="0"/>
                  <a:t>，</a:t>
                </a:r>
                <a:r>
                  <a:rPr lang="en-US" altLang="zh-CN" sz="3200" dirty="0" smtClean="0"/>
                  <a:t>d4</a:t>
                </a:r>
                <a:r>
                  <a:rPr lang="zh-CN" altLang="en-US" sz="3200" dirty="0" smtClean="0"/>
                  <a:t>，</a:t>
                </a:r>
                <a:r>
                  <a:rPr lang="en-US" altLang="zh-CN" sz="3200" dirty="0" smtClean="0"/>
                  <a:t>d8</a:t>
                </a:r>
                <a:r>
                  <a:rPr lang="zh-CN" altLang="en-US" sz="3200" dirty="0" smtClean="0"/>
                  <a:t>，</a:t>
                </a:r>
                <a:r>
                  <a:rPr lang="en-US" altLang="zh-CN" sz="3200" dirty="0" smtClean="0"/>
                  <a:t>d16</a:t>
                </a:r>
                <a:r>
                  <a:rPr lang="zh-CN" altLang="en-US" sz="3200" dirty="0" smtClean="0"/>
                  <a:t>（分别表示</a:t>
                </a:r>
                <a:r>
                  <a:rPr lang="en-US" altLang="zh-CN" sz="3200" dirty="0" smtClean="0"/>
                  <a:t>5</a:t>
                </a:r>
                <a:r>
                  <a:rPr lang="zh-CN" altLang="en-US" sz="3200" dirty="0" smtClean="0"/>
                  <a:t>种音符个数）之后，进行排列即可</a:t>
                </a:r>
                <a:r>
                  <a:rPr lang="zh-CN" altLang="en-US" sz="3200" dirty="0" smtClean="0"/>
                  <a:t>。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3800" dirty="0" smtClean="0"/>
                  <a:t>DFS</a:t>
                </a:r>
                <a:r>
                  <a:rPr lang="zh-CN" altLang="en-US" sz="3800" dirty="0" smtClean="0"/>
                  <a:t>操作</a:t>
                </a:r>
                <a:endParaRPr lang="zh-CN" altLang="en-US" sz="38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900" dirty="0" smtClean="0"/>
                  <a:t>初始情况，求出</a:t>
                </a:r>
                <a:r>
                  <a:rPr lang="en-US" altLang="zh-CN" sz="2900" dirty="0" smtClean="0"/>
                  <a:t>d1+d2+d4+d8+d16</a:t>
                </a:r>
                <a:r>
                  <a:rPr lang="zh-CN" altLang="en-US" sz="2900" dirty="0" smtClean="0"/>
                  <a:t>最小的情况，也就是大音符较多的情况，一个大音符可以分解成两个比它小一级的音符，再</a:t>
                </a:r>
                <a:r>
                  <a:rPr lang="en-US" altLang="zh-CN" sz="2900" dirty="0" err="1" smtClean="0"/>
                  <a:t>dfs</a:t>
                </a:r>
                <a:endParaRPr lang="zh-CN" altLang="en-US" sz="29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900" dirty="0" err="1" smtClean="0"/>
                  <a:t>dfs</a:t>
                </a:r>
                <a:r>
                  <a:rPr lang="zh-CN" altLang="en-US" sz="2900" dirty="0" smtClean="0"/>
                  <a:t>内要递归</a:t>
                </a:r>
                <a:r>
                  <a:rPr lang="en-US" altLang="zh-CN" sz="2900" dirty="0" smtClean="0"/>
                  <a:t>4</a:t>
                </a:r>
                <a:r>
                  <a:rPr lang="zh-CN" altLang="en-US" sz="2900" dirty="0" smtClean="0"/>
                  <a:t>种操作，将前四种音符分别进行“个数减一，下一个音符增二”的操作。复杂度为</a:t>
                </a:r>
                <a:r>
                  <a:rPr lang="en-US" altLang="zh-CN" sz="2900" dirty="0" smtClean="0"/>
                  <a:t>4^k</a:t>
                </a:r>
                <a:r>
                  <a:rPr lang="zh-CN" altLang="en-US" sz="2900" dirty="0" smtClean="0"/>
                  <a:t>，</a:t>
                </a:r>
                <a:r>
                  <a:rPr lang="en-US" altLang="zh-CN" sz="2900" dirty="0" smtClean="0"/>
                  <a:t>k</a:t>
                </a:r>
                <a:r>
                  <a:rPr lang="zh-CN" altLang="en-US" sz="2900" dirty="0" smtClean="0"/>
                  <a:t>为深度</a:t>
                </a:r>
                <a:r>
                  <a:rPr lang="zh-CN" altLang="en-US" sz="2900" dirty="0" smtClean="0"/>
                  <a:t>。</a:t>
                </a:r>
              </a:p>
              <a:p>
                <a:pPr lvl="1">
                  <a:lnSpc>
                    <a:spcPct val="120000"/>
                  </a:lnSpc>
                </a:pPr>
                <a:endParaRPr lang="zh-CN" altLang="en-US" sz="5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3800" dirty="0" smtClean="0"/>
                  <a:t>复杂度分析</a:t>
                </a:r>
                <a:endParaRPr lang="zh-CN" altLang="en-US" sz="38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900" dirty="0" smtClean="0"/>
                  <a:t>题中给出了一个很有趣的范围，</a:t>
                </a:r>
                <a:r>
                  <a:rPr lang="en-US" altLang="zh-CN" sz="2900" dirty="0" smtClean="0"/>
                  <a:t>m</a:t>
                </a:r>
                <a:r>
                  <a:rPr lang="zh-CN" altLang="en-US" sz="2900" dirty="0" smtClean="0"/>
                  <a:t> </a:t>
                </a:r>
                <a:r>
                  <a:rPr lang="en-US" altLang="zh-CN" sz="2900" dirty="0" smtClean="0"/>
                  <a:t>&lt;=</a:t>
                </a:r>
                <a:r>
                  <a:rPr lang="zh-CN" altLang="en-US" sz="2900" dirty="0" smtClean="0"/>
                  <a:t> </a:t>
                </a:r>
                <a:r>
                  <a:rPr lang="en-US" altLang="zh-CN" sz="2900" dirty="0" smtClean="0"/>
                  <a:t>n</a:t>
                </a:r>
                <a:r>
                  <a:rPr lang="zh-CN" altLang="en-US" sz="2900" dirty="0" smtClean="0"/>
                  <a:t> </a:t>
                </a:r>
                <a:r>
                  <a:rPr lang="en-US" altLang="zh-CN" sz="2900" dirty="0" smtClean="0"/>
                  <a:t>&lt;=</a:t>
                </a:r>
                <a:r>
                  <a:rPr lang="zh-CN" altLang="en-US" sz="2900" dirty="0" smtClean="0"/>
                  <a:t> </a:t>
                </a:r>
                <a:r>
                  <a:rPr lang="en-US" altLang="zh-CN" sz="2900" dirty="0" smtClean="0"/>
                  <a:t>m+13</a:t>
                </a:r>
                <a:r>
                  <a:rPr lang="zh-CN" altLang="en-US" sz="2900" dirty="0" smtClean="0"/>
                  <a:t>，我们知道</a:t>
                </a:r>
                <a:r>
                  <a:rPr lang="en-US" altLang="zh-CN" sz="2900" dirty="0" smtClean="0"/>
                  <a:t>d1+d2+d4+d8+d16</a:t>
                </a:r>
                <a:r>
                  <a:rPr lang="zh-CN" altLang="en-US" sz="2900" dirty="0" smtClean="0"/>
                  <a:t>的初始值</a:t>
                </a:r>
                <a:r>
                  <a:rPr lang="en-US" altLang="zh-CN" sz="2900" dirty="0" smtClean="0"/>
                  <a:t>d0</a:t>
                </a:r>
                <a:r>
                  <a:rPr lang="zh-CN" altLang="en-US" sz="2900" dirty="0" smtClean="0"/>
                  <a:t>一定比</a:t>
                </a:r>
                <a:r>
                  <a:rPr lang="en-US" altLang="zh-CN" sz="2900" dirty="0" smtClean="0"/>
                  <a:t>m</a:t>
                </a:r>
                <a:r>
                  <a:rPr lang="zh-CN" altLang="en-US" sz="2900" dirty="0" smtClean="0"/>
                  <a:t>大（如果等于</a:t>
                </a:r>
                <a:r>
                  <a:rPr lang="en-US" altLang="zh-CN" sz="2900" dirty="0" smtClean="0"/>
                  <a:t>m</a:t>
                </a:r>
                <a:r>
                  <a:rPr lang="zh-CN" altLang="en-US" sz="2900" dirty="0" smtClean="0"/>
                  <a:t>，第一层递归也就只有一种操作），而递归深度</a:t>
                </a:r>
                <a:r>
                  <a:rPr lang="en-US" altLang="zh-CN" sz="2900" dirty="0" smtClean="0"/>
                  <a:t>k</a:t>
                </a:r>
                <a:r>
                  <a:rPr lang="zh-CN" altLang="en-US" sz="2900" dirty="0" smtClean="0"/>
                  <a:t>＝</a:t>
                </a:r>
                <a:r>
                  <a:rPr lang="en-US" altLang="zh-CN" sz="2900" dirty="0" smtClean="0"/>
                  <a:t>n</a:t>
                </a:r>
                <a:r>
                  <a:rPr lang="zh-CN" altLang="en-US" sz="2900" dirty="0" smtClean="0"/>
                  <a:t> </a:t>
                </a:r>
                <a:r>
                  <a:rPr lang="en-US" altLang="zh-CN" sz="2900" dirty="0" smtClean="0"/>
                  <a:t>-</a:t>
                </a:r>
                <a:r>
                  <a:rPr lang="zh-CN" altLang="en-US" sz="2900" dirty="0" smtClean="0"/>
                  <a:t> </a:t>
                </a:r>
                <a:r>
                  <a:rPr lang="en-US" altLang="zh-CN" sz="2900" dirty="0" smtClean="0"/>
                  <a:t>d0</a:t>
                </a:r>
                <a:r>
                  <a:rPr lang="zh-CN" altLang="en-US" sz="2900" dirty="0" smtClean="0"/>
                  <a:t>，所以一次递归的最高复杂度小于</a:t>
                </a:r>
                <a:r>
                  <a:rPr lang="en-US" altLang="zh-CN" sz="2900" dirty="0" smtClean="0"/>
                  <a:t>4^12</a:t>
                </a:r>
                <a:r>
                  <a:rPr lang="zh-CN" altLang="en-US" sz="29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9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zh-CN" altLang="en-US" sz="2900" dirty="0" smtClean="0"/>
                  <a:t> </a:t>
                </a:r>
                <a:r>
                  <a:rPr lang="en-US" altLang="zh-CN" sz="2900" dirty="0" smtClean="0"/>
                  <a:t>10^7</a:t>
                </a:r>
                <a:r>
                  <a:rPr lang="zh-CN" altLang="en-US" sz="2900" dirty="0" smtClean="0"/>
                  <a:t>，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900" dirty="0" smtClean="0"/>
                  <a:t>而且</a:t>
                </a:r>
                <a:r>
                  <a:rPr lang="zh-CN" altLang="en-US" sz="2900" dirty="0" smtClean="0"/>
                  <a:t>递归的时候大部分都是重复情况（有效情况少于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90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9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9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altLang="zh-CN" sz="2900" i="1">
                                <a:latin typeface="Cambria Math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9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9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charset="0"/>
                              </a:rPr>
                              <m:t>13−</m:t>
                            </m:r>
                            <m:r>
                              <a:rPr lang="en-US" altLang="zh-CN" sz="2900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900" i="1">
                                <a:latin typeface="Cambria Math" charset="0"/>
                              </a:rPr>
                              <m:t>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9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9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charset="0"/>
                              </a:rPr>
                              <m:t>13−</m:t>
                            </m:r>
                            <m:r>
                              <a:rPr lang="en-US" altLang="zh-CN" sz="29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9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sz="2900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900" i="1">
                                <a:latin typeface="Cambria Math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9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9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charset="0"/>
                              </a:rPr>
                              <m:t>13−</m:t>
                            </m:r>
                            <m:r>
                              <a:rPr lang="en-US" altLang="zh-CN" sz="29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altLang="zh-CN" sz="29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sz="2900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sz="29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sz="2900" i="1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900" i="1">
                                <a:latin typeface="Cambria Math" charset="0"/>
                              </a:rPr>
                              <m:t>𝑙</m:t>
                            </m:r>
                          </m:sup>
                        </m:sSubSup>
                      </m:e>
                    </m:nary>
                    <m:r>
                      <a:rPr lang="zh-CN" altLang="en-US" sz="29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9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sz="2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b>
                      <m:sup>
                        <m:r>
                          <a:rPr lang="en-US" altLang="zh-CN" sz="2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zh-CN" altLang="en-US" sz="2900" dirty="0" smtClean="0"/>
                  <a:t>）</a:t>
                </a:r>
                <a:r>
                  <a:rPr lang="zh-CN" altLang="en-US" sz="2900" dirty="0" smtClean="0"/>
                  <a:t>，剪枝优化能过。</a:t>
                </a:r>
                <a:endParaRPr lang="en-US" sz="29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656"/>
                <a:ext cx="10515600" cy="5419344"/>
              </a:xfrm>
              <a:blipFill rotWithShape="0">
                <a:blip r:embed="rId2"/>
                <a:stretch>
                  <a:fillRect l="-812" t="-1012" r="-406" b="-2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3943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总长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＝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－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 拍，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个音符的长度分别为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1/4</a:t>
                </a:r>
                <a:r>
                  <a:rPr lang="zh-CN" altLang="en-US" dirty="0" smtClean="0"/>
                  <a:t>拍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都乘以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，按大音符优先的方式把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L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分配给</a:t>
                </a:r>
                <a:r>
                  <a:rPr lang="en-US" altLang="zh-CN" dirty="0" smtClean="0"/>
                  <a:t>d1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d4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d8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d16</a:t>
                </a:r>
                <a:endParaRPr lang="zh-CN" altLang="en-US" dirty="0" smtClean="0"/>
              </a:p>
              <a:p>
                <a:pPr>
                  <a:lnSpc>
                    <a:spcPct val="120000"/>
                  </a:lnSpc>
                </a:pPr>
                <a:endParaRPr lang="zh-CN" altLang="en-US" sz="15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err="1" smtClean="0"/>
                  <a:t>dfs</a:t>
                </a:r>
                <a:r>
                  <a:rPr lang="en-US" altLang="zh-CN" dirty="0" smtClean="0"/>
                  <a:t>(d1,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d2,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d4,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d8,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d16);</a:t>
                </a:r>
                <a:endParaRPr lang="zh-CN" altLang="en-US" dirty="0" smtClean="0"/>
              </a:p>
              <a:p>
                <a:pPr>
                  <a:lnSpc>
                    <a:spcPct val="120000"/>
                  </a:lnSpc>
                </a:pPr>
                <a:endParaRPr lang="zh-CN" altLang="en-US" sz="15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d1+</a:t>
                </a:r>
                <a:r>
                  <a:rPr lang="en-US" altLang="zh-CN" dirty="0" smtClean="0"/>
                  <a:t>d2+d4+d8+d16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时，判断它是否已经被加过了。用一个数组之类的保存一下已加过的情况种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个数的状态，因为总情况数比较小，维护顺序再二分查找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如果没被加过，就加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charset="0"/>
                      </a:rPr>
                      <m:t>P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1!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2!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4!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8!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16!</m:t>
                        </m:r>
                      </m:den>
                    </m:f>
                  </m:oMath>
                </a14:m>
                <a:endParaRPr lang="zh-CN" altLang="en-US" b="0" dirty="0" smtClean="0"/>
              </a:p>
              <a:p>
                <a:pPr>
                  <a:lnSpc>
                    <a:spcPct val="120000"/>
                  </a:lnSpc>
                </a:pPr>
                <a:endParaRPr lang="zh-CN" altLang="en-US" sz="15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标程纯暴力</a:t>
                </a:r>
                <a:r>
                  <a:rPr lang="en-US" altLang="zh-CN" dirty="0" smtClean="0"/>
                  <a:t>1s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3943"/>
              </a:xfrm>
              <a:blipFill rotWithShape="0">
                <a:blip r:embed="rId2"/>
                <a:stretch>
                  <a:fillRect l="-696" t="-144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390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Cambria Math</vt:lpstr>
      <vt:lpstr>宋体</vt:lpstr>
      <vt:lpstr>Arial</vt:lpstr>
      <vt:lpstr>Office Theme</vt:lpstr>
      <vt:lpstr>Musical Notes</vt:lpstr>
      <vt:lpstr>题意</vt:lpstr>
      <vt:lpstr>思路</vt:lpstr>
      <vt:lpstr>题解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Notes</dc:title>
  <dc:creator>Microsoft Office User</dc:creator>
  <cp:lastModifiedBy>Microsoft Office User</cp:lastModifiedBy>
  <cp:revision>14</cp:revision>
  <dcterms:created xsi:type="dcterms:W3CDTF">2015-07-31T03:33:15Z</dcterms:created>
  <dcterms:modified xsi:type="dcterms:W3CDTF">2015-07-31T04:52:11Z</dcterms:modified>
</cp:coreProperties>
</file>