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796" r:id="rId1"/>
  </p:sldMasterIdLst>
  <p:notesMasterIdLst>
    <p:notesMasterId r:id="rId36"/>
  </p:notesMasterIdLst>
  <p:sldIdLst>
    <p:sldId id="256" r:id="rId2"/>
    <p:sldId id="311" r:id="rId3"/>
    <p:sldId id="257" r:id="rId4"/>
    <p:sldId id="306" r:id="rId5"/>
    <p:sldId id="258" r:id="rId6"/>
    <p:sldId id="260" r:id="rId7"/>
    <p:sldId id="307" r:id="rId8"/>
    <p:sldId id="308" r:id="rId9"/>
    <p:sldId id="291" r:id="rId10"/>
    <p:sldId id="319" r:id="rId11"/>
    <p:sldId id="289" r:id="rId12"/>
    <p:sldId id="314" r:id="rId13"/>
    <p:sldId id="320" r:id="rId14"/>
    <p:sldId id="321" r:id="rId15"/>
    <p:sldId id="322" r:id="rId16"/>
    <p:sldId id="325" r:id="rId17"/>
    <p:sldId id="324" r:id="rId18"/>
    <p:sldId id="283" r:id="rId19"/>
    <p:sldId id="326" r:id="rId20"/>
    <p:sldId id="327" r:id="rId21"/>
    <p:sldId id="284" r:id="rId22"/>
    <p:sldId id="285" r:id="rId23"/>
    <p:sldId id="292" r:id="rId24"/>
    <p:sldId id="293" r:id="rId25"/>
    <p:sldId id="295" r:id="rId26"/>
    <p:sldId id="296" r:id="rId27"/>
    <p:sldId id="328" r:id="rId28"/>
    <p:sldId id="329" r:id="rId29"/>
    <p:sldId id="330" r:id="rId30"/>
    <p:sldId id="333" r:id="rId31"/>
    <p:sldId id="331" r:id="rId32"/>
    <p:sldId id="332" r:id="rId33"/>
    <p:sldId id="287" r:id="rId34"/>
    <p:sldId id="31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3EFC5-1771-4616-94F7-0FEC644F58FF}" type="datetimeFigureOut">
              <a:rPr lang="fr-FR" smtClean="0"/>
              <a:t>13/03/2022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E1C6E-2BED-4AFD-BD48-9B4D7502E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5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1C6E-2BED-4AFD-BD48-9B4D7502EED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8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3487-A77D-49F2-ACED-907C3BC28EA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F9CD19C-822A-4CCD-9D25-A6354C12DCBA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61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3487-A77D-49F2-ACED-907C3BC28EA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19C-822A-4CCD-9D25-A6354C12DCBA}" type="slidenum">
              <a:rPr lang="en-US" smtClean="0"/>
              <a:t>‹N°›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9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3487-A77D-49F2-ACED-907C3BC28EA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19C-822A-4CCD-9D25-A6354C12DCBA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83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3487-A77D-49F2-ACED-907C3BC28EA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19C-822A-4CCD-9D25-A6354C12DCBA}" type="slidenum">
              <a:rPr lang="en-US" smtClean="0"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6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3487-A77D-49F2-ACED-907C3BC28EA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19C-822A-4CCD-9D25-A6354C12DCBA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55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3487-A77D-49F2-ACED-907C3BC28EA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19C-822A-4CCD-9D25-A6354C12DCBA}" type="slidenum">
              <a:rPr lang="en-US" smtClean="0"/>
              <a:t>‹N°›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77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3487-A77D-49F2-ACED-907C3BC28EA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19C-822A-4CCD-9D25-A6354C12DCBA}" type="slidenum">
              <a:rPr lang="en-US" smtClean="0"/>
              <a:t>‹N°›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3487-A77D-49F2-ACED-907C3BC28EA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19C-822A-4CCD-9D25-A6354C12DCBA}" type="slidenum">
              <a:rPr lang="en-US" smtClean="0"/>
              <a:t>‹N°›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3487-A77D-49F2-ACED-907C3BC28EA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19C-822A-4CCD-9D25-A6354C12DC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3487-A77D-49F2-ACED-907C3BC28EA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19C-822A-4CCD-9D25-A6354C12DCBA}" type="slidenum">
              <a:rPr lang="en-US" smtClean="0"/>
              <a:t>‹N°›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2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853487-A77D-49F2-ACED-907C3BC28EA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19C-822A-4CCD-9D25-A6354C12DCBA}" type="slidenum">
              <a:rPr lang="en-US" smtClean="0"/>
              <a:t>‹N°›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35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53487-A77D-49F2-ACED-907C3BC28EAC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F9CD19C-822A-4CCD-9D25-A6354C12DCBA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35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4759-802A-4C23-9374-B0FA25C0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6" y="1960235"/>
            <a:ext cx="11236037" cy="159761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Une approche neuronale pour  l’Analyse  intelligente d’opinions dans les réseaux sociaux 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613B4-7C5F-4320-92AB-C440B9580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057" y="3584315"/>
            <a:ext cx="8946541" cy="22419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b="1" dirty="0"/>
              <a:t>Réalisé par NESRINE </a:t>
            </a:r>
            <a:r>
              <a:rPr lang="fr-FR" sz="2400" b="1" dirty="0" err="1"/>
              <a:t>Azaiez</a:t>
            </a:r>
            <a:endParaRPr lang="fr-FR" sz="2400" b="1" dirty="0"/>
          </a:p>
          <a:p>
            <a:pPr marL="0" indent="0" algn="ctr">
              <a:buNone/>
            </a:pPr>
            <a:r>
              <a:rPr lang="fr-FR" sz="2400" b="1" dirty="0"/>
              <a:t>Encadré par:  </a:t>
            </a:r>
            <a:r>
              <a:rPr lang="fr-FR" sz="2400" b="1" dirty="0" err="1"/>
              <a:t>Prof.LAMIA</a:t>
            </a:r>
            <a:r>
              <a:rPr lang="fr-FR" sz="2400" b="1" dirty="0"/>
              <a:t> </a:t>
            </a:r>
            <a:r>
              <a:rPr lang="fr-FR" sz="2400" b="1" dirty="0" err="1"/>
              <a:t>Belguith</a:t>
            </a:r>
            <a:r>
              <a:rPr lang="fr-FR" sz="2400" b="1" dirty="0"/>
              <a:t> </a:t>
            </a:r>
            <a:r>
              <a:rPr lang="fr-FR" sz="2400" b="1" dirty="0" err="1"/>
              <a:t>Hadrich</a:t>
            </a:r>
            <a:endParaRPr lang="fr-FR" sz="2400" b="1" dirty="0"/>
          </a:p>
          <a:p>
            <a:pPr marL="0" indent="0" algn="ctr">
              <a:buNone/>
            </a:pPr>
            <a:r>
              <a:rPr lang="fr-FR" sz="2400" b="1" dirty="0"/>
              <a:t>Co-encadrant: MEHDI </a:t>
            </a:r>
            <a:r>
              <a:rPr lang="fr-FR" sz="2400" b="1" dirty="0" err="1"/>
              <a:t>Belguith</a:t>
            </a:r>
            <a:endParaRPr lang="fr-FR" sz="2400" b="1" dirty="0"/>
          </a:p>
        </p:txBody>
      </p:sp>
      <p:sp>
        <p:nvSpPr>
          <p:cNvPr id="6" name="AutoShape 2" descr="FSEG Sfax - Faculté des Sciences Économiques et de Gestion de Sf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 descr="FSEG Sfax - Faculté des Sciences Économiques et de Gestion de Sfax"/>
          <p:cNvSpPr>
            <a:spLocks noChangeAspect="1" noChangeArrowheads="1"/>
          </p:cNvSpPr>
          <p:nvPr/>
        </p:nvSpPr>
        <p:spPr bwMode="auto">
          <a:xfrm>
            <a:off x="307974" y="7937"/>
            <a:ext cx="3035301" cy="23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854037" y="314794"/>
            <a:ext cx="8334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Ministère de l’enseignement supérieur </a:t>
            </a:r>
          </a:p>
          <a:p>
            <a:pPr algn="ctr"/>
            <a:r>
              <a:rPr lang="fr-FR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Université de  Sfax </a:t>
            </a:r>
          </a:p>
          <a:p>
            <a:pPr algn="ctr"/>
            <a:r>
              <a:rPr lang="fr-FR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Faculté des sciences économiques et de gestion de Sfax </a:t>
            </a:r>
            <a:endParaRPr lang="fr-FR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56" y="759905"/>
            <a:ext cx="1474124" cy="8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42655" y="484909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Taille des </a:t>
            </a:r>
            <a:r>
              <a:rPr lang="fr-FR" sz="3600" b="1" dirty="0" smtClean="0"/>
              <a:t>corpus</a:t>
            </a:r>
            <a:r>
              <a:rPr lang="fr-FR" sz="3200" b="1" dirty="0" smtClean="0"/>
              <a:t> 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29508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25A153-27EA-4A97-9E65-7E2330930DB3}"/>
              </a:ext>
            </a:extLst>
          </p:cNvPr>
          <p:cNvSpPr txBox="1">
            <a:spLocks/>
          </p:cNvSpPr>
          <p:nvPr/>
        </p:nvSpPr>
        <p:spPr>
          <a:xfrm>
            <a:off x="1337279" y="290169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Les techniques de pre </a:t>
            </a:r>
            <a:r>
              <a:rPr lang="en-US" b="1" dirty="0" err="1" smtClean="0"/>
              <a:t>traitement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C90871-4A28-474B-88EE-E6716A6CAFA8}"/>
              </a:ext>
            </a:extLst>
          </p:cNvPr>
          <p:cNvSpPr txBox="1">
            <a:spLocks/>
          </p:cNvSpPr>
          <p:nvPr/>
        </p:nvSpPr>
        <p:spPr>
          <a:xfrm>
            <a:off x="426777" y="814785"/>
            <a:ext cx="9603275" cy="504308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endParaRPr lang="fr-FR" dirty="0" smtClean="0"/>
          </a:p>
          <a:p>
            <a:r>
              <a:rPr lang="fr-FR" sz="8000" dirty="0" smtClean="0"/>
              <a:t>Supprimer les ligne vides</a:t>
            </a:r>
          </a:p>
          <a:p>
            <a:r>
              <a:rPr lang="fr-FR" sz="8000" dirty="0" smtClean="0"/>
              <a:t>Correction orthographique</a:t>
            </a:r>
            <a:endParaRPr lang="en-US" sz="8000" dirty="0" smtClean="0"/>
          </a:p>
          <a:p>
            <a:r>
              <a:rPr lang="fr-FR" sz="8000" dirty="0" smtClean="0"/>
              <a:t>Supprimer les nombres dans le texte </a:t>
            </a:r>
          </a:p>
          <a:p>
            <a:r>
              <a:rPr lang="fr-FR" sz="8000" dirty="0" smtClean="0"/>
              <a:t>Supprimer la ponctuation </a:t>
            </a:r>
          </a:p>
          <a:p>
            <a:r>
              <a:rPr lang="fr-FR" sz="8000" dirty="0" smtClean="0"/>
              <a:t>Light </a:t>
            </a:r>
            <a:r>
              <a:rPr lang="fr-FR" sz="8000" dirty="0" err="1" smtClean="0"/>
              <a:t>Stemming</a:t>
            </a:r>
            <a:endParaRPr lang="fr-FR" sz="8000" dirty="0" smtClean="0"/>
          </a:p>
          <a:p>
            <a:r>
              <a:rPr lang="fr-FR" sz="8000" dirty="0" smtClean="0"/>
              <a:t>Suppression des mots vides </a:t>
            </a:r>
          </a:p>
          <a:p>
            <a:r>
              <a:rPr lang="fr-FR" sz="8000" dirty="0" smtClean="0"/>
              <a:t>Supprimer des URL</a:t>
            </a:r>
          </a:p>
          <a:p>
            <a:r>
              <a:rPr lang="fr-FR" sz="8000" dirty="0" smtClean="0"/>
              <a:t> Supprimer les balises HTML </a:t>
            </a:r>
          </a:p>
          <a:p>
            <a:r>
              <a:rPr lang="fr-FR" sz="8000" dirty="0" smtClean="0"/>
              <a:t>Supprimer les émoticônes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E64D1BE-6C7A-49C2-816D-3561C3CE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83" y="2040667"/>
            <a:ext cx="4562629" cy="34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0743" y="153355"/>
            <a:ext cx="9603275" cy="1049235"/>
          </a:xfrm>
        </p:spPr>
        <p:txBody>
          <a:bodyPr/>
          <a:lstStyle/>
          <a:p>
            <a:pPr algn="ctr"/>
            <a:r>
              <a:rPr lang="fr-FR" dirty="0" smtClean="0"/>
              <a:t>Translitération de l’</a:t>
            </a:r>
            <a:r>
              <a:rPr lang="fr-FR" dirty="0" err="1" smtClean="0"/>
              <a:t>arabizi</a:t>
            </a:r>
            <a:r>
              <a:rPr lang="fr-FR" dirty="0" smtClean="0"/>
              <a:t> vers </a:t>
            </a:r>
            <a:r>
              <a:rPr lang="fr-FR" dirty="0" err="1" smtClean="0"/>
              <a:t>arabic</a:t>
            </a:r>
            <a:r>
              <a:rPr lang="fr-FR" dirty="0" smtClean="0"/>
              <a:t> </a:t>
            </a:r>
            <a:r>
              <a:rPr lang="fr-FR" dirty="0" err="1" smtClean="0"/>
              <a:t>tunisian</a:t>
            </a:r>
            <a:endParaRPr lang="fr-FR" dirty="0"/>
          </a:p>
        </p:txBody>
      </p:sp>
      <p:pic>
        <p:nvPicPr>
          <p:cNvPr id="3" name="Image 2"/>
          <p:cNvPicPr/>
          <p:nvPr/>
        </p:nvPicPr>
        <p:blipFill rotWithShape="1">
          <a:blip r:embed="rId2"/>
          <a:srcRect l="33119" t="33918" r="33013" b="9356"/>
          <a:stretch/>
        </p:blipFill>
        <p:spPr bwMode="auto">
          <a:xfrm>
            <a:off x="1925782" y="1327282"/>
            <a:ext cx="8158216" cy="4743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10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Méthode : extraction des aspects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1" y="2015732"/>
            <a:ext cx="10445254" cy="3450613"/>
          </a:xfrm>
        </p:spPr>
        <p:txBody>
          <a:bodyPr/>
          <a:lstStyle/>
          <a:p>
            <a:r>
              <a:rPr lang="fr-FR" dirty="0" smtClean="0"/>
              <a:t>Outils SMD : extraire les noms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Ontology</a:t>
            </a:r>
            <a:r>
              <a:rPr lang="fr-FR" dirty="0" smtClean="0"/>
              <a:t> de domaine: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71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Translitération de l’</a:t>
            </a:r>
            <a:r>
              <a:rPr lang="fr-FR" dirty="0" err="1" smtClean="0"/>
              <a:t>arabizi</a:t>
            </a:r>
            <a:r>
              <a:rPr lang="fr-FR" dirty="0" smtClean="0"/>
              <a:t> vers arabe tunisien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904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smd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644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Ontologie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96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Annotation des </a:t>
            </a:r>
            <a:r>
              <a:rPr lang="fr-FR" b="1" dirty="0" err="1" smtClean="0"/>
              <a:t>aspesct_category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54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E07B-8105-4B39-80A4-22DB8B7D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Les </a:t>
            </a:r>
            <a:r>
              <a:rPr lang="en-US" b="1" dirty="0" err="1" smtClean="0"/>
              <a:t>Modeles</a:t>
            </a:r>
            <a:r>
              <a:rPr lang="en-US" b="1" dirty="0" smtClean="0"/>
              <a:t> </a:t>
            </a:r>
            <a:r>
              <a:rPr lang="en-US" b="1" dirty="0" err="1" smtClean="0"/>
              <a:t>d’appentissage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9061-030B-4B98-A5D0-43AC80DE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Ce projet </a:t>
            </a:r>
            <a:r>
              <a:rPr lang="en-US" sz="3200" dirty="0" err="1" smtClean="0"/>
              <a:t>utilise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chemeClr val="tx1"/>
                </a:solidFill>
              </a:rPr>
              <a:t> les </a:t>
            </a:r>
            <a:r>
              <a:rPr lang="en-US" sz="3200" dirty="0" err="1" smtClean="0">
                <a:solidFill>
                  <a:schemeClr val="tx1"/>
                </a:solidFill>
              </a:rPr>
              <a:t>algorithmes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d’apprentissage</a:t>
            </a:r>
            <a:r>
              <a:rPr lang="en-US" sz="3200" dirty="0" smtClean="0">
                <a:solidFill>
                  <a:schemeClr val="tx1"/>
                </a:solidFill>
              </a:rPr>
              <a:t>  </a:t>
            </a:r>
            <a:r>
              <a:rPr lang="en-US" sz="3200" dirty="0" err="1" smtClean="0">
                <a:solidFill>
                  <a:schemeClr val="tx1"/>
                </a:solidFill>
              </a:rPr>
              <a:t>profonds</a:t>
            </a:r>
            <a:r>
              <a:rPr lang="en-US" sz="3200" dirty="0" smtClean="0">
                <a:solidFill>
                  <a:schemeClr val="tx1"/>
                </a:solidFill>
              </a:rPr>
              <a:t>  :</a:t>
            </a:r>
          </a:p>
          <a:p>
            <a:r>
              <a:rPr lang="en-US" sz="3200" dirty="0" smtClean="0"/>
              <a:t>LSTM</a:t>
            </a:r>
          </a:p>
          <a:p>
            <a:pPr lvl="0"/>
            <a:r>
              <a:rPr lang="en-US" sz="3200" dirty="0" smtClean="0"/>
              <a:t>BGRU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utoShape 2" descr="Qu'est-ce que le machine learning – Panda Security"/>
          <p:cNvSpPr>
            <a:spLocks noChangeAspect="1" noChangeArrowheads="1"/>
          </p:cNvSpPr>
          <p:nvPr/>
        </p:nvSpPr>
        <p:spPr bwMode="auto">
          <a:xfrm>
            <a:off x="7262956" y="2806555"/>
            <a:ext cx="3363479" cy="201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9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LSTM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90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1783" y="2008909"/>
            <a:ext cx="10653072" cy="410094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r-FR" sz="2400" dirty="0" smtClean="0"/>
              <a:t>Introduction</a:t>
            </a:r>
          </a:p>
          <a:p>
            <a:pPr algn="ctr"/>
            <a:r>
              <a:rPr lang="en-US" sz="2400" dirty="0"/>
              <a:t>Les etapes du </a:t>
            </a:r>
            <a:r>
              <a:rPr lang="en-US" sz="2400" dirty="0" smtClean="0"/>
              <a:t>projet</a:t>
            </a:r>
          </a:p>
          <a:p>
            <a:pPr algn="ctr"/>
            <a:r>
              <a:rPr lang="en-US" sz="2400" dirty="0"/>
              <a:t>Les techniques de </a:t>
            </a:r>
            <a:r>
              <a:rPr lang="en-US" sz="2400" dirty="0" smtClean="0"/>
              <a:t>pretraitement</a:t>
            </a:r>
          </a:p>
          <a:p>
            <a:pPr algn="ctr"/>
            <a:r>
              <a:rPr lang="fr-FR" sz="2400" dirty="0" smtClean="0"/>
              <a:t>Méthode  d’extraction des aspects</a:t>
            </a:r>
          </a:p>
          <a:p>
            <a:pPr algn="ctr"/>
            <a:r>
              <a:rPr lang="fr-FR" sz="2400" dirty="0" smtClean="0"/>
              <a:t>Visualisation</a:t>
            </a:r>
          </a:p>
          <a:p>
            <a:pPr algn="ctr"/>
            <a:r>
              <a:rPr lang="en-US" sz="2400" dirty="0"/>
              <a:t>Les </a:t>
            </a:r>
            <a:r>
              <a:rPr lang="en-US" sz="2400" dirty="0" err="1" smtClean="0"/>
              <a:t>Modèles</a:t>
            </a:r>
            <a:r>
              <a:rPr lang="en-US" sz="2400" dirty="0" smtClean="0"/>
              <a:t> </a:t>
            </a:r>
            <a:r>
              <a:rPr lang="en-US" sz="2400" dirty="0" err="1" smtClean="0"/>
              <a:t>d’apprentissage</a:t>
            </a:r>
            <a:endParaRPr lang="en-US" sz="2400" dirty="0" smtClean="0"/>
          </a:p>
          <a:p>
            <a:pPr algn="ctr"/>
            <a:r>
              <a:rPr lang="en-US" sz="2400" dirty="0" smtClean="0"/>
              <a:t>Interface </a:t>
            </a:r>
          </a:p>
          <a:p>
            <a:pPr algn="ctr"/>
            <a:r>
              <a:rPr lang="en-US" sz="2400" dirty="0" smtClean="0"/>
              <a:t>conclusion </a:t>
            </a:r>
            <a:endParaRPr lang="fr-FR" sz="2400" dirty="0" smtClean="0"/>
          </a:p>
          <a:p>
            <a:pPr algn="ctr"/>
            <a:endParaRPr lang="fr-FR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9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BGRU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3648-59CA-4EE1-8727-298B9153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 err="1" smtClean="0"/>
              <a:t>mAtrice</a:t>
            </a:r>
            <a:r>
              <a:rPr lang="fr-FR" sz="3200" dirty="0" smtClean="0"/>
              <a:t> de confusion </a:t>
            </a:r>
            <a:r>
              <a:rPr lang="fr-FR" dirty="0" smtClean="0"/>
              <a:t>pour l’algorithme  BGRU</a:t>
            </a:r>
            <a:endParaRPr lang="en-US" sz="32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7492" y="2016125"/>
            <a:ext cx="448233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34158"/>
              </p:ext>
            </p:extLst>
          </p:nvPr>
        </p:nvGraphicFramePr>
        <p:xfrm>
          <a:off x="1454723" y="1967345"/>
          <a:ext cx="8659095" cy="378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547">
                  <a:extLst>
                    <a:ext uri="{9D8B030D-6E8A-4147-A177-3AD203B41FA5}">
                      <a16:colId xmlns:a16="http://schemas.microsoft.com/office/drawing/2014/main" val="2993337098"/>
                    </a:ext>
                  </a:extLst>
                </a:gridCol>
                <a:gridCol w="2164774">
                  <a:extLst>
                    <a:ext uri="{9D8B030D-6E8A-4147-A177-3AD203B41FA5}">
                      <a16:colId xmlns:a16="http://schemas.microsoft.com/office/drawing/2014/main" val="144247358"/>
                    </a:ext>
                  </a:extLst>
                </a:gridCol>
                <a:gridCol w="2164774">
                  <a:extLst>
                    <a:ext uri="{9D8B030D-6E8A-4147-A177-3AD203B41FA5}">
                      <a16:colId xmlns:a16="http://schemas.microsoft.com/office/drawing/2014/main" val="400604510"/>
                    </a:ext>
                  </a:extLst>
                </a:gridCol>
              </a:tblGrid>
              <a:tr h="63304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Measure (%) /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09234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positive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negative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9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Accuracy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9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Precision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Recall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42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f1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48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6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4598" y="818374"/>
            <a:ext cx="9603275" cy="1049235"/>
          </a:xfrm>
        </p:spPr>
        <p:txBody>
          <a:bodyPr/>
          <a:lstStyle/>
          <a:p>
            <a:pPr algn="ctr"/>
            <a:r>
              <a:rPr lang="fr-FR" dirty="0" smtClean="0"/>
              <a:t>matrice </a:t>
            </a:r>
            <a:r>
              <a:rPr lang="fr-FR" dirty="0"/>
              <a:t>de confusion pour </a:t>
            </a:r>
            <a:r>
              <a:rPr lang="fr-FR" dirty="0" smtClean="0"/>
              <a:t> l’algorithme </a:t>
            </a:r>
            <a:r>
              <a:rPr lang="fr-FR" dirty="0" err="1" smtClean="0"/>
              <a:t>lstm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17" y="2032604"/>
            <a:ext cx="5421447" cy="38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XgAAAF8CAYAAADFDKCwAAAAOXRFWHRTb2Z0d2FyZQBNYXRwbG90bGliIHZlcnNpb24zLjMuMiwgaHR0cHM6Ly9tYXRwbG90bGliLm9yZy8vihELAAAACXBIWXMAAAsTAAALEwEAmpwYAAATYElEQVR4nO3debSd87nA8e+THENIlIp5jCFJIyVIaEtVB6m0ppKqVFdL1FiXtrdUr9RQQxUdVsU1lUWV1tCqoVo13ZQQEgQxBNFEIqhES6Qswe/+cXb0iJPYnPPmjed8P2tlZQ/v2e+zrZPvef323u+JUgqSpHy61T2AJKkaBl6SkjLwkpSUgZekpAy8JCVl4CUpqZa6B2grWnqUWLpX3WNI77D5R9atewSpXdOmTWXWrFnR3n1LVuCX7sUy/fasewzpHcbeNbruEaR2bbP14IXe5xKNJCVl4CUpKQMvSUkZeElKysBLUlIGXpKSMvCSlJSBl6SkDLwkJWXgJSkpAy9JSRl4SUrKwEtSUgZekpIy8JKUlIGXpKQMvCQlZeAlKSkDL0lJGXhJSsrAS1JSBl6SkjLwkpSUgZekpAy8JCVl4CUpKQMvSUkZeElKysBLUlIGXpKSMvCSlJSBl6SkDLwkJWXgJSkpAy9JSRl4SUrKwEtSUgZekpIy8JKUlIGXpKQMvCQlZeAlKSkDL0lJGXhJSsrAS1JSBl6SkjLwkpSUgZekpAy8JCVl4CUpKQMvSUkZeElKysBLUlIGXpKSMvCSlJSBl6SkDLwkJWXgJSkpAy9JSRl4SUrKwEtSUgZekpIy8JKUlIGXpKQMvCQlZeAlKSkDL0lJGXhJSsrAS1JSBl6SkjLwkpSUgZekpAy8JCVl4CUpKQMvSUkZeElKysBLUlItdQ+g9+fsY/dm2HYDef6FOQz+8skAfLTvWpxx9F4s32MZps2czb5HX8Scua8yeJP1GP3DEQBEwElnX881tz5Q5/jqgqZPn8439/06zz33LN26dWPkfgdw6GGH1z1WapUewUfEjhExOSKeiIijqtxXV3PxtePY9Vtnvu22s475KqN+eTVD9jyZa269n+9847MAPDRlJtvsfSof2+sUdv3W/3LGqBF07+7/vGnxamlp4ZRTf8rEBx9hzO3jOOfsM3nk4YfrHiu1yv6VR0R34ExgGDAAGBERA6raX1cz9t4pvPDiv99228brrcrt9zwBwC3jHmW3zw4C4JVX5/HGG28CsMzSS1FKWayzSgBrrLEGm2+xBQC9evWif/+PMHPm0zVPlVuVh3FbAU+UUp4spbwG/A7YtcL9dXkPT3mGnbb/KAC777AFa6+20lv3DRm4HvdceTQTrvgfDjvpd28FX6rDtKlTmTjxPoZstXXdo6RWZeDXAqa3uT6jcZsqcuBxl3Dgntsx9pIj6bncMrw274237hs/aRpbDj+Jbb92KkeMHMoyS/vyi+rx8ssvM2LPPTjtp79ghRVWqHuc1Kr8Vx7t3PaOtYGIOAA4AIClelY4Tn6PTX2OnQ9pXZffaN1VGfbJTd6xzeS/P8fcV15jk43W5N6Hn1rcI6qLmzdvHiP23IOvjNib3b60e93jpFflEfwMYJ0219cGZi64USnl3FLK4FLK4GjpUeE4+a2yUusPyIjgqP0/z3lX3g7Aemuu/NaLquuusRJ911+NaTNn1zanuqZSCgftvx/9+n+Ew7/z3brH6RKqPIIfD2wcEX2Ap4G9gK9WuL8u5aIf78Mnt9yY3iv25Im/nMAJZ19Pzx7LcOBXtgPg6lsm8uurxwHwic034Hv7DmXe62/w5puFw0++jNn/mlvn+OqC7hg7lksvuZiBAz/K1lsOAuD4E09mx2FfqHewxKLKd1RExBeAXwDdgQtKKSctavtuy61alum3Z2XzSO/XP8ePrnsEqV3bbD2Ye+6Z0N6SeLUfdCqlXA9cX+U+JEnt89MukpSUgZekpAy8JCVl4CUpKQMvSUkZeElKysBLUlIGXpKSMvCSlJSBl6SkDLwkJWXgJSkpAy9JSRl4SUrKwEtSUgZekpIy8JKUlIGXpKQMvCQlZeAlKSkDL0lJGXhJSsrAS1JSBl6SkjLwkpSUgZekpAy8JCVl4CUpKQMvSUkZeElKysBLUlIGXpKSMvCSlJSBl6SkDLwkJWXgJSkpAy9JSRl4SUrKwEtSUgZekpIy8JKUlIGXpKQMvCQlZeAlKSkDL0lJGXhJSsrAS1JSBl6SkjLwkpSUgZekpAy8JCVl4CUpKQMvSUkZeElKysBLUlIGXpKSMvCSlFTLwu6IiDlAmX+18XdpXC6llBUqnk2S1AELDXwppdfiHESS1LmaWqKJiG0jYt/G5d4R0afasSRJHfWugY+IY4HvAz9o3LQ08Jsqh5IkdVwzR/BfAnYB5gKUUmYCLt9I0hKumcC/VkopNF5wjYjlqx1JktQZmgn85RFxDrBiROwP3AScV+1YkqSOWui7aOYrpZweETsALwF9gWNKKTdWPpkkqUPeNfANDwI9aF2mebC6cSRJnaWZd9F8E7gb2B0YDoyLiJFVDyZJ6phmjuCPADYvpcwGiIiVgTuAC6ocTJLUMc28yDoDmNPm+hxgejXjSJI6y6LORfPdxsWngbsi4mpa1+B3pXXJRpK0BFvUEs38DzNNafyZ7+rqxpEkdZZFnWzs+MU5iCSpc73ri6wRsQpwJLAJsOz820spn6lwLklSBzXzIuslwKNAH+B4YCowvsKZJEmdoJnAr1xKOR+YV0oZU0oZCXys4rkkSR3UzPvg5zX+fiYivgjMBNaubiRJUmdoJvAnRsSHgP8GzgBWAL5T6VSSpA5r5mRj1zUuvgh8utpxJEmdZVEfdDqD//zS7XcopRzW2cMM7LsO1950emc/rNRhx90wue4RpHbNfOnVhd63qCP4CZ0/iiRpcVnUB50uWpyDSJI6VzNvk5QkfQAZeElKysBLUlLN/EanvhFxc0RMalzfNCJGVT+aJKkjmjmCPw/4AY1PtJZSHgD2qnIoSVLHNRP45UopC/6Cj9erGEaS1HmaCfysiNiQxoeeImI48EylU0mSOqyZc9F8CzgX6B8RTwN/B75W6VSSpA5r5lw0TwKfi4jlgW6llDnv9jWSpPo18xudjlngOgCllB9VNJMkqRM0s0Qzt83lZYGdgEeqGUeS1FmaWaL5advrEXE6cE1lE0mSOsX7+STrcsAGnT2IJKlzNbMG/yD/OS98d2AVwPV3SVrCNbMGv1Oby68Dz5VS/KCTJC3hFhn4iOgG/KmUMnAxzSNJ6iSLXIMvpbwJ3B8R6y6meSRJnaSZJZo1gIci4m7avGWylLJLZVNJkjqsmcAfX/kUkqRO10zgv1BK+X7bGyLiJ8CYakaSJHWGZt4Hv0M7tw3r7EEkSZ1roUfwEXEwcAiwQUQ80OauXsDYqgeTJHXMopZoLgX+DPwYOKrN7XNKKS9UOpUkqcMWGvhSyovAi8CIxTeOJKmzvJ9z0UiSPgAMvCQlZeAlKSkDL0lJGXhJSsrAS1JSBl6SkjLwkpSUgZekpAy8JCVl4CUpKQMvSUkZeElKysBLUlIGXpKSMvCSlJSBl6SkDLwkJWXgJSkpAy9JSRl4SUrKwEtSUgZekpIy8JKUlIGXpKQMvCQlZeAlKSkDL0lJGXhJSsrAS1JSBl6SkjLwkpSUgZekpAy8JCVl4CUpKQMvSUkZeElKysBLUlIGXpKSMvCSlJSBl6SkDLwkJWXgJSkpAy9JSRl4SUrKwEtSUgZekpIy8JKUlIGXpKQMvCQlZeAlKSkDL0lJGfgEZj49nb12/Tyf/fggdthmCy44Z/Tb7j939M9Zv3cPXpg9q6YJ1ZVNuPrXnH/IzvzqkJ0Yf/VFANx6wamcd9AwLjh0F/5w4qG8+vJLNU+ZU2WBj4gLIuIfETGpqn2oVUv3Fkb96BRuvnMiV/1lDBeffw6PT34EaI3/bWNuYa2116l5SnVFz099jPtvuIKv/+xyRp7xR6bc/X+88PRU1h/0CfY781pGjr6GD6+1PuOuOLfuUVOq8gj+QmDHCh9fDauuvgYDN9scgJ69erFh3/48+8xMAE4YdSQ/OPYkiKhzRHVRs2c8yZr9N2OpZXvQrXsL6wwcwuN33kSfLbalW/cWANbstxlzZj1b86Q5VRb4UsrfgBeqeny1b/pT03j4wYkM2nIIN/75OlZbY00GDNy07rHURfVeb2OmTxrPKy/9k3mvvsKTE8bw0qxn3rbNAzf+ng0Gb1fThLm11D2AOs/cl1/m4H1GcMxJp9HSvYXRP/8JF195Xd1jqQvrvc6GbD18fy774X4stexyrNqn/1tH7gB3XHY23bq3MGD7nWucMq/aAx8RBwAHAK4Td8C8efM4aN8R7Db8K+y40248+vAkZjw1jWGf2gqAZ2c+zU6f+Th//OttrLra6jVPq65ks6HD2WzocADGXPQzevVu/f578OarmHL3rex10oWES4iVqP1dNKWUc0spg0spgz+88ip1j/OBVErh+4cfxEZ9+/HNQw4HoP+Agdzz6FOMvW8yY++bzOprrsV1t9xp3LXYzf3XbABe+sdMHrvzRgZ86os8ec9t3HXlr9jjmLNYatkeNU+YV+1H8Oq4CXfdwR8uv5T+AwYybPutATjy6OP59A6+xq36/fHkw3hlzr/o1r2FHQ46hmV7fogbzz6BN+a9xmWjRgKtL7R+/tDja540nyilVPPAEb8Ftgd6A88Bx5ZSzl/U12w6aMty7c1jK5lH6oizxk2rewSpXRd9ew+eeXxSu2tclR3Bl1JGVPXYkqR3V/savCSpGgZekpIy8JKUlIGXpKQMvCQlZeAlKSkDL0lJGXhJSsrAS1JSBl6SkjLwkpSUgZekpAy8JCVl4CUpKQMvSUkZeElKysBLUlIGXpKSMvCSlJSBl6SkDLwkJWXgJSkpAy9JSRl4SUrKwEtSUgZekpIy8JKUlIGXpKQMvCQlZeAlKSkDL0lJGXhJSsrAS1JSBl6SkjLwkpSUgZekpAy8JCVl4CUpKQMvSUkZeElKysBLUlIGXpKSMvCSlJSBl6SkDLwkJWXgJSkpAy9JSRl4SUrKwEtSUgZekpIy8JKUlIGXpKQMvCQlZeAlKSkDL0lJGXhJSsrAS1JSBl6SkjLwkpSUgZekpAy8JCVl4CUpKQMvSUkZeElKysBLUlIGXpKSMvCSlJSBl6SkDLwkJWXgJSkpAy9JSRl4SUrKwEtSUgZekpIy8JKUlIGXpKQMvCQlZeAlKSkDL0lJRSml7hneEhHPA9PqniOJ3sCsuoeQFsLvz86zXilllfbuWKICr84TERNKKYPrnkNqj9+fi4dLNJKUlIGXpKQMfF7n1j2AtAh+fy4GrsFLUlIewUtSUgY+oYjYMSImR8QTEXFU3fNI80XEBRHxj4iYVPcsXYGBTyYiugNnAsOAAcCIiBhQ71TSWy4Edqx7iK7CwOezFfBEKeXJUsprwO+AXWueSQKglPI34IW65+gqDHw+awHT21yf0bhNUhdj4POJdm7zrVJSF2Tg85kBrNPm+trAzJpmkVQjA5/PeGDjiOgTEUsDewHX1DyTpBoY+GRKKa8DhwI3AI8Al5dSHqp3KqlVRPwWuBPoFxEzImK/umfKzE+ySlJSHsFLUlIGXpKSMvCSlJSBl6SkDLwkJWXglV5EbB8R1zUu77KoM2xGxIoRccj72MdxEfG9Zm9fYJsLI2L4e9jX+p6NUc0w8PrAapw58z0ppVxTSjllEZusCLznwEtLIgOvJU7jCPXRiLgoIh6IiCsjYrnGfVMj4piIuB34ckQMjYg7I+LeiLgiIno2ttux8Ri3A7u3eex9ImJ04/JqEXFVRNzf+PMJ4BRgw4iYGBGnNbY7IiLGN2Y5vs1jHd047/5NQL8mntf+jce5PyJ+P/85NXwuIm6LiMciYqfG9t0j4rQ2+z6wo/9t1bUYeC2p+gHnllI2BV7i7UfVr5ZStgVuAkYBnyulbAFMAL4bEcsC5wE7A58EVl/IPn4JjCmlbAZsATwEHAVMKaUMKqUcERFDgY1pPQ3zIGDLiNguIrak9TQQm9P6A2RIE8/pD6WUIY39PQK0/RTn+sCngC8CZzeew37Ai6WUIY3H3z8i+jSxHwmAlroHkBZieillbOPyb4DDgNMb1y9r/P0xWn+pydiIAFia1o/B9wf+Xkp5HCAifgMc0M4+PgN8HaCU8gbwYkSstMA2Qxt/7mtc70lr8HsBV5VS/t3YRzPn+xkYESfSugzUk9bTScx3eSnlTeDxiHiy8RyGApu2WZ//UGPfjzWxL8nAa4m14Dk02l6f2/g7gBtLKSPabhgRg9r5+vcrgB+XUs5ZYB/ffh/7uBDYrZRyf0TsA2zf5r72nm8A/1VKafuDgIhY/z3uV12USzRaUq0bER9vXB4B3N7ONuOAbSJiI4CIWC4i+gKPAn0iYsM2X9+em4GDG1/bPSJWAObQenQ+3w3AyDZr+2tFxKrA34AvRUSPiOhF63LQu+kFPBMRSwF7L3DflyOiW2PmDYDJjX0f3NieiOgbEcs3sR8JMPBacj0CfCMiHgA+DJy14AallOeBfYDfNrYbB/QvpbxK65LMnxovsk5byD4OBz4dEQ8C9wCblFJm07rkMykiTiul/BW4FLizsd2VQK9Syr20LhVNBH4P3NbEc/ohcBdwI60/hNqaDIwB/gwc1HgOvwIeBu5tvC3yHPy/br0Hnk1SS5zGEsR1pZSBdc8ifZB5BC9JSXkEL0lJeQQvSUkZeElKysBLUlIGXpKSMvCSlJSBl6Sk/h9gX9x4Csu+y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5217"/>
              </p:ext>
            </p:extLst>
          </p:nvPr>
        </p:nvGraphicFramePr>
        <p:xfrm>
          <a:off x="1551705" y="1995054"/>
          <a:ext cx="8659095" cy="393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547">
                  <a:extLst>
                    <a:ext uri="{9D8B030D-6E8A-4147-A177-3AD203B41FA5}">
                      <a16:colId xmlns:a16="http://schemas.microsoft.com/office/drawing/2014/main" val="2993337098"/>
                    </a:ext>
                  </a:extLst>
                </a:gridCol>
                <a:gridCol w="1392384">
                  <a:extLst>
                    <a:ext uri="{9D8B030D-6E8A-4147-A177-3AD203B41FA5}">
                      <a16:colId xmlns:a16="http://schemas.microsoft.com/office/drawing/2014/main" val="144247358"/>
                    </a:ext>
                  </a:extLst>
                </a:gridCol>
                <a:gridCol w="1385455">
                  <a:extLst>
                    <a:ext uri="{9D8B030D-6E8A-4147-A177-3AD203B41FA5}">
                      <a16:colId xmlns:a16="http://schemas.microsoft.com/office/drawing/2014/main" val="3001181605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400604510"/>
                    </a:ext>
                  </a:extLst>
                </a:gridCol>
              </a:tblGrid>
              <a:tr h="40721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Measure (%) /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09234"/>
                  </a:ext>
                </a:extLst>
              </a:tr>
              <a:tr h="9668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positive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neutre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négative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9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Accuracy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9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Precision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Recall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42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f1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48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1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mAtrice</a:t>
            </a:r>
            <a:r>
              <a:rPr lang="fr-FR" dirty="0"/>
              <a:t> de confusion pour </a:t>
            </a:r>
            <a:r>
              <a:rPr lang="fr-FR" dirty="0" smtClean="0"/>
              <a:t> l’algorithme </a:t>
            </a:r>
            <a:br>
              <a:rPr lang="fr-FR" dirty="0" smtClean="0"/>
            </a:br>
            <a:r>
              <a:rPr lang="fr-FR" dirty="0" smtClean="0"/>
              <a:t>LSTM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6" y="1995055"/>
            <a:ext cx="4017818" cy="38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AutoShape 2" descr="data:image/png;base64,iVBORw0KGgoAAAANSUhEUgAAAXgAAAF8CAYAAADFDKCwAAAAOXRFWHRTb2Z0d2FyZQBNYXRwbG90bGliIHZlcnNpb24zLjMuMiwgaHR0cHM6Ly9tYXRwbG90bGliLm9yZy8vihELAAAACXBIWXMAAAsTAAALEwEAmpwYAAATYElEQVR4nO3debSd87nA8e+THENIlIp5jCFJIyVIaEtVB6m0ppKqVFdL1FiXtrdUr9RQQxUdVsU1lUWV1tCqoVo13ZQQEgQxBNFEIqhES6Qswe/+cXb0iJPYnPPmjed8P2tlZQ/v2e+zrZPvef323u+JUgqSpHy61T2AJKkaBl6SkjLwkpSUgZekpAy8JCVl4CUpqZa6B2grWnqUWLpX3WNI77D5R9atewSpXdOmTWXWrFnR3n1LVuCX7sUy/fasewzpHcbeNbruEaR2bbP14IXe5xKNJCVl4CUpKQMvSUkZeElKysBLUlIGXpKSMvCSlJSBl6SkDLwkJWXgJSkpAy9JSRl4SUrKwEtSUgZekpIy8JKUlIGXpKQMvCQlZeAlKSkDL0lJGXhJSsrAS1JSBl6SkjLwkpSUgZekpAy8JCVl4CUpKQMvSUkZeElKysBLUlIGXpKSMvCSlJSBl6SkDLwkJWXgJSkpAy9JSRl4SUrKwEtSUgZekpIy8JKUlIGXpKQMvCQlZeAlKSkDL0lJGXhJSsrAS1JSBl6SkjLwkpSUgZekpAy8JCVl4CUpKQMvSUkZeElKysBLUlIGXpKSMvCSlJSBl6SkDLwkJWXgJSkpAy9JSRl4SUrKwEtSUgZekpIy8JKUlIGXpKQMvCQlZeAlKSkDL0lJGXhJSsrAS1JSBl6SkjLwkpSUgZekpAy8JCVl4CUpKQMvSUkZeElKysBLUlItdQ+g9+fsY/dm2HYDef6FOQz+8skAfLTvWpxx9F4s32MZps2czb5HX8Scua8yeJP1GP3DEQBEwElnX881tz5Q5/jqgqZPn8439/06zz33LN26dWPkfgdw6GGH1z1WapUewUfEjhExOSKeiIijqtxXV3PxtePY9Vtnvu22s475KqN+eTVD9jyZa269n+9847MAPDRlJtvsfSof2+sUdv3W/3LGqBF07+7/vGnxamlp4ZRTf8rEBx9hzO3jOOfsM3nk4YfrHiu1yv6VR0R34ExgGDAAGBERA6raX1cz9t4pvPDiv99228brrcrt9zwBwC3jHmW3zw4C4JVX5/HGG28CsMzSS1FKWayzSgBrrLEGm2+xBQC9evWif/+PMHPm0zVPlVuVh3FbAU+UUp4spbwG/A7YtcL9dXkPT3mGnbb/KAC777AFa6+20lv3DRm4HvdceTQTrvgfDjvpd28FX6rDtKlTmTjxPoZstXXdo6RWZeDXAqa3uT6jcZsqcuBxl3Dgntsx9pIj6bncMrw274237hs/aRpbDj+Jbb92KkeMHMoyS/vyi+rx8ssvM2LPPTjtp79ghRVWqHuc1Kr8Vx7t3PaOtYGIOAA4AIClelY4Tn6PTX2OnQ9pXZffaN1VGfbJTd6xzeS/P8fcV15jk43W5N6Hn1rcI6qLmzdvHiP23IOvjNib3b60e93jpFflEfwMYJ0219cGZi64USnl3FLK4FLK4GjpUeE4+a2yUusPyIjgqP0/z3lX3g7Aemuu/NaLquuusRJ911+NaTNn1zanuqZSCgftvx/9+n+Ew7/z3brH6RKqPIIfD2wcEX2Ap4G9gK9WuL8u5aIf78Mnt9yY3iv25Im/nMAJZ19Pzx7LcOBXtgPg6lsm8uurxwHwic034Hv7DmXe62/w5puFw0++jNn/mlvn+OqC7hg7lksvuZiBAz/K1lsOAuD4E09mx2FfqHewxKLKd1RExBeAXwDdgQtKKSctavtuy61alum3Z2XzSO/XP8ePrnsEqV3bbD2Ye+6Z0N6SeLUfdCqlXA9cX+U+JEnt89MukpSUgZekpAy8JCVl4CUpKQMvSUkZeElKysBLUlIGXpKSMvCSlJSBl6SkDLwkJWXgJSkpAy9JSRl4SUrKwEtSUgZekpIy8JKUlIGXpKQMvCQlZeAlKSkDL0lJGXhJSsrAS1JSBl6SkjLwkpSUgZekpAy8JCVl4CUpKQMvSUkZeElKysBLUlIGXpKSMvCSlJSBl6SkDLwkJWXgJSkpAy9JSRl4SUrKwEtSUgZekpIy8JKUlIGXpKQMvCQlZeAlKSkDL0lJGXhJSsrAS1JSBl6SkjLwkpSUgZekpAy8JCVl4CUpKQMvSUkZeElKysBLUlIGXpKSMvCSlFTLwu6IiDlAmX+18XdpXC6llBUqnk2S1AELDXwppdfiHESS1LmaWqKJiG0jYt/G5d4R0afasSRJHfWugY+IY4HvAz9o3LQ08Jsqh5IkdVwzR/BfAnYB5gKUUmYCLt9I0hKumcC/VkopNF5wjYjlqx1JktQZmgn85RFxDrBiROwP3AScV+1YkqSOWui7aOYrpZweETsALwF9gWNKKTdWPpkkqUPeNfANDwI9aF2mebC6cSRJnaWZd9F8E7gb2B0YDoyLiJFVDyZJ6phmjuCPADYvpcwGiIiVgTuAC6ocTJLUMc28yDoDmNPm+hxgejXjSJI6y6LORfPdxsWngbsi4mpa1+B3pXXJRpK0BFvUEs38DzNNafyZ7+rqxpEkdZZFnWzs+MU5iCSpc73ri6wRsQpwJLAJsOz820spn6lwLklSBzXzIuslwKNAH+B4YCowvsKZJEmdoJnAr1xKOR+YV0oZU0oZCXys4rkkSR3UzPvg5zX+fiYivgjMBNaubiRJUmdoJvAnRsSHgP8GzgBWAL5T6VSSpA5r5mRj1zUuvgh8utpxJEmdZVEfdDqD//zS7XcopRzW2cMM7LsO1950emc/rNRhx90wue4RpHbNfOnVhd63qCP4CZ0/iiRpcVnUB50uWpyDSJI6VzNvk5QkfQAZeElKysBLUlLN/EanvhFxc0RMalzfNCJGVT+aJKkjmjmCPw/4AY1PtJZSHgD2qnIoSVLHNRP45UopC/6Cj9erGEaS1HmaCfysiNiQxoeeImI48EylU0mSOqyZc9F8CzgX6B8RTwN/B75W6VSSpA5r5lw0TwKfi4jlgW6llDnv9jWSpPo18xudjlngOgCllB9VNJMkqRM0s0Qzt83lZYGdgEeqGUeS1FmaWaL5advrEXE6cE1lE0mSOsX7+STrcsAGnT2IJKlzNbMG/yD/OS98d2AVwPV3SVrCNbMGv1Oby68Dz5VS/KCTJC3hFhn4iOgG/KmUMnAxzSNJ6iSLXIMvpbwJ3B8R6y6meSRJnaSZJZo1gIci4m7avGWylLJLZVNJkjqsmcAfX/kUkqRO10zgv1BK+X7bGyLiJ8CYakaSJHWGZt4Hv0M7tw3r7EEkSZ1roUfwEXEwcAiwQUQ80OauXsDYqgeTJHXMopZoLgX+DPwYOKrN7XNKKS9UOpUkqcMWGvhSyovAi8CIxTeOJKmzvJ9z0UiSPgAMvCQlZeAlKSkDL0lJGXhJSsrAS1JSBl6SkjLwkpSUgZekpAy8JCVl4CUpKQMvSUkZeElKysBLUlIGXpKSMvCSlJSBl6SkDLwkJWXgJSkpAy9JSRl4SUrKwEtSUgZekpIy8JKUlIGXpKQMvCQlZeAlKSkDL0lJGXhJSsrAS1JSBl6SkjLwkpSUgZekpAy8JCVl4CUpKQMvSUkZeElKysBLUlIGXpKSMvCSlJSBl6SkDLwkJWXgJSkpAy9JSRl4SUrKwEtSUgZekpIy8JKUlIGXpKQMvCQlZeAlKSkDL0lJGfgEZj49nb12/Tyf/fggdthmCy44Z/Tb7j939M9Zv3cPXpg9q6YJ1ZVNuPrXnH/IzvzqkJ0Yf/VFANx6wamcd9AwLjh0F/5w4qG8+vJLNU+ZU2WBj4gLIuIfETGpqn2oVUv3Fkb96BRuvnMiV/1lDBeffw6PT34EaI3/bWNuYa2116l5SnVFz099jPtvuIKv/+xyRp7xR6bc/X+88PRU1h/0CfY781pGjr6GD6+1PuOuOLfuUVOq8gj+QmDHCh9fDauuvgYDN9scgJ69erFh3/48+8xMAE4YdSQ/OPYkiKhzRHVRs2c8yZr9N2OpZXvQrXsL6wwcwuN33kSfLbalW/cWANbstxlzZj1b86Q5VRb4UsrfgBeqeny1b/pT03j4wYkM2nIIN/75OlZbY00GDNy07rHURfVeb2OmTxrPKy/9k3mvvsKTE8bw0qxn3rbNAzf+ng0Gb1fThLm11D2AOs/cl1/m4H1GcMxJp9HSvYXRP/8JF195Xd1jqQvrvc6GbD18fy774X4stexyrNqn/1tH7gB3XHY23bq3MGD7nWucMq/aAx8RBwAHAK4Td8C8efM4aN8R7Db8K+y40248+vAkZjw1jWGf2gqAZ2c+zU6f+Th//OttrLra6jVPq65ks6HD2WzocADGXPQzevVu/f578OarmHL3rex10oWES4iVqP1dNKWUc0spg0spgz+88ip1j/OBVErh+4cfxEZ9+/HNQw4HoP+Agdzz6FOMvW8yY++bzOprrsV1t9xp3LXYzf3XbABe+sdMHrvzRgZ86os8ec9t3HXlr9jjmLNYatkeNU+YV+1H8Oq4CXfdwR8uv5T+AwYybPutATjy6OP59A6+xq36/fHkw3hlzr/o1r2FHQ46hmV7fogbzz6BN+a9xmWjRgKtL7R+/tDja540nyilVPPAEb8Ftgd6A88Bx5ZSzl/U12w6aMty7c1jK5lH6oizxk2rewSpXRd9ew+eeXxSu2tclR3Bl1JGVPXYkqR3V/savCSpGgZekpIy8JKUlIGXpKQMvCQlZeAlKSkDL0lJGXhJSsrAS1JSBl6SkjLwkpSUgZekpAy8JCVl4CUpKQMvSUkZeElKysBLUlIGXpKSMvCSlJSBl6SkDLwkJWXgJSkpAy9JSRl4SUrKwEtSUgZekpIy8JKUlIGXpKQMvCQlZeAlKSkDL0lJGXhJSsrAS1JSBl6SkjLwkpSUgZekpAy8JCVl4CUpKQMvSUkZeElKysBLUlIGXpKSMvCSlJSBl6SkDLwkJWXgJSkpAy9JSRl4SUrKwEtSUgZekpIy8JKUlIGXpKQMvCQlZeAlKSkDL0lJGXhJSsrAS1JSBl6SkjLwkpSUgZekpAy8JCVl4CUpKQMvSUkZeElKysBLUlIGXpKSMvCSlJSBl6SkDLwkJWXgJSkpAy9JSRl4SUrKwEtSUgZekpIy8JKUlIGXpKQMvCQlZeAlKSkDL0lJRSml7hneEhHPA9PqniOJ3sCsuoeQFsLvz86zXilllfbuWKICr84TERNKKYPrnkNqj9+fi4dLNJKUlIGXpKQMfF7n1j2AtAh+fy4GrsFLUlIewUtSUgY+oYjYMSImR8QTEXFU3fNI80XEBRHxj4iYVPcsXYGBTyYiugNnAsOAAcCIiBhQ71TSWy4Edqx7iK7CwOezFfBEKeXJUsprwO+AXWueSQKglPI34IW65+gqDHw+awHT21yf0bhNUhdj4POJdm7zrVJSF2Tg85kBrNPm+trAzJpmkVQjA5/PeGDjiOgTEUsDewHX1DyTpBoY+GRKKa8DhwI3AI8Al5dSHqp3KqlVRPwWuBPoFxEzImK/umfKzE+ySlJSHsFLUlIGXpKSMvCSlJSBl6SkDLwkJWXglV5EbB8R1zUu77KoM2xGxIoRccj72MdxEfG9Zm9fYJsLI2L4e9jX+p6NUc0w8PrAapw58z0ppVxTSjllEZusCLznwEtLIgOvJU7jCPXRiLgoIh6IiCsjYrnGfVMj4piIuB34ckQMjYg7I+LeiLgiIno2ttux8Ri3A7u3eex9ImJ04/JqEXFVRNzf+PMJ4BRgw4iYGBGnNbY7IiLGN2Y5vs1jHd047/5NQL8mntf+jce5PyJ+P/85NXwuIm6LiMciYqfG9t0j4rQ2+z6wo/9t1bUYeC2p+gHnllI2BV7i7UfVr5ZStgVuAkYBnyulbAFMAL4bEcsC5wE7A58EVl/IPn4JjCmlbAZsATwEHAVMKaUMKqUcERFDgY1pPQ3zIGDLiNguIrak9TQQm9P6A2RIE8/pD6WUIY39PQK0/RTn+sCngC8CZzeew37Ai6WUIY3H3z8i+jSxHwmAlroHkBZieillbOPyb4DDgNMb1y9r/P0xWn+pydiIAFia1o/B9wf+Xkp5HCAifgMc0M4+PgN8HaCU8gbwYkSstMA2Qxt/7mtc70lr8HsBV5VS/t3YRzPn+xkYESfSugzUk9bTScx3eSnlTeDxiHiy8RyGApu2WZ//UGPfjzWxL8nAa4m14Dk02l6f2/g7gBtLKSPabhgRg9r5+vcrgB+XUs5ZYB/ffh/7uBDYrZRyf0TsA2zf5r72nm8A/1VKafuDgIhY/z3uV12USzRaUq0bER9vXB4B3N7ONuOAbSJiI4CIWC4i+gKPAn0iYsM2X9+em4GDG1/bPSJWAObQenQ+3w3AyDZr+2tFxKrA34AvRUSPiOhF63LQu+kFPBMRSwF7L3DflyOiW2PmDYDJjX0f3NieiOgbEcs3sR8JMPBacj0CfCMiHgA+DJy14AallOeBfYDfNrYbB/QvpbxK65LMnxovsk5byD4OBz4dEQ8C9wCblFJm07rkMykiTiul/BW4FLizsd2VQK9Syr20LhVNBH4P3NbEc/ohcBdwI60/hNqaDIwB/gwc1HgOvwIeBu5tvC3yHPy/br0Hnk1SS5zGEsR1pZSBdc8ifZB5BC9JSXkEL0lJeQQvSUkZeElKysBLUlIGXpKSMvCSlJSBl6Sk/h9gX9x4Csu+y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31566"/>
              </p:ext>
            </p:extLst>
          </p:nvPr>
        </p:nvGraphicFramePr>
        <p:xfrm>
          <a:off x="1551705" y="1995054"/>
          <a:ext cx="8659095" cy="393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547">
                  <a:extLst>
                    <a:ext uri="{9D8B030D-6E8A-4147-A177-3AD203B41FA5}">
                      <a16:colId xmlns:a16="http://schemas.microsoft.com/office/drawing/2014/main" val="2993337098"/>
                    </a:ext>
                  </a:extLst>
                </a:gridCol>
                <a:gridCol w="1392384">
                  <a:extLst>
                    <a:ext uri="{9D8B030D-6E8A-4147-A177-3AD203B41FA5}">
                      <a16:colId xmlns:a16="http://schemas.microsoft.com/office/drawing/2014/main" val="144247358"/>
                    </a:ext>
                  </a:extLst>
                </a:gridCol>
                <a:gridCol w="1854777">
                  <a:extLst>
                    <a:ext uri="{9D8B030D-6E8A-4147-A177-3AD203B41FA5}">
                      <a16:colId xmlns:a16="http://schemas.microsoft.com/office/drawing/2014/main" val="400604510"/>
                    </a:ext>
                  </a:extLst>
                </a:gridCol>
                <a:gridCol w="1082387">
                  <a:extLst>
                    <a:ext uri="{9D8B030D-6E8A-4147-A177-3AD203B41FA5}">
                      <a16:colId xmlns:a16="http://schemas.microsoft.com/office/drawing/2014/main" val="3350478837"/>
                    </a:ext>
                  </a:extLst>
                </a:gridCol>
              </a:tblGrid>
              <a:tr h="40721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Measure (%) /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09234"/>
                  </a:ext>
                </a:extLst>
              </a:tr>
              <a:tr h="9668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positive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neutre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negative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9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Accuracy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9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Precision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3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Recall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42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f1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48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6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1" b="8546"/>
          <a:stretch>
            <a:fillRect/>
          </a:stretch>
        </p:blipFill>
        <p:spPr bwMode="auto">
          <a:xfrm>
            <a:off x="346363" y="457201"/>
            <a:ext cx="8839200" cy="31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sng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endParaRPr kumimoji="0" lang="fr-FR" altLang="fr-F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d</a:t>
            </a:r>
            <a:r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acceuil </a:t>
            </a:r>
            <a:endParaRPr kumimoji="0" lang="fr-FR" altLang="fr-F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73338" y="4187664"/>
            <a:ext cx="1124532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bouton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GetStatistics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 pour 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charger le corpus depuis Desktop et par la suite extraire un aper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concernant (avis global et polarit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selon aspect)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bouton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sentence opinion c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 extraire un commentaire et  faire la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aspect, polarit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9534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16059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Voici ci-dessus un extrait du tableau.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464" y="36526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bouton </a:t>
            </a:r>
            <a:r>
              <a:rPr lang="fr-FR" altLang="fr-F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scrapper</a:t>
            </a:r>
            <a:r>
              <a:rPr lang="fr-FR" alt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altLang="fr-F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alt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YouTube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alt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fr-FR" alt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 pour scraper les commentaires 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lang="fr-FR" alt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partir YouTube.</a:t>
            </a:r>
            <a:endParaRPr lang="fr-FR" altLang="fr-FR" sz="1400" dirty="0"/>
          </a:p>
        </p:txBody>
      </p:sp>
    </p:spTree>
    <p:extLst>
      <p:ext uri="{BB962C8B-B14F-4D97-AF65-F5344CB8AC3E}">
        <p14:creationId xmlns:p14="http://schemas.microsoft.com/office/powerpoint/2010/main" val="3154870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90" b="5606"/>
          <a:stretch>
            <a:fillRect/>
          </a:stretch>
        </p:blipFill>
        <p:spPr bwMode="auto">
          <a:xfrm>
            <a:off x="3448053" y="2016125"/>
            <a:ext cx="561021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998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9" b="5608"/>
          <a:stretch>
            <a:fillRect/>
          </a:stretch>
        </p:blipFill>
        <p:spPr bwMode="auto">
          <a:xfrm>
            <a:off x="3426511" y="2016125"/>
            <a:ext cx="5653302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a choisi la phrase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</a:t>
            </a:r>
            <a:r>
              <a:rPr kumimoji="0" lang="ar-SA" altLang="fr-FR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بعد ثوره </a:t>
            </a:r>
            <a:r>
              <a:rPr kumimoji="0" lang="ar-SA" altLang="fr-FR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اسوام</a:t>
            </a:r>
            <a:r>
              <a:rPr kumimoji="0" lang="ar-SA" altLang="fr-FR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خياليه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» 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message vocal est sorti pour pr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 le sentiment et l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 oralement puis un message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 pour les pr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 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6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8750-F3E1-41E8-A93E-E241775B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51164" y="1853754"/>
            <a:ext cx="1066692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endParaRPr lang="fr-FR" dirty="0"/>
          </a:p>
          <a:p>
            <a:pPr algn="just" fontAlgn="base"/>
            <a:r>
              <a:rPr lang="fr-FR" sz="2400" dirty="0" smtClean="0"/>
              <a:t>Le </a:t>
            </a:r>
            <a:r>
              <a:rPr lang="fr-FR" sz="2400" dirty="0"/>
              <a:t>web </a:t>
            </a:r>
            <a:r>
              <a:rPr lang="fr-FR" sz="2400" dirty="0" err="1"/>
              <a:t>scraping</a:t>
            </a:r>
            <a:r>
              <a:rPr lang="fr-FR" sz="2400" dirty="0"/>
              <a:t> est une technique très prisée dans l’extraction des informations dans une page web pour réutiliser ces données dans un autre cadre sous une autre forme par rapport au contenu </a:t>
            </a:r>
            <a:r>
              <a:rPr lang="fr-FR" sz="2400" dirty="0" smtClean="0"/>
              <a:t>original.</a:t>
            </a:r>
          </a:p>
          <a:p>
            <a:pPr algn="just" fontAlgn="base"/>
            <a:endParaRPr lang="fr-FR" sz="2000" dirty="0"/>
          </a:p>
          <a:p>
            <a:pPr algn="just" fontAlgn="base"/>
            <a:r>
              <a:rPr lang="fr-FR" sz="2000" dirty="0" smtClean="0"/>
              <a:t> </a:t>
            </a:r>
            <a:r>
              <a:rPr lang="fr-FR" sz="2400" dirty="0" smtClean="0"/>
              <a:t>Dans notre cas ,  on a utilisé le </a:t>
            </a:r>
            <a:r>
              <a:rPr lang="fr-FR" sz="2400" dirty="0"/>
              <a:t>deuxième moteur de recherche le plus populaire au monde </a:t>
            </a:r>
            <a:r>
              <a:rPr lang="fr-FR" sz="2400" dirty="0" smtClean="0"/>
              <a:t>qui est </a:t>
            </a:r>
            <a:r>
              <a:rPr lang="fr-FR" sz="2400" dirty="0"/>
              <a:t>YouTube, juste derrière </a:t>
            </a:r>
            <a:r>
              <a:rPr lang="fr-FR" sz="2400" dirty="0" smtClean="0"/>
              <a:t>Google pour </a:t>
            </a:r>
            <a:r>
              <a:rPr lang="fr-FR" sz="2400" dirty="0" err="1" smtClean="0"/>
              <a:t>scrapper</a:t>
            </a:r>
            <a:r>
              <a:rPr lang="fr-FR" sz="2400" dirty="0" smtClean="0"/>
              <a:t> les commentaires depuis une vidéo pour faire l’analyse des sentiments des personnes dans plusieurs domaine comme </a:t>
            </a:r>
            <a:r>
              <a:rPr lang="fr-FR" sz="2400" dirty="0" err="1" smtClean="0"/>
              <a:t>Restautant</a:t>
            </a:r>
            <a:r>
              <a:rPr lang="fr-FR" sz="2400" dirty="0" smtClean="0"/>
              <a:t> ,Election tunisienne 2019,Teliphone en Tunisie et Programmes tunisiens et  par la suite extraire les aspects correspond </a:t>
            </a:r>
            <a:r>
              <a:rPr lang="fr-FR" sz="2400" dirty="0"/>
              <a:t>à</a:t>
            </a:r>
            <a:r>
              <a:rPr lang="fr-FR" sz="2400" dirty="0" smtClean="0"/>
              <a:t> chaque domaine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7412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bouton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 pour 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charger le corpus 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Bouton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statistic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extraire un tableau qui r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capitule les statistiques concernant l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avis global et la polarit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selon l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 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Bouton go to home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revenir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page 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accueil.</a:t>
            </a: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25" b="6783"/>
          <a:stretch>
            <a:fillRect/>
          </a:stretch>
        </p:blipFill>
        <p:spPr bwMode="auto">
          <a:xfrm>
            <a:off x="3407205" y="2016125"/>
            <a:ext cx="5691915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415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42" b="6195"/>
          <a:stretch>
            <a:fillRect/>
          </a:stretch>
        </p:blipFill>
        <p:spPr bwMode="auto">
          <a:xfrm>
            <a:off x="3360191" y="2016125"/>
            <a:ext cx="5785943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855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391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349D-A971-454C-A12D-0325A3D3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DD2F-02BD-4A3D-A70C-40BE41F5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737804"/>
            <a:ext cx="9872871" cy="4038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fr-FR" dirty="0" smtClean="0"/>
              <a:t>Les </a:t>
            </a:r>
            <a:r>
              <a:rPr lang="fr-FR" dirty="0"/>
              <a:t>prédictions de cette étude n'utilisaient que des données textuelles et se concentraient sur des méthodes basées sur la </a:t>
            </a:r>
            <a:r>
              <a:rPr lang="fr-FR" dirty="0" smtClean="0"/>
              <a:t>NLP</a:t>
            </a:r>
          </a:p>
          <a:p>
            <a:endParaRPr lang="fr-FR" dirty="0" smtClean="0"/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fr-FR" dirty="0" smtClean="0"/>
              <a:t>LSTM et  BGRU </a:t>
            </a:r>
            <a:r>
              <a:rPr lang="en-US" dirty="0" err="1" smtClean="0">
                <a:solidFill>
                  <a:schemeClr val="tx1"/>
                </a:solidFill>
              </a:rPr>
              <a:t>donnent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une</a:t>
            </a:r>
            <a:r>
              <a:rPr lang="en-US" dirty="0" smtClean="0">
                <a:solidFill>
                  <a:schemeClr val="tx1"/>
                </a:solidFill>
              </a:rPr>
              <a:t> bonne classification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ci de votre attention! | Les ongles de lil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33054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10" y="1988415"/>
            <a:ext cx="7079672" cy="3449638"/>
          </a:xfrm>
        </p:spPr>
      </p:pic>
    </p:spTree>
    <p:extLst>
      <p:ext uri="{BB962C8B-B14F-4D97-AF65-F5344CB8AC3E}">
        <p14:creationId xmlns:p14="http://schemas.microsoft.com/office/powerpoint/2010/main" val="17894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7510-A105-48E2-8343-1C0C1A4B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/>
              <a:t>problematiques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D99D8-CB2D-4F08-866F-E1C0F088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330" y="2495989"/>
            <a:ext cx="7555288" cy="332292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Comment faire </a:t>
            </a:r>
            <a:r>
              <a:rPr lang="en-US" sz="2800" dirty="0" err="1" smtClean="0">
                <a:solidFill>
                  <a:schemeClr val="tx1"/>
                </a:solidFill>
              </a:rPr>
              <a:t>l’extraction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/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es </a:t>
            </a:r>
            <a:r>
              <a:rPr lang="en-US" sz="2800" dirty="0" err="1" smtClean="0">
                <a:solidFill>
                  <a:schemeClr val="tx1"/>
                </a:solidFill>
              </a:rPr>
              <a:t>commentaires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depuis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youtube</a:t>
            </a:r>
            <a:r>
              <a:rPr lang="en-US" sz="2800" dirty="0" smtClean="0">
                <a:solidFill>
                  <a:schemeClr val="tx1"/>
                </a:solidFill>
              </a:rPr>
              <a:t> ?</a:t>
            </a:r>
          </a:p>
          <a:p>
            <a:pPr marL="45720" indent="0" algn="just">
              <a:buNone/>
            </a:pPr>
            <a:r>
              <a:rPr lang="en-US" sz="2800" dirty="0" smtClean="0"/>
              <a:t>Comment faire la detection  des aspects</a:t>
            </a:r>
            <a:endParaRPr lang="en-US" sz="2800" dirty="0">
              <a:solidFill>
                <a:schemeClr val="tx1"/>
              </a:solidFill>
            </a:endParaRPr>
          </a:p>
          <a:p>
            <a:pPr marL="4572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•</a:t>
            </a:r>
            <a:r>
              <a:rPr lang="en-US" sz="2800" dirty="0" smtClean="0">
                <a:solidFill>
                  <a:schemeClr val="tx1"/>
                </a:solidFill>
              </a:rPr>
              <a:t>Comment </a:t>
            </a:r>
            <a:r>
              <a:rPr lang="en-US" sz="2800" dirty="0" smtClean="0"/>
              <a:t>faire </a:t>
            </a:r>
            <a:r>
              <a:rPr lang="en-US" sz="2800" dirty="0" err="1" smtClean="0"/>
              <a:t>l’apparentissage</a:t>
            </a:r>
            <a:r>
              <a:rPr lang="en-US" sz="2800" dirty="0" smtClean="0"/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6A256A-6EBC-4CD5-9E2F-2F920879297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" y="2229438"/>
            <a:ext cx="3144982" cy="217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465A-5453-471F-A00F-B1619747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Les etapes du projet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971550" y="2246114"/>
            <a:ext cx="110264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Extraction de commentaires depuis page YouTube </a:t>
            </a:r>
          </a:p>
          <a:p>
            <a:pPr marL="342900" indent="-342900">
              <a:buAutoNum type="arabicPeriod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Prétraitement </a:t>
            </a:r>
          </a:p>
          <a:p>
            <a:pPr marL="342900" indent="-342900">
              <a:buAutoNum type="arabicPeriod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Détection les aspect via part of speech</a:t>
            </a:r>
          </a:p>
          <a:p>
            <a:pPr marL="342900" indent="-342900">
              <a:buAutoNum type="arabicPeriod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Annotation de catégorie et polarité correspondante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Visualisation des données </a:t>
            </a:r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Diviser le modèle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7. Prédiction de modèle avec des différents algorithmes</a:t>
            </a:r>
          </a:p>
          <a:p>
            <a:pPr marL="342900" indent="-342900">
              <a:buAutoNum type="arabicPeriod"/>
            </a:pPr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Extraction les commentaires de  </a:t>
            </a:r>
            <a:r>
              <a:rPr lang="fr-FR" dirty="0" err="1" smtClean="0"/>
              <a:t>youtube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1" y="2015732"/>
            <a:ext cx="10445254" cy="345061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Pour faire l’extraction  des commentaires on utilise </a:t>
            </a:r>
          </a:p>
          <a:p>
            <a:r>
              <a:rPr lang="fr-FR" dirty="0" smtClean="0"/>
              <a:t>l’outil </a:t>
            </a:r>
            <a:r>
              <a:rPr lang="fr-FR" b="1" dirty="0" err="1" smtClean="0">
                <a:solidFill>
                  <a:srgbClr val="FF0000"/>
                </a:solidFill>
              </a:rPr>
              <a:t>Selenium</a:t>
            </a:r>
            <a:r>
              <a:rPr lang="fr-FR" b="1" dirty="0" smtClean="0">
                <a:solidFill>
                  <a:srgbClr val="FF0000"/>
                </a:solidFill>
              </a:rPr>
              <a:t> : </a:t>
            </a:r>
          </a:p>
          <a:p>
            <a:pPr marL="457200" lvl="1" indent="0">
              <a:buNone/>
            </a:pPr>
            <a:r>
              <a:rPr lang="fr-FR" dirty="0" smtClean="0"/>
              <a:t>Pour naviguer </a:t>
            </a:r>
            <a:r>
              <a:rPr lang="fr-FR" dirty="0"/>
              <a:t>sur les pages. Du coup, </a:t>
            </a:r>
            <a:r>
              <a:rPr lang="fr-FR" b="1" dirty="0"/>
              <a:t>si on voit la donnée dans </a:t>
            </a:r>
            <a:r>
              <a:rPr lang="fr-FR" b="1" dirty="0" smtClean="0"/>
              <a:t>le navigateur</a:t>
            </a:r>
            <a:r>
              <a:rPr lang="fr-FR" b="1" dirty="0"/>
              <a:t>, on peut la scraper via </a:t>
            </a:r>
            <a:r>
              <a:rPr lang="fr-FR" b="1" dirty="0" err="1"/>
              <a:t>Selenium</a:t>
            </a:r>
            <a:r>
              <a:rPr lang="fr-FR" dirty="0"/>
              <a:t>. </a:t>
            </a:r>
          </a:p>
          <a:p>
            <a:pPr marL="457200" lvl="1" indent="0">
              <a:buNone/>
            </a:pPr>
            <a:r>
              <a:rPr lang="fr-FR" dirty="0" smtClean="0"/>
              <a:t>Avec </a:t>
            </a:r>
            <a:r>
              <a:rPr lang="fr-FR" dirty="0" err="1"/>
              <a:t>selenium</a:t>
            </a:r>
            <a:r>
              <a:rPr lang="fr-FR" dirty="0"/>
              <a:t>, on peut remplir des formulaire, cliquer sur des boutons, scroller, </a:t>
            </a:r>
            <a:r>
              <a:rPr lang="fr-FR" dirty="0" err="1"/>
              <a:t>parser</a:t>
            </a:r>
            <a:r>
              <a:rPr lang="fr-FR" dirty="0"/>
              <a:t> des pages </a:t>
            </a:r>
            <a:r>
              <a:rPr lang="fr-FR" dirty="0" err="1" smtClean="0"/>
              <a:t>etc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298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6" y="1928430"/>
            <a:ext cx="8465127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 err="1">
                <a:solidFill>
                  <a:srgbClr val="292929"/>
                </a:solidFill>
                <a:latin typeface="Menlo"/>
              </a:rPr>
              <a:t>from</a:t>
            </a:r>
            <a:r>
              <a:rPr lang="fr-FR" dirty="0">
                <a:solidFill>
                  <a:srgbClr val="292929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292929"/>
                </a:solidFill>
                <a:latin typeface="Menlo"/>
              </a:rPr>
              <a:t>selenium.webdriver</a:t>
            </a:r>
            <a:r>
              <a:rPr lang="fr-FR" dirty="0">
                <a:solidFill>
                  <a:srgbClr val="292929"/>
                </a:solidFill>
                <a:latin typeface="Menlo"/>
              </a:rPr>
              <a:t> import Chrome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>
                <a:solidFill>
                  <a:srgbClr val="292929"/>
                </a:solidFill>
                <a:latin typeface="Menlo"/>
              </a:rPr>
              <a:t>from</a:t>
            </a:r>
            <a:r>
              <a:rPr lang="fr-FR" dirty="0">
                <a:solidFill>
                  <a:srgbClr val="292929"/>
                </a:solidFill>
                <a:latin typeface="Menlo"/>
              </a:rPr>
              <a:t> selenium.webdriver.common.by import By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>
                <a:solidFill>
                  <a:srgbClr val="292929"/>
                </a:solidFill>
                <a:latin typeface="Menlo"/>
              </a:rPr>
              <a:t>from</a:t>
            </a:r>
            <a:r>
              <a:rPr lang="fr-FR" dirty="0">
                <a:solidFill>
                  <a:srgbClr val="292929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292929"/>
                </a:solidFill>
                <a:latin typeface="Menlo"/>
              </a:rPr>
              <a:t>selenium.webdriver.common.keys</a:t>
            </a:r>
            <a:r>
              <a:rPr lang="fr-FR" dirty="0">
                <a:solidFill>
                  <a:srgbClr val="292929"/>
                </a:solidFill>
                <a:latin typeface="Menlo"/>
              </a:rPr>
              <a:t> import Keys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>
                <a:solidFill>
                  <a:srgbClr val="292929"/>
                </a:solidFill>
                <a:latin typeface="Menlo"/>
              </a:rPr>
              <a:t>from</a:t>
            </a:r>
            <a:r>
              <a:rPr lang="fr-FR" dirty="0">
                <a:solidFill>
                  <a:srgbClr val="292929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292929"/>
                </a:solidFill>
                <a:latin typeface="Menlo"/>
              </a:rPr>
              <a:t>selenium.webdriver.support.ui</a:t>
            </a:r>
            <a:r>
              <a:rPr lang="fr-FR" dirty="0">
                <a:solidFill>
                  <a:srgbClr val="292929"/>
                </a:solidFill>
                <a:latin typeface="Menlo"/>
              </a:rPr>
              <a:t> import </a:t>
            </a:r>
            <a:r>
              <a:rPr lang="fr-FR" dirty="0" err="1">
                <a:solidFill>
                  <a:srgbClr val="292929"/>
                </a:solidFill>
                <a:latin typeface="Menlo"/>
              </a:rPr>
              <a:t>WebDriverWait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>
                <a:solidFill>
                  <a:srgbClr val="292929"/>
                </a:solidFill>
                <a:latin typeface="Menlo"/>
              </a:rPr>
              <a:t>from</a:t>
            </a:r>
            <a:r>
              <a:rPr lang="fr-FR" dirty="0">
                <a:solidFill>
                  <a:srgbClr val="292929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292929"/>
                </a:solidFill>
                <a:latin typeface="Menlo"/>
              </a:rPr>
              <a:t>selenium.webdriver.support</a:t>
            </a:r>
            <a:r>
              <a:rPr lang="fr-FR" dirty="0">
                <a:solidFill>
                  <a:srgbClr val="292929"/>
                </a:solidFill>
                <a:latin typeface="Menlo"/>
              </a:rPr>
              <a:t> import </a:t>
            </a:r>
            <a:r>
              <a:rPr lang="fr-FR" dirty="0" err="1">
                <a:solidFill>
                  <a:srgbClr val="292929"/>
                </a:solidFill>
                <a:latin typeface="Menlo"/>
              </a:rPr>
              <a:t>expected_conditions</a:t>
            </a:r>
            <a:r>
              <a:rPr lang="fr-FR" dirty="0">
                <a:solidFill>
                  <a:srgbClr val="292929"/>
                </a:solidFill>
                <a:latin typeface="Menlo"/>
              </a:rPr>
              <a:t> as EC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7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/>
              <a:t>dataset</a:t>
            </a:r>
            <a:r>
              <a:rPr lang="fr-FR" b="1" dirty="0" smtClean="0"/>
              <a:t>  </a:t>
            </a:r>
            <a:endParaRPr lang="fr-FR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6581" y="57178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19200" y="2197362"/>
            <a:ext cx="9476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On a importé les quatre </a:t>
            </a:r>
            <a:r>
              <a:rPr lang="fr-FR" sz="2400" dirty="0" err="1" smtClean="0"/>
              <a:t>dataset</a:t>
            </a:r>
            <a:r>
              <a:rPr lang="fr-FR" sz="2400" dirty="0" smtClean="0"/>
              <a:t> après faire le </a:t>
            </a:r>
            <a:r>
              <a:rPr lang="fr-FR" sz="2400" dirty="0" err="1" smtClean="0"/>
              <a:t>scrapping</a:t>
            </a:r>
            <a:r>
              <a:rPr lang="fr-FR" sz="2400" dirty="0" smtClean="0"/>
              <a:t> des  commentaires et on les met sous forme .csv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170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1633</TotalTime>
  <Words>456</Words>
  <Application>Microsoft Office PowerPoint</Application>
  <PresentationFormat>Grand écran</PresentationFormat>
  <Paragraphs>119</Paragraphs>
  <Slides>34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Gill Sans MT</vt:lpstr>
      <vt:lpstr>Menlo</vt:lpstr>
      <vt:lpstr>Times New Roman</vt:lpstr>
      <vt:lpstr>Gallery</vt:lpstr>
      <vt:lpstr>Une approche neuronale pour  l’Analyse  intelligente d’opinions dans les réseaux sociaux  </vt:lpstr>
      <vt:lpstr>Plan </vt:lpstr>
      <vt:lpstr>Introduction</vt:lpstr>
      <vt:lpstr>Présentation PowerPoint</vt:lpstr>
      <vt:lpstr>problematiques </vt:lpstr>
      <vt:lpstr>Les etapes du projet </vt:lpstr>
      <vt:lpstr>Extraction les commentaires de  youtube </vt:lpstr>
      <vt:lpstr>Présentation PowerPoint</vt:lpstr>
      <vt:lpstr>dataset  </vt:lpstr>
      <vt:lpstr>Présentation PowerPoint</vt:lpstr>
      <vt:lpstr>Présentation PowerPoint</vt:lpstr>
      <vt:lpstr>Translitération de l’arabizi vers arabic tunisian</vt:lpstr>
      <vt:lpstr>Méthode : extraction des aspects</vt:lpstr>
      <vt:lpstr>Translitération de l’arabizi vers arabe tunisien</vt:lpstr>
      <vt:lpstr>smd</vt:lpstr>
      <vt:lpstr>Ontologie </vt:lpstr>
      <vt:lpstr>Annotation des aspesct_category</vt:lpstr>
      <vt:lpstr>Les Modeles d’appentissage </vt:lpstr>
      <vt:lpstr>LSTM </vt:lpstr>
      <vt:lpstr>BGRU</vt:lpstr>
      <vt:lpstr>mAtrice de confusion pour l’algorithme  BGRU</vt:lpstr>
      <vt:lpstr>Présentation PowerPoint</vt:lpstr>
      <vt:lpstr>matrice de confusion pour  l’algorithme lstm</vt:lpstr>
      <vt:lpstr>Présentation PowerPoint</vt:lpstr>
      <vt:lpstr>mAtrice de confusion pour  l’algorithme  LSTM</vt:lpstr>
      <vt:lpstr>Présentation PowerPoint</vt:lpstr>
      <vt:lpstr>Présentation PowerPoint</vt:lpstr>
      <vt:lpstr>Présentation PowerPoint</vt:lpstr>
      <vt:lpstr>On a choisi la phrase « بعد ثوره اسوام خياليه »  Un message vocal est sorti pour prédire le sentiment et l’aspect oralement puis un message écrit pour les prédire  </vt:lpstr>
      <vt:lpstr>Le bouton upload : c’est pour télécharger le corpus  Bouton statistic ; extraire un tableau qui récapitule les statistiques concernant l’avis global et la polarité selon l’aspect  Bouton go to home : revenir à la page d’accueil. </vt:lpstr>
      <vt:lpstr>Présentation PowerPoint</vt:lpstr>
      <vt:lpstr>Présentation PowerPoint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Rating Prediction - NLP Study</dc:title>
  <dc:creator>Enes Gokce</dc:creator>
  <cp:lastModifiedBy>DELL</cp:lastModifiedBy>
  <cp:revision>74</cp:revision>
  <dcterms:created xsi:type="dcterms:W3CDTF">2020-05-10T09:49:02Z</dcterms:created>
  <dcterms:modified xsi:type="dcterms:W3CDTF">2022-03-13T21:10:47Z</dcterms:modified>
</cp:coreProperties>
</file>