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256" r:id="rId2"/>
    <p:sldId id="289" r:id="rId3"/>
    <p:sldId id="315" r:id="rId4"/>
    <p:sldId id="316" r:id="rId5"/>
    <p:sldId id="317" r:id="rId6"/>
    <p:sldId id="318" r:id="rId7"/>
    <p:sldId id="319" r:id="rId8"/>
    <p:sldId id="320" r:id="rId9"/>
    <p:sldId id="321" r:id="rId10"/>
    <p:sldId id="314" r:id="rId11"/>
    <p:sldId id="312" r:id="rId12"/>
    <p:sldId id="322" r:id="rId13"/>
    <p:sldId id="302" r:id="rId14"/>
    <p:sldId id="331" r:id="rId15"/>
    <p:sldId id="303" r:id="rId16"/>
    <p:sldId id="304" r:id="rId17"/>
    <p:sldId id="330" r:id="rId18"/>
    <p:sldId id="313" r:id="rId19"/>
    <p:sldId id="332" r:id="rId20"/>
    <p:sldId id="329" r:id="rId21"/>
    <p:sldId id="323" r:id="rId22"/>
    <p:sldId id="324" r:id="rId23"/>
    <p:sldId id="310" r:id="rId24"/>
    <p:sldId id="290" r:id="rId25"/>
    <p:sldId id="293" r:id="rId26"/>
    <p:sldId id="296" r:id="rId27"/>
    <p:sldId id="292" r:id="rId28"/>
    <p:sldId id="297" r:id="rId29"/>
    <p:sldId id="298" r:id="rId30"/>
    <p:sldId id="294" r:id="rId31"/>
    <p:sldId id="301" r:id="rId32"/>
    <p:sldId id="295" r:id="rId33"/>
    <p:sldId id="30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87" autoAdjust="0"/>
    <p:restoredTop sz="74373" autoAdjust="0"/>
  </p:normalViewPr>
  <p:slideViewPr>
    <p:cSldViewPr snapToGrid="0" snapToObjects="1">
      <p:cViewPr varScale="1">
        <p:scale>
          <a:sx n="64" d="100"/>
          <a:sy n="64" d="100"/>
        </p:scale>
        <p:origin x="1072" y="44"/>
      </p:cViewPr>
      <p:guideLst>
        <p:guide orient="horz" pos="2160"/>
        <p:guide pos="2880"/>
      </p:guideLst>
    </p:cSldViewPr>
  </p:slideViewPr>
  <p:outlineViewPr>
    <p:cViewPr>
      <p:scale>
        <a:sx n="33" d="100"/>
        <a:sy n="33" d="100"/>
      </p:scale>
      <p:origin x="0" y="204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5C93DA9-EC04-7443-9879-FB92E5E70653}" type="datetimeFigureOut">
              <a:rPr lang="en-US" smtClean="0"/>
              <a:pPr/>
              <a:t>11/10/2021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4DC8EC-B95F-794E-B11B-03CAEE954025}" type="slidenum">
              <a:rPr lang="en-US" smtClean="0"/>
              <a:pPr/>
              <a:t>‹N°›</a:t>
            </a:fld>
            <a:endParaRPr lang="en-US"/>
          </a:p>
        </p:txBody>
      </p:sp>
    </p:spTree>
    <p:extLst>
      <p:ext uri="{BB962C8B-B14F-4D97-AF65-F5344CB8AC3E}">
        <p14:creationId xmlns:p14="http://schemas.microsoft.com/office/powerpoint/2010/main" val="1659576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295527-A8C8-784E-948B-32789665AADB}" type="datetimeFigureOut">
              <a:rPr lang="en-US" smtClean="0"/>
              <a:pPr/>
              <a:t>11/10/2021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79B29A-A3CF-9A4B-A5E7-05B280ADE5F2}" type="slidenum">
              <a:rPr lang="en-US" smtClean="0"/>
              <a:pPr/>
              <a:t>‹N°›</a:t>
            </a:fld>
            <a:endParaRPr lang="en-US"/>
          </a:p>
        </p:txBody>
      </p:sp>
    </p:spTree>
    <p:extLst>
      <p:ext uri="{BB962C8B-B14F-4D97-AF65-F5344CB8AC3E}">
        <p14:creationId xmlns:p14="http://schemas.microsoft.com/office/powerpoint/2010/main" val="341784120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i="0" kern="1200" dirty="0" err="1">
                <a:solidFill>
                  <a:schemeClr val="tx1"/>
                </a:solidFill>
                <a:effectLst/>
                <a:latin typeface="+mn-lt"/>
                <a:ea typeface="+mn-ea"/>
                <a:cs typeface="+mn-cs"/>
              </a:rPr>
              <a:t>umask</a:t>
            </a:r>
            <a:r>
              <a:rPr lang="fr-FR" sz="1200" b="0" i="0" kern="1200" dirty="0">
                <a:solidFill>
                  <a:schemeClr val="tx1"/>
                </a:solidFill>
                <a:effectLst/>
                <a:latin typeface="+mn-lt"/>
                <a:ea typeface="+mn-ea"/>
                <a:cs typeface="+mn-cs"/>
              </a:rPr>
              <a:t> (user file </a:t>
            </a:r>
            <a:r>
              <a:rPr lang="fr-FR" sz="1200" b="0" i="0" kern="1200" dirty="0" err="1">
                <a:solidFill>
                  <a:schemeClr val="tx1"/>
                </a:solidFill>
                <a:effectLst/>
                <a:latin typeface="+mn-lt"/>
                <a:ea typeface="+mn-ea"/>
                <a:cs typeface="+mn-cs"/>
              </a:rPr>
              <a:t>creation</a:t>
            </a:r>
            <a:r>
              <a:rPr lang="fr-FR" sz="1200" b="0" i="0" kern="1200" dirty="0">
                <a:solidFill>
                  <a:schemeClr val="tx1"/>
                </a:solidFill>
                <a:effectLst/>
                <a:latin typeface="+mn-lt"/>
                <a:ea typeface="+mn-ea"/>
                <a:cs typeface="+mn-cs"/>
              </a:rPr>
              <a:t> mode </a:t>
            </a:r>
            <a:r>
              <a:rPr lang="fr-FR" sz="1200" b="0" i="0" kern="1200" dirty="0" err="1">
                <a:solidFill>
                  <a:schemeClr val="tx1"/>
                </a:solidFill>
                <a:effectLst/>
                <a:latin typeface="+mn-lt"/>
                <a:ea typeface="+mn-ea"/>
                <a:cs typeface="+mn-cs"/>
              </a:rPr>
              <a:t>mask</a:t>
            </a:r>
            <a:r>
              <a:rPr lang="fr-FR" sz="1200" b="0" i="0" kern="1200" dirty="0">
                <a:solidFill>
                  <a:schemeClr val="tx1"/>
                </a:solidFill>
                <a:effectLst/>
                <a:latin typeface="+mn-lt"/>
                <a:ea typeface="+mn-ea"/>
                <a:cs typeface="+mn-cs"/>
              </a:rPr>
              <a:t>, masque de création de fichier par l'utilisateur) est un attribut des processus Unix, ainsi </a:t>
            </a:r>
            <a:r>
              <a:rPr lang="fr-FR" sz="1200" b="1" i="0" kern="1200" dirty="0">
                <a:solidFill>
                  <a:schemeClr val="tx1"/>
                </a:solidFill>
                <a:effectLst/>
                <a:latin typeface="+mn-lt"/>
                <a:ea typeface="+mn-ea"/>
                <a:cs typeface="+mn-cs"/>
              </a:rPr>
              <a:t>que</a:t>
            </a:r>
            <a:r>
              <a:rPr lang="fr-FR" sz="1200" b="0" i="0" kern="1200" dirty="0">
                <a:solidFill>
                  <a:schemeClr val="tx1"/>
                </a:solidFill>
                <a:effectLst/>
                <a:latin typeface="+mn-lt"/>
                <a:ea typeface="+mn-ea"/>
                <a:cs typeface="+mn-cs"/>
              </a:rPr>
              <a:t> la commande POSIX qui permet de modifier cet attribut. Le </a:t>
            </a:r>
            <a:r>
              <a:rPr lang="fr-FR" sz="1200" b="1" i="0" kern="1200" dirty="0" err="1">
                <a:solidFill>
                  <a:schemeClr val="tx1"/>
                </a:solidFill>
                <a:effectLst/>
                <a:latin typeface="+mn-lt"/>
                <a:ea typeface="+mn-ea"/>
                <a:cs typeface="+mn-cs"/>
              </a:rPr>
              <a:t>umask</a:t>
            </a:r>
            <a:r>
              <a:rPr lang="fr-FR" sz="1200" b="0" i="0" kern="1200" dirty="0">
                <a:solidFill>
                  <a:schemeClr val="tx1"/>
                </a:solidFill>
                <a:effectLst/>
                <a:latin typeface="+mn-lt"/>
                <a:ea typeface="+mn-ea"/>
                <a:cs typeface="+mn-cs"/>
              </a:rPr>
              <a:t> définit les permissions par défaut d'un répertoire ou d'un fichier créé.</a:t>
            </a:r>
            <a:endParaRPr lang="fr-FR" dirty="0"/>
          </a:p>
        </p:txBody>
      </p:sp>
      <p:sp>
        <p:nvSpPr>
          <p:cNvPr id="4" name="Espace réservé du numéro de diapositive 3"/>
          <p:cNvSpPr>
            <a:spLocks noGrp="1"/>
          </p:cNvSpPr>
          <p:nvPr>
            <p:ph type="sldNum" sz="quarter" idx="5"/>
          </p:nvPr>
        </p:nvSpPr>
        <p:spPr/>
        <p:txBody>
          <a:bodyPr/>
          <a:lstStyle/>
          <a:p>
            <a:fld id="{7279B29A-A3CF-9A4B-A5E7-05B280ADE5F2}" type="slidenum">
              <a:rPr lang="en-US" smtClean="0"/>
              <a:pPr/>
              <a:t>11</a:t>
            </a:fld>
            <a:endParaRPr lang="en-US"/>
          </a:p>
        </p:txBody>
      </p:sp>
    </p:spTree>
    <p:extLst>
      <p:ext uri="{BB962C8B-B14F-4D97-AF65-F5344CB8AC3E}">
        <p14:creationId xmlns:p14="http://schemas.microsoft.com/office/powerpoint/2010/main" val="3229053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279B29A-A3CF-9A4B-A5E7-05B280ADE5F2}" type="slidenum">
              <a:rPr lang="en-US" smtClean="0"/>
              <a:pPr/>
              <a:t>12</a:t>
            </a:fld>
            <a:endParaRPr lang="en-US"/>
          </a:p>
        </p:txBody>
      </p:sp>
    </p:spTree>
    <p:extLst>
      <p:ext uri="{BB962C8B-B14F-4D97-AF65-F5344CB8AC3E}">
        <p14:creationId xmlns:p14="http://schemas.microsoft.com/office/powerpoint/2010/main" val="3637038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342900" indent="-342900">
              <a:lnSpc>
                <a:spcPct val="100000"/>
              </a:lnSpc>
              <a:buClr>
                <a:srgbClr val="006599"/>
              </a:buClr>
              <a:buFont typeface="Wingdings" panose="05000000000000000000" pitchFamily="2" charset="2"/>
              <a:buChar char="§"/>
            </a:pPr>
            <a:r>
              <a:rPr lang="fr-FR" sz="1200" dirty="0"/>
              <a:t>Le Set User ID concerne uniquement les programmes. </a:t>
            </a:r>
          </a:p>
          <a:p>
            <a:pPr marL="342900" indent="-342900">
              <a:lnSpc>
                <a:spcPct val="100000"/>
              </a:lnSpc>
              <a:buClr>
                <a:srgbClr val="006599"/>
              </a:buClr>
              <a:buFont typeface="Wingdings" panose="05000000000000000000" pitchFamily="2" charset="2"/>
              <a:buChar char="§"/>
            </a:pPr>
            <a:r>
              <a:rPr lang="fr-FR" sz="1200" dirty="0"/>
              <a:t>Le droit SUID permet d’exécuter un programme avec les autorisations de celui qui possède le fichier plutôt qu’avec les permissions de l’utilisateur qui exécute le programme.</a:t>
            </a:r>
          </a:p>
          <a:p>
            <a:pPr marL="342900" indent="-342900">
              <a:lnSpc>
                <a:spcPct val="100000"/>
              </a:lnSpc>
              <a:buClr>
                <a:srgbClr val="006599"/>
              </a:buClr>
              <a:buFont typeface="Wingdings" panose="05000000000000000000" pitchFamily="2" charset="2"/>
              <a:buChar char="§"/>
            </a:pPr>
            <a:r>
              <a:rPr lang="fr-FR" sz="1200" dirty="0"/>
              <a:t>Lorsque vous exécutez une commande, celle-ci se lance avec votre </a:t>
            </a:r>
            <a:r>
              <a:rPr lang="fr-FR" sz="1200" dirty="0" err="1"/>
              <a:t>uid</a:t>
            </a:r>
            <a:r>
              <a:rPr lang="fr-FR" sz="1200" dirty="0"/>
              <a:t>, Cette commande aura donc </a:t>
            </a:r>
            <a:r>
              <a:rPr lang="fr-FR" sz="1200" dirty="0" err="1"/>
              <a:t>accés</a:t>
            </a:r>
            <a:r>
              <a:rPr lang="fr-FR" sz="1200" dirty="0"/>
              <a:t> seulement aux fichiers ou vous possédez des droits. </a:t>
            </a:r>
          </a:p>
          <a:p>
            <a:pPr marL="342900" indent="-342900">
              <a:lnSpc>
                <a:spcPct val="100000"/>
              </a:lnSpc>
              <a:buClr>
                <a:srgbClr val="006599"/>
              </a:buClr>
              <a:buFont typeface="Wingdings" panose="05000000000000000000" pitchFamily="2" charset="2"/>
              <a:buChar char="§"/>
            </a:pPr>
            <a:r>
              <a:rPr lang="fr-FR" sz="1200" dirty="0"/>
              <a:t>Si le SUID est placé sur un exécutable, ce dernier se lancera avec </a:t>
            </a:r>
            <a:r>
              <a:rPr lang="fr-FR" sz="1200" dirty="0" err="1"/>
              <a:t>l’uid</a:t>
            </a:r>
            <a:r>
              <a:rPr lang="fr-FR" sz="1200" dirty="0"/>
              <a:t> de son propriétaire.</a:t>
            </a:r>
          </a:p>
          <a:p>
            <a:pPr marL="342900" indent="-342900">
              <a:lnSpc>
                <a:spcPct val="100000"/>
              </a:lnSpc>
              <a:buClr>
                <a:srgbClr val="006599"/>
              </a:buClr>
              <a:buFont typeface="Wingdings" panose="05000000000000000000" pitchFamily="2" charset="2"/>
              <a:buChar char="§"/>
            </a:pPr>
            <a:r>
              <a:rPr lang="fr-FR" sz="1200" dirty="0"/>
              <a:t>Le set Groupe ID concerne à la fois les programmes et les répertoires. </a:t>
            </a:r>
          </a:p>
          <a:p>
            <a:pPr marL="342900" indent="-342900">
              <a:lnSpc>
                <a:spcPct val="100000"/>
              </a:lnSpc>
              <a:buClr>
                <a:srgbClr val="006599"/>
              </a:buClr>
              <a:buFont typeface="Wingdings" panose="05000000000000000000" pitchFamily="2" charset="2"/>
              <a:buChar char="§"/>
            </a:pPr>
            <a:r>
              <a:rPr lang="fr-FR" sz="1200" dirty="0"/>
              <a:t>Un programme lancé avec le droit SGID sera exécuté avec les droits du groupe du programme et non pas les droits du groupe de l'utilisateur qui l'a lancé. </a:t>
            </a:r>
          </a:p>
          <a:p>
            <a:pPr marL="342900" indent="-342900">
              <a:lnSpc>
                <a:spcPct val="100000"/>
              </a:lnSpc>
              <a:buClr>
                <a:srgbClr val="006599"/>
              </a:buClr>
              <a:buFont typeface="Wingdings" panose="05000000000000000000" pitchFamily="2" charset="2"/>
              <a:buChar char="§"/>
            </a:pPr>
            <a:r>
              <a:rPr lang="fr-FR" sz="1200" dirty="0"/>
              <a:t>Lorsqu'un fichier est créé dans un répertoire portant le droit SGID, ce fichier se verra attribuer par défaut le groupe du répertoire. </a:t>
            </a:r>
          </a:p>
          <a:p>
            <a:pPr marL="342900" indent="-342900">
              <a:lnSpc>
                <a:spcPct val="100000"/>
              </a:lnSpc>
              <a:buClr>
                <a:srgbClr val="006599"/>
              </a:buClr>
              <a:buFont typeface="Wingdings" panose="05000000000000000000" pitchFamily="2" charset="2"/>
              <a:buChar char="§"/>
            </a:pPr>
            <a:r>
              <a:rPr lang="fr-FR" sz="1200" dirty="0"/>
              <a:t>De plus, si un autre répertoire est créé dans le répertoire portant le droit SGID, ce sous-répertoire portera également ce droit. </a:t>
            </a:r>
            <a:br>
              <a:rPr lang="fr-FR" sz="1600" dirty="0"/>
            </a:br>
            <a:endParaRPr lang="fr-FR" sz="1600" dirty="0">
              <a:latin typeface="Times New Roman"/>
              <a:cs typeface="Times New Roman"/>
            </a:endParaRPr>
          </a:p>
          <a:p>
            <a:pPr marL="355600" indent="-342900">
              <a:lnSpc>
                <a:spcPct val="100000"/>
              </a:lnSpc>
              <a:spcBef>
                <a:spcPts val="140"/>
              </a:spcBef>
              <a:buClr>
                <a:srgbClr val="006599"/>
              </a:buClr>
              <a:buSzPct val="91304"/>
              <a:buFont typeface="Wingdings" panose="05000000000000000000" pitchFamily="2" charset="2"/>
              <a:buChar char="§"/>
              <a:tabLst>
                <a:tab pos="217170" algn="l"/>
              </a:tabLst>
            </a:pPr>
            <a:r>
              <a:rPr lang="fr-FR" sz="1200" spc="15" dirty="0">
                <a:latin typeface="Segoe UI Symbol"/>
                <a:cs typeface="Segoe UI Symbol"/>
              </a:rPr>
              <a:t>Différence entre </a:t>
            </a:r>
            <a:r>
              <a:rPr lang="fr-FR" sz="1200" spc="10" dirty="0">
                <a:latin typeface="Segoe UI Symbol"/>
                <a:cs typeface="Segoe UI Symbol"/>
              </a:rPr>
              <a:t>droit d'écriture </a:t>
            </a:r>
            <a:r>
              <a:rPr lang="fr-FR" sz="1200" spc="15" dirty="0">
                <a:latin typeface="Segoe UI Symbol"/>
                <a:cs typeface="Segoe UI Symbol"/>
              </a:rPr>
              <a:t>et </a:t>
            </a:r>
            <a:r>
              <a:rPr lang="fr-FR" sz="1200" spc="20" dirty="0">
                <a:latin typeface="Segoe UI Symbol"/>
                <a:cs typeface="Segoe UI Symbol"/>
              </a:rPr>
              <a:t>de</a:t>
            </a:r>
            <a:r>
              <a:rPr lang="fr-FR" sz="1200" spc="95" dirty="0">
                <a:latin typeface="Segoe UI Symbol"/>
                <a:cs typeface="Segoe UI Symbol"/>
              </a:rPr>
              <a:t> </a:t>
            </a:r>
            <a:r>
              <a:rPr lang="fr-FR" sz="1200" spc="15" dirty="0">
                <a:latin typeface="Segoe UI Symbol"/>
                <a:cs typeface="Segoe UI Symbol"/>
              </a:rPr>
              <a:t>suppression</a:t>
            </a:r>
          </a:p>
          <a:p>
            <a:pPr marL="355600" indent="-342900">
              <a:lnSpc>
                <a:spcPct val="100000"/>
              </a:lnSpc>
              <a:spcBef>
                <a:spcPts val="140"/>
              </a:spcBef>
              <a:buClr>
                <a:srgbClr val="006599"/>
              </a:buClr>
              <a:buSzPct val="91304"/>
              <a:buFont typeface="Wingdings" panose="05000000000000000000" pitchFamily="2" charset="2"/>
              <a:buChar char="§"/>
              <a:tabLst>
                <a:tab pos="217170" algn="l"/>
              </a:tabLst>
            </a:pPr>
            <a:r>
              <a:rPr lang="fr-FR" sz="1200" dirty="0"/>
              <a:t>Le droit “</a:t>
            </a:r>
            <a:r>
              <a:rPr lang="fr-FR" sz="1200" dirty="0" err="1"/>
              <a:t>sticky</a:t>
            </a:r>
            <a:r>
              <a:rPr lang="fr-FR" sz="1200" dirty="0"/>
              <a:t> bit” concerne surtout les répertoires. </a:t>
            </a:r>
          </a:p>
          <a:p>
            <a:pPr marL="355600" indent="-342900">
              <a:lnSpc>
                <a:spcPct val="100000"/>
              </a:lnSpc>
              <a:spcBef>
                <a:spcPts val="140"/>
              </a:spcBef>
              <a:buClr>
                <a:srgbClr val="006599"/>
              </a:buClr>
              <a:buSzPct val="91304"/>
              <a:buFont typeface="Wingdings" panose="05000000000000000000" pitchFamily="2" charset="2"/>
              <a:buChar char="§"/>
              <a:tabLst>
                <a:tab pos="217170" algn="l"/>
              </a:tabLst>
            </a:pPr>
            <a:r>
              <a:rPr lang="fr-FR" sz="1200" dirty="0"/>
              <a:t>Lorsque ce droit est positionné sur un répertoire, il interdit la suppression d'un fichier qu'il contient à tout utilisateur autre que le propriétaire du fichier</a:t>
            </a:r>
            <a:br>
              <a:rPr lang="fr-FR" sz="1200" dirty="0"/>
            </a:br>
            <a:r>
              <a:rPr lang="fr-FR" sz="1200" dirty="0"/>
              <a:t>et le root.</a:t>
            </a:r>
          </a:p>
          <a:p>
            <a:pPr marL="355600" indent="-342900">
              <a:lnSpc>
                <a:spcPct val="100000"/>
              </a:lnSpc>
              <a:spcBef>
                <a:spcPts val="140"/>
              </a:spcBef>
              <a:buClr>
                <a:srgbClr val="006599"/>
              </a:buClr>
              <a:buSzPct val="91304"/>
              <a:buFont typeface="Wingdings" panose="05000000000000000000" pitchFamily="2" charset="2"/>
              <a:buChar char="§"/>
              <a:tabLst>
                <a:tab pos="217170" algn="l"/>
              </a:tabLst>
            </a:pPr>
            <a:r>
              <a:rPr lang="fr-FR" sz="1200" dirty="0"/>
              <a:t>Néanmoins, il est toujours possible pour un utilisateur possédant les droits d'écriture sur ce fichier de le modifier (par exemple de le transformer en un fichier vide). Ceci est utile pour les répertoires publiquement accessibles comme /</a:t>
            </a:r>
            <a:r>
              <a:rPr lang="fr-FR" sz="1200" dirty="0" err="1"/>
              <a:t>tmp</a:t>
            </a:r>
            <a:r>
              <a:rPr lang="fr-FR" sz="1200" dirty="0"/>
              <a:t>. </a:t>
            </a:r>
          </a:p>
          <a:p>
            <a:pPr marL="355600" indent="-342900">
              <a:lnSpc>
                <a:spcPct val="100000"/>
              </a:lnSpc>
              <a:spcBef>
                <a:spcPts val="140"/>
              </a:spcBef>
              <a:buClr>
                <a:srgbClr val="006599"/>
              </a:buClr>
              <a:buSzPct val="91304"/>
              <a:buFont typeface="Wingdings" panose="05000000000000000000" pitchFamily="2" charset="2"/>
              <a:buChar char="§"/>
              <a:tabLst>
                <a:tab pos="217170" algn="l"/>
              </a:tabLst>
            </a:pPr>
            <a:r>
              <a:rPr lang="fr-FR" sz="1200" dirty="0"/>
              <a:t>Exemple: si vous possédez le droit d’écriture sur un dossier, vous pouvez renommer ou supprimer tous les fichiers qu’il contient. Ce fonctionnement n’est pas adéquat pour un dossier public, ou tout le monde a </a:t>
            </a:r>
            <a:r>
              <a:rPr lang="fr-FR" sz="1200" dirty="0" err="1"/>
              <a:t>accés</a:t>
            </a:r>
            <a:r>
              <a:rPr lang="fr-FR" sz="1200" dirty="0"/>
              <a:t> en écriture comme « /</a:t>
            </a:r>
            <a:r>
              <a:rPr lang="fr-FR" sz="1200" dirty="0" err="1"/>
              <a:t>tmp</a:t>
            </a:r>
            <a:r>
              <a:rPr lang="fr-FR" sz="1200" dirty="0"/>
              <a:t> », Si le </a:t>
            </a:r>
            <a:r>
              <a:rPr lang="fr-FR" sz="1200" dirty="0" err="1"/>
              <a:t>sticky</a:t>
            </a:r>
            <a:r>
              <a:rPr lang="fr-FR" sz="1200" dirty="0"/>
              <a:t> bit est placé sur un </a:t>
            </a:r>
            <a:r>
              <a:rPr lang="fr-FR" sz="1200" dirty="0" err="1"/>
              <a:t>dosier</a:t>
            </a:r>
            <a:r>
              <a:rPr lang="fr-FR" sz="1200" dirty="0"/>
              <a:t>, seul le possesseur d’un fichier pourra le renommer ou le supprimer.</a:t>
            </a:r>
            <a:br>
              <a:rPr lang="fr-FR" sz="1200" dirty="0"/>
            </a:br>
            <a:endParaRPr lang="fr-FR" sz="1200" dirty="0">
              <a:latin typeface="Segoe UI Symbol"/>
              <a:cs typeface="Segoe UI Symbol"/>
            </a:endParaRPr>
          </a:p>
          <a:p>
            <a:pPr marL="342900" indent="-342900">
              <a:lnSpc>
                <a:spcPct val="100000"/>
              </a:lnSpc>
              <a:buClr>
                <a:srgbClr val="006599"/>
              </a:buClr>
              <a:buFont typeface="Wingdings" panose="05000000000000000000" pitchFamily="2" charset="2"/>
              <a:buChar char="§"/>
            </a:pPr>
            <a:br>
              <a:rPr lang="fr-FR" sz="1200" dirty="0"/>
            </a:br>
            <a:endParaRPr lang="fr-FR" sz="1200" dirty="0">
              <a:latin typeface="Times New Roman"/>
              <a:cs typeface="Times New Roman"/>
            </a:endParaRPr>
          </a:p>
          <a:p>
            <a:endParaRPr lang="fr-FR" dirty="0"/>
          </a:p>
        </p:txBody>
      </p:sp>
      <p:sp>
        <p:nvSpPr>
          <p:cNvPr id="4" name="Espace réservé du numéro de diapositive 3"/>
          <p:cNvSpPr>
            <a:spLocks noGrp="1"/>
          </p:cNvSpPr>
          <p:nvPr>
            <p:ph type="sldNum" sz="quarter" idx="5"/>
          </p:nvPr>
        </p:nvSpPr>
        <p:spPr/>
        <p:txBody>
          <a:bodyPr/>
          <a:lstStyle/>
          <a:p>
            <a:fld id="{7279B29A-A3CF-9A4B-A5E7-05B280ADE5F2}" type="slidenum">
              <a:rPr lang="en-US" smtClean="0"/>
              <a:pPr/>
              <a:t>13</a:t>
            </a:fld>
            <a:endParaRPr lang="en-US"/>
          </a:p>
        </p:txBody>
      </p:sp>
    </p:spTree>
    <p:extLst>
      <p:ext uri="{BB962C8B-B14F-4D97-AF65-F5344CB8AC3E}">
        <p14:creationId xmlns:p14="http://schemas.microsoft.com/office/powerpoint/2010/main" val="3151007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lnSpc>
                <a:spcPct val="150000"/>
              </a:lnSpc>
              <a:spcBef>
                <a:spcPts val="0"/>
              </a:spcBef>
            </a:pPr>
            <a:r>
              <a:rPr lang="fr-FR" sz="1200" dirty="0">
                <a:solidFill>
                  <a:schemeClr val="tx1"/>
                </a:solidFill>
                <a:latin typeface="Times New Roman" pitchFamily="18" charset="0"/>
                <a:cs typeface="Times New Roman" pitchFamily="18" charset="0"/>
              </a:rPr>
              <a:t>Sur un fichier : </a:t>
            </a:r>
          </a:p>
          <a:p>
            <a:pPr algn="just">
              <a:lnSpc>
                <a:spcPct val="150000"/>
              </a:lnSpc>
              <a:spcBef>
                <a:spcPts val="0"/>
              </a:spcBef>
              <a:buNone/>
            </a:pPr>
            <a:r>
              <a:rPr lang="fr-FR" sz="1200" dirty="0">
                <a:solidFill>
                  <a:schemeClr val="tx1"/>
                </a:solidFill>
                <a:latin typeface="Times New Roman" pitchFamily="18" charset="0"/>
                <a:cs typeface="Times New Roman" pitchFamily="18" charset="0"/>
              </a:rPr>
              <a:t>          - Le </a:t>
            </a:r>
            <a:r>
              <a:rPr lang="fr-FR" sz="1200" dirty="0" err="1">
                <a:solidFill>
                  <a:schemeClr val="tx1"/>
                </a:solidFill>
                <a:latin typeface="Times New Roman" pitchFamily="18" charset="0"/>
                <a:cs typeface="Times New Roman" pitchFamily="18" charset="0"/>
              </a:rPr>
              <a:t>sticky</a:t>
            </a:r>
            <a:r>
              <a:rPr lang="fr-FR" sz="1200" dirty="0">
                <a:solidFill>
                  <a:schemeClr val="tx1"/>
                </a:solidFill>
                <a:latin typeface="Times New Roman" pitchFamily="18" charset="0"/>
                <a:cs typeface="Times New Roman" pitchFamily="18" charset="0"/>
              </a:rPr>
              <a:t> bit indique que le fichier doit rester en mémoire vive après son exécution   </a:t>
            </a:r>
          </a:p>
          <a:p>
            <a:pPr algn="just">
              <a:lnSpc>
                <a:spcPct val="150000"/>
              </a:lnSpc>
              <a:spcBef>
                <a:spcPts val="0"/>
              </a:spcBef>
              <a:buNone/>
            </a:pPr>
            <a:r>
              <a:rPr lang="fr-FR" sz="1200" dirty="0">
                <a:solidFill>
                  <a:schemeClr val="tx1"/>
                </a:solidFill>
                <a:latin typeface="Times New Roman" pitchFamily="18" charset="0"/>
                <a:cs typeface="Times New Roman" pitchFamily="18" charset="0"/>
              </a:rPr>
              <a:t>          -cela permet d’améliorer la performance de système en évitant de charger/décharger de la mémoire</a:t>
            </a:r>
          </a:p>
          <a:p>
            <a:endParaRPr lang="fr-FR" dirty="0"/>
          </a:p>
        </p:txBody>
      </p:sp>
      <p:sp>
        <p:nvSpPr>
          <p:cNvPr id="4" name="Espace réservé du numéro de diapositive 3"/>
          <p:cNvSpPr>
            <a:spLocks noGrp="1"/>
          </p:cNvSpPr>
          <p:nvPr>
            <p:ph type="sldNum" sz="quarter" idx="10"/>
          </p:nvPr>
        </p:nvSpPr>
        <p:spPr/>
        <p:txBody>
          <a:bodyPr/>
          <a:lstStyle/>
          <a:p>
            <a:fld id="{7279B29A-A3CF-9A4B-A5E7-05B280ADE5F2}" type="slidenum">
              <a:rPr lang="en-US" smtClean="0"/>
              <a:pPr/>
              <a:t>18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lnSpc>
                <a:spcPct val="150000"/>
              </a:lnSpc>
              <a:spcBef>
                <a:spcPts val="0"/>
              </a:spcBef>
            </a:pPr>
            <a:r>
              <a:rPr lang="fr-FR" sz="1200" dirty="0">
                <a:solidFill>
                  <a:schemeClr val="tx1"/>
                </a:solidFill>
                <a:latin typeface="Times New Roman" pitchFamily="18" charset="0"/>
                <a:cs typeface="Times New Roman" pitchFamily="18" charset="0"/>
              </a:rPr>
              <a:t>Sur un fichier : </a:t>
            </a:r>
          </a:p>
          <a:p>
            <a:pPr algn="just">
              <a:lnSpc>
                <a:spcPct val="150000"/>
              </a:lnSpc>
              <a:spcBef>
                <a:spcPts val="0"/>
              </a:spcBef>
              <a:buNone/>
            </a:pPr>
            <a:r>
              <a:rPr lang="fr-FR" sz="1200" dirty="0">
                <a:solidFill>
                  <a:schemeClr val="tx1"/>
                </a:solidFill>
                <a:latin typeface="Times New Roman" pitchFamily="18" charset="0"/>
                <a:cs typeface="Times New Roman" pitchFamily="18" charset="0"/>
              </a:rPr>
              <a:t>          - Le </a:t>
            </a:r>
            <a:r>
              <a:rPr lang="fr-FR" sz="1200" dirty="0" err="1">
                <a:solidFill>
                  <a:schemeClr val="tx1"/>
                </a:solidFill>
                <a:latin typeface="Times New Roman" pitchFamily="18" charset="0"/>
                <a:cs typeface="Times New Roman" pitchFamily="18" charset="0"/>
              </a:rPr>
              <a:t>sticky</a:t>
            </a:r>
            <a:r>
              <a:rPr lang="fr-FR" sz="1200" dirty="0">
                <a:solidFill>
                  <a:schemeClr val="tx1"/>
                </a:solidFill>
                <a:latin typeface="Times New Roman" pitchFamily="18" charset="0"/>
                <a:cs typeface="Times New Roman" pitchFamily="18" charset="0"/>
              </a:rPr>
              <a:t> bit indique que le fichier doit rester en mémoire vive après son exécution   </a:t>
            </a:r>
          </a:p>
          <a:p>
            <a:pPr algn="just">
              <a:lnSpc>
                <a:spcPct val="150000"/>
              </a:lnSpc>
              <a:spcBef>
                <a:spcPts val="0"/>
              </a:spcBef>
              <a:buNone/>
            </a:pPr>
            <a:r>
              <a:rPr lang="fr-FR" sz="1200" dirty="0">
                <a:solidFill>
                  <a:schemeClr val="tx1"/>
                </a:solidFill>
                <a:latin typeface="Times New Roman" pitchFamily="18" charset="0"/>
                <a:cs typeface="Times New Roman" pitchFamily="18" charset="0"/>
              </a:rPr>
              <a:t>          -cela permet d’améliorer la performance de système en évitant de charger/décharger de la mémoire</a:t>
            </a:r>
          </a:p>
          <a:p>
            <a:endParaRPr lang="fr-FR" dirty="0"/>
          </a:p>
        </p:txBody>
      </p:sp>
      <p:sp>
        <p:nvSpPr>
          <p:cNvPr id="4" name="Espace réservé du numéro de diapositive 3"/>
          <p:cNvSpPr>
            <a:spLocks noGrp="1"/>
          </p:cNvSpPr>
          <p:nvPr>
            <p:ph type="sldNum" sz="quarter" idx="10"/>
          </p:nvPr>
        </p:nvSpPr>
        <p:spPr/>
        <p:txBody>
          <a:bodyPr/>
          <a:lstStyle/>
          <a:p>
            <a:fld id="{7279B29A-A3CF-9A4B-A5E7-05B280ADE5F2}" type="slidenum">
              <a:rPr lang="en-US" smtClean="0"/>
              <a:pPr/>
              <a:t>21</a:t>
            </a:fld>
            <a:endParaRPr lang="en-US"/>
          </a:p>
        </p:txBody>
      </p:sp>
    </p:spTree>
    <p:extLst>
      <p:ext uri="{BB962C8B-B14F-4D97-AF65-F5344CB8AC3E}">
        <p14:creationId xmlns:p14="http://schemas.microsoft.com/office/powerpoint/2010/main" val="3692171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279B29A-A3CF-9A4B-A5E7-05B280ADE5F2}" type="slidenum">
              <a:rPr lang="en-US" smtClean="0"/>
              <a:pPr/>
              <a:t>22</a:t>
            </a:fld>
            <a:endParaRPr lang="en-US"/>
          </a:p>
        </p:txBody>
      </p:sp>
    </p:spTree>
    <p:extLst>
      <p:ext uri="{BB962C8B-B14F-4D97-AF65-F5344CB8AC3E}">
        <p14:creationId xmlns:p14="http://schemas.microsoft.com/office/powerpoint/2010/main" val="4152164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L’option R : appliquée sur </a:t>
            </a:r>
            <a:r>
              <a:rPr lang="fr-FR" dirty="0" err="1"/>
              <a:t>repertoire</a:t>
            </a:r>
            <a:r>
              <a:rPr lang="fr-FR" dirty="0"/>
              <a:t> et les anciens</a:t>
            </a:r>
            <a:r>
              <a:rPr lang="fr-FR" baseline="0" dirty="0"/>
              <a:t> fichier de </a:t>
            </a:r>
            <a:r>
              <a:rPr lang="fr-FR" baseline="0" dirty="0" err="1"/>
              <a:t>rep</a:t>
            </a:r>
            <a:r>
              <a:rPr lang="fr-FR" baseline="0" dirty="0"/>
              <a:t>. Pour les prochaines fichiers pensez à </a:t>
            </a:r>
            <a:r>
              <a:rPr lang="fr-FR" baseline="0" dirty="0" err="1"/>
              <a:t>defaut</a:t>
            </a:r>
            <a:endParaRPr lang="fr-FR" baseline="0" dirty="0"/>
          </a:p>
          <a:p>
            <a:r>
              <a:rPr lang="fr-FR" baseline="0" dirty="0"/>
              <a:t>Ken </a:t>
            </a:r>
            <a:r>
              <a:rPr lang="fr-FR" baseline="0" dirty="0" err="1"/>
              <a:t>nehki</a:t>
            </a:r>
            <a:r>
              <a:rPr lang="fr-FR" baseline="0" dirty="0"/>
              <a:t> 3le fichier </a:t>
            </a:r>
            <a:r>
              <a:rPr lang="fr-FR" baseline="0" dirty="0" err="1"/>
              <a:t>lazem</a:t>
            </a:r>
            <a:r>
              <a:rPr lang="fr-FR" baseline="0" dirty="0"/>
              <a:t> </a:t>
            </a:r>
            <a:r>
              <a:rPr lang="fr-FR" baseline="0" dirty="0" err="1"/>
              <a:t>setfacl</a:t>
            </a:r>
            <a:r>
              <a:rPr lang="fr-FR" baseline="0" dirty="0"/>
              <a:t> –m w </a:t>
            </a:r>
            <a:r>
              <a:rPr lang="fr-FR" baseline="0" dirty="0" err="1"/>
              <a:t>ken</a:t>
            </a:r>
            <a:r>
              <a:rPr lang="fr-FR" baseline="0" dirty="0"/>
              <a:t> </a:t>
            </a:r>
            <a:r>
              <a:rPr lang="fr-FR" baseline="0" dirty="0" err="1"/>
              <a:t>nehki</a:t>
            </a:r>
            <a:r>
              <a:rPr lang="fr-FR" baseline="0" dirty="0"/>
              <a:t> 3la </a:t>
            </a:r>
            <a:r>
              <a:rPr lang="fr-FR" baseline="0" dirty="0" err="1"/>
              <a:t>rep</a:t>
            </a:r>
            <a:r>
              <a:rPr lang="fr-FR" baseline="0" dirty="0"/>
              <a:t> </a:t>
            </a:r>
            <a:r>
              <a:rPr lang="fr-FR" baseline="0" dirty="0" err="1"/>
              <a:t>lazem</a:t>
            </a:r>
            <a:r>
              <a:rPr lang="fr-FR" baseline="0" dirty="0"/>
              <a:t> </a:t>
            </a:r>
            <a:r>
              <a:rPr lang="fr-FR" baseline="0" dirty="0" err="1"/>
              <a:t>nzid</a:t>
            </a:r>
            <a:r>
              <a:rPr lang="fr-FR" baseline="0" dirty="0"/>
              <a:t> m3aha –</a:t>
            </a:r>
            <a:r>
              <a:rPr lang="fr-FR" baseline="0" dirty="0" err="1"/>
              <a:t>mR</a:t>
            </a:r>
            <a:r>
              <a:rPr lang="fr-FR" baseline="0" dirty="0"/>
              <a:t> </a:t>
            </a:r>
            <a:r>
              <a:rPr lang="fr-FR" baseline="0" dirty="0" err="1"/>
              <a:t>bech</a:t>
            </a:r>
            <a:r>
              <a:rPr lang="fr-FR" baseline="0" dirty="0"/>
              <a:t> </a:t>
            </a:r>
            <a:r>
              <a:rPr lang="fr-FR" baseline="0" dirty="0" err="1"/>
              <a:t>tetapliqua</a:t>
            </a:r>
            <a:r>
              <a:rPr lang="fr-FR" baseline="0" dirty="0"/>
              <a:t> 3al contenu </a:t>
            </a:r>
            <a:r>
              <a:rPr lang="fr-FR" baseline="0" dirty="0" err="1"/>
              <a:t>legdim</a:t>
            </a:r>
            <a:endParaRPr lang="fr-FR" dirty="0"/>
          </a:p>
        </p:txBody>
      </p:sp>
      <p:sp>
        <p:nvSpPr>
          <p:cNvPr id="4" name="Espace réservé du numéro de diapositive 3"/>
          <p:cNvSpPr>
            <a:spLocks noGrp="1"/>
          </p:cNvSpPr>
          <p:nvPr>
            <p:ph type="sldNum" sz="quarter" idx="10"/>
          </p:nvPr>
        </p:nvSpPr>
        <p:spPr/>
        <p:txBody>
          <a:bodyPr/>
          <a:lstStyle/>
          <a:p>
            <a:fld id="{7279B29A-A3CF-9A4B-A5E7-05B280ADE5F2}"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fr-FR"/>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97609371-2B75-1347-A820-9CF9C2986C58}" type="datetime1">
              <a:rPr lang="fr-FR" smtClean="0"/>
              <a:pPr/>
              <a:t>10/11/2021</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US"/>
              <a:t>2016-2017</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fr-FR"/>
              <a:t>Click to edit Master title style</a:t>
            </a:r>
            <a:endParaRPr/>
          </a:p>
        </p:txBody>
      </p:sp>
      <p:sp>
        <p:nvSpPr>
          <p:cNvPr id="5" name="Date Placeholder 4"/>
          <p:cNvSpPr>
            <a:spLocks noGrp="1"/>
          </p:cNvSpPr>
          <p:nvPr>
            <p:ph type="dt" sz="half" idx="10"/>
          </p:nvPr>
        </p:nvSpPr>
        <p:spPr/>
        <p:txBody>
          <a:bodyPr/>
          <a:lstStyle/>
          <a:p>
            <a:fld id="{9206935C-F487-7048-9FBB-92E753825D1F}" type="datetime1">
              <a:rPr lang="fr-FR" smtClean="0"/>
              <a:pPr/>
              <a:t>10/11/2021</a:t>
            </a:fld>
            <a:endParaRPr lang="en-US"/>
          </a:p>
        </p:txBody>
      </p:sp>
      <p:sp>
        <p:nvSpPr>
          <p:cNvPr id="6" name="Footer Placeholder 5"/>
          <p:cNvSpPr>
            <a:spLocks noGrp="1"/>
          </p:cNvSpPr>
          <p:nvPr>
            <p:ph type="ftr" sz="quarter" idx="11"/>
          </p:nvPr>
        </p:nvSpPr>
        <p:spPr/>
        <p:txBody>
          <a:bodyPr/>
          <a:lstStyle/>
          <a:p>
            <a:r>
              <a:rPr lang="en-US"/>
              <a:t>2016-2017</a:t>
            </a:r>
          </a:p>
        </p:txBody>
      </p:sp>
      <p:sp>
        <p:nvSpPr>
          <p:cNvPr id="7" name="Slide Number Placeholder 6"/>
          <p:cNvSpPr>
            <a:spLocks noGrp="1"/>
          </p:cNvSpPr>
          <p:nvPr>
            <p:ph type="sldNum" sz="quarter" idx="12"/>
          </p:nvPr>
        </p:nvSpPr>
        <p:spPr/>
        <p:txBody>
          <a:bodyPr/>
          <a:lstStyle/>
          <a:p>
            <a:fld id="{162F1D00-BD13-4404-86B0-79703945A0A7}" type="slidenum">
              <a:rPr lang="en-US" smtClean="0"/>
              <a:pPr/>
              <a:t>‹N°›</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fr-FR"/>
              <a:t>Click to edit Master title style</a:t>
            </a:r>
            <a:endParaRPr/>
          </a:p>
        </p:txBody>
      </p:sp>
      <p:sp>
        <p:nvSpPr>
          <p:cNvPr id="3" name="Date Placeholder 2"/>
          <p:cNvSpPr>
            <a:spLocks noGrp="1"/>
          </p:cNvSpPr>
          <p:nvPr>
            <p:ph type="dt" sz="half" idx="10"/>
          </p:nvPr>
        </p:nvSpPr>
        <p:spPr/>
        <p:txBody>
          <a:bodyPr/>
          <a:lstStyle/>
          <a:p>
            <a:fld id="{26DF7790-F6BC-384C-BA14-1A8F474D309A}" type="datetime1">
              <a:rPr lang="fr-FR" smtClean="0"/>
              <a:pPr/>
              <a:t>10/11/2021</a:t>
            </a:fld>
            <a:endParaRPr lang="en-US"/>
          </a:p>
        </p:txBody>
      </p:sp>
      <p:sp>
        <p:nvSpPr>
          <p:cNvPr id="4" name="Footer Placeholder 3"/>
          <p:cNvSpPr>
            <a:spLocks noGrp="1"/>
          </p:cNvSpPr>
          <p:nvPr>
            <p:ph type="ftr" sz="quarter" idx="11"/>
          </p:nvPr>
        </p:nvSpPr>
        <p:spPr/>
        <p:txBody>
          <a:bodyPr/>
          <a:lstStyle/>
          <a:p>
            <a:r>
              <a:rPr lang="en-US"/>
              <a:t>2016-2017</a:t>
            </a:r>
          </a:p>
        </p:txBody>
      </p:sp>
      <p:sp>
        <p:nvSpPr>
          <p:cNvPr id="5" name="Slide Number Placeholder 4"/>
          <p:cNvSpPr>
            <a:spLocks noGrp="1"/>
          </p:cNvSpPr>
          <p:nvPr>
            <p:ph type="sldNum" sz="quarter" idx="12"/>
          </p:nvPr>
        </p:nvSpPr>
        <p:spPr/>
        <p:txBody>
          <a:bodyPr/>
          <a:lstStyle/>
          <a:p>
            <a:fld id="{162F1D00-BD13-4404-86B0-79703945A0A7}" type="slidenum">
              <a:rPr lang="en-US" smtClean="0"/>
              <a:pPr/>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0F900A64-B053-7F45-8AF9-6A2D6EE6FDA0}" type="datetime1">
              <a:rPr lang="fr-FR" smtClean="0"/>
              <a:pPr/>
              <a:t>10/11/2021</a:t>
            </a:fld>
            <a:endParaRPr lang="en-US"/>
          </a:p>
        </p:txBody>
      </p:sp>
      <p:sp>
        <p:nvSpPr>
          <p:cNvPr id="3" name="Footer Placeholder 2"/>
          <p:cNvSpPr>
            <a:spLocks noGrp="1"/>
          </p:cNvSpPr>
          <p:nvPr>
            <p:ph type="ftr" sz="quarter" idx="11"/>
          </p:nvPr>
        </p:nvSpPr>
        <p:spPr/>
        <p:txBody>
          <a:bodyPr/>
          <a:lstStyle/>
          <a:p>
            <a:r>
              <a:rPr lang="en-US"/>
              <a:t>2016-2017</a:t>
            </a:r>
          </a:p>
        </p:txBody>
      </p:sp>
      <p:sp>
        <p:nvSpPr>
          <p:cNvPr id="4" name="Slide Number Placeholder 3"/>
          <p:cNvSpPr>
            <a:spLocks noGrp="1"/>
          </p:cNvSpPr>
          <p:nvPr>
            <p:ph type="sldNum" sz="quarter" idx="12"/>
          </p:nvPr>
        </p:nvSpPr>
        <p:spPr/>
        <p:txBody>
          <a:bodyPr/>
          <a:lstStyle/>
          <a:p>
            <a:fld id="{162F1D00-BD13-4404-86B0-79703945A0A7}" type="slidenum">
              <a:rPr lang="en-US" smtClean="0"/>
              <a:pPr/>
              <a:t>‹N°›</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fr-FR"/>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7EABAFB8-13BB-7E49-83A9-D92D3AFF5F07}" type="datetime1">
              <a:rPr lang="fr-FR" smtClean="0"/>
              <a:pPr/>
              <a:t>10/11/2021</a:t>
            </a:fld>
            <a:endParaRPr lang="en-US"/>
          </a:p>
        </p:txBody>
      </p:sp>
      <p:sp>
        <p:nvSpPr>
          <p:cNvPr id="6" name="Footer Placeholder 5"/>
          <p:cNvSpPr>
            <a:spLocks noGrp="1"/>
          </p:cNvSpPr>
          <p:nvPr>
            <p:ph type="ftr" sz="quarter" idx="11"/>
          </p:nvPr>
        </p:nvSpPr>
        <p:spPr>
          <a:xfrm>
            <a:off x="3859305" y="6423585"/>
            <a:ext cx="3316941" cy="365125"/>
          </a:xfrm>
        </p:spPr>
        <p:txBody>
          <a:bodyPr/>
          <a:lstStyle/>
          <a:p>
            <a:r>
              <a:rPr lang="en-US"/>
              <a:t>2016-2017</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fr-FR"/>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A844DD4-C91D-644A-84F8-D184DAC461D1}" type="datetime1">
              <a:rPr lang="fr-FR" smtClean="0"/>
              <a:pPr/>
              <a:t>10/11/2021</a:t>
            </a:fld>
            <a:endParaRPr lang="en-US"/>
          </a:p>
        </p:txBody>
      </p:sp>
      <p:sp>
        <p:nvSpPr>
          <p:cNvPr id="6" name="Footer Placeholder 5"/>
          <p:cNvSpPr>
            <a:spLocks noGrp="1"/>
          </p:cNvSpPr>
          <p:nvPr>
            <p:ph type="ftr" sz="quarter" idx="11"/>
          </p:nvPr>
        </p:nvSpPr>
        <p:spPr>
          <a:xfrm>
            <a:off x="4191000" y="6423585"/>
            <a:ext cx="3005138" cy="365125"/>
          </a:xfrm>
        </p:spPr>
        <p:txBody>
          <a:bodyPr/>
          <a:lstStyle/>
          <a:p>
            <a:r>
              <a:rPr lang="en-US"/>
              <a:t>2016-2017</a:t>
            </a:r>
          </a:p>
        </p:txBody>
      </p:sp>
      <p:sp>
        <p:nvSpPr>
          <p:cNvPr id="7" name="Slide Number Placeholder 6"/>
          <p:cNvSpPr>
            <a:spLocks noGrp="1"/>
          </p:cNvSpPr>
          <p:nvPr>
            <p:ph type="sldNum" sz="quarter" idx="12"/>
          </p:nvPr>
        </p:nvSpPr>
        <p:spPr/>
        <p:txBody>
          <a:bodyPr/>
          <a:lstStyle/>
          <a:p>
            <a:fld id="{162F1D00-BD13-4404-86B0-79703945A0A7}" type="slidenum">
              <a:rPr lang="en-US" smtClean="0"/>
              <a:pPr/>
              <a:t>‹N°›</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fr-FR"/>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Click to edit Master text styles</a:t>
            </a:r>
          </a:p>
        </p:txBody>
      </p:sp>
      <p:sp>
        <p:nvSpPr>
          <p:cNvPr id="5" name="Date Placeholder 4"/>
          <p:cNvSpPr>
            <a:spLocks noGrp="1"/>
          </p:cNvSpPr>
          <p:nvPr>
            <p:ph type="dt" sz="half" idx="10"/>
          </p:nvPr>
        </p:nvSpPr>
        <p:spPr/>
        <p:txBody>
          <a:bodyPr/>
          <a:lstStyle/>
          <a:p>
            <a:fld id="{8DAA664D-7C38-5844-8AC3-F7C93CCAE27D}" type="datetime1">
              <a:rPr lang="fr-FR" smtClean="0"/>
              <a:pPr/>
              <a:t>10/11/2021</a:t>
            </a:fld>
            <a:endParaRPr lang="en-US"/>
          </a:p>
        </p:txBody>
      </p:sp>
      <p:sp>
        <p:nvSpPr>
          <p:cNvPr id="6" name="Footer Placeholder 5"/>
          <p:cNvSpPr>
            <a:spLocks noGrp="1"/>
          </p:cNvSpPr>
          <p:nvPr>
            <p:ph type="ftr" sz="quarter" idx="11"/>
          </p:nvPr>
        </p:nvSpPr>
        <p:spPr/>
        <p:txBody>
          <a:bodyPr/>
          <a:lstStyle/>
          <a:p>
            <a:r>
              <a:rPr lang="en-US"/>
              <a:t>2016-2017</a:t>
            </a:r>
          </a:p>
        </p:txBody>
      </p:sp>
      <p:sp>
        <p:nvSpPr>
          <p:cNvPr id="7" name="Slide Number Placeholder 6"/>
          <p:cNvSpPr>
            <a:spLocks noGrp="1"/>
          </p:cNvSpPr>
          <p:nvPr>
            <p:ph type="sldNum" sz="quarter" idx="12"/>
          </p:nvPr>
        </p:nvSpPr>
        <p:spPr/>
        <p:txBody>
          <a:bodyPr/>
          <a:lstStyle/>
          <a:p>
            <a:fld id="{162F1D00-BD13-4404-86B0-79703945A0A7}" type="slidenum">
              <a:rPr lang="en-US" smtClean="0"/>
              <a:pPr/>
              <a:t>‹N°›</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fr-FR"/>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ABD2D3C4-6905-264C-A2ED-2D1BE2169DFF}" type="datetime1">
              <a:rPr lang="fr-FR" smtClean="0"/>
              <a:pPr/>
              <a:t>10/11/2021</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lang="en-US"/>
              <a:t>2016-2017</a:t>
            </a:r>
          </a:p>
        </p:txBody>
      </p:sp>
      <p:sp>
        <p:nvSpPr>
          <p:cNvPr id="7" name="Slide Number Placeholder 6"/>
          <p:cNvSpPr>
            <a:spLocks noGrp="1"/>
          </p:cNvSpPr>
          <p:nvPr>
            <p:ph type="sldNum" sz="quarter" idx="12"/>
          </p:nvPr>
        </p:nvSpPr>
        <p:spPr/>
        <p:txBody>
          <a:bodyPr/>
          <a:lstStyle/>
          <a:p>
            <a:fld id="{162F1D00-BD13-4404-86B0-79703945A0A7}" type="slidenum">
              <a:rPr lang="en-US" smtClean="0"/>
              <a:pPr/>
              <a:t>‹N°›</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fr-FR"/>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fr-FR"/>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fr-FR"/>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A3980A58-AA88-BE4B-9262-C558C5784A76}" type="datetime1">
              <a:rPr lang="fr-FR" smtClean="0"/>
              <a:pPr/>
              <a:t>10/11/2021</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lang="en-US"/>
              <a:t>2016-2017</a:t>
            </a:r>
          </a:p>
        </p:txBody>
      </p:sp>
      <p:sp>
        <p:nvSpPr>
          <p:cNvPr id="7" name="Slide Number Placeholder 6"/>
          <p:cNvSpPr>
            <a:spLocks noGrp="1"/>
          </p:cNvSpPr>
          <p:nvPr>
            <p:ph type="sldNum" sz="quarter" idx="12"/>
          </p:nvPr>
        </p:nvSpPr>
        <p:spPr/>
        <p:txBody>
          <a:bodyPr/>
          <a:lstStyle/>
          <a:p>
            <a:fld id="{162F1D00-BD13-4404-86B0-79703945A0A7}" type="slidenum">
              <a:rPr lang="en-US" smtClean="0"/>
              <a:pPr/>
              <a:t>‹N°›</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fr-FR"/>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fr-FR"/>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fr-FR"/>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fr-FR"/>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9B25A44A-9D8E-4F4B-B564-5AB8CEC07E8B}" type="datetime1">
              <a:rPr lang="fr-FR" smtClean="0"/>
              <a:pPr/>
              <a:t>10/11/2021</a:t>
            </a:fld>
            <a:endParaRPr lang="en-US"/>
          </a:p>
        </p:txBody>
      </p:sp>
      <p:sp>
        <p:nvSpPr>
          <p:cNvPr id="6" name="Footer Placeholder 5"/>
          <p:cNvSpPr>
            <a:spLocks noGrp="1"/>
          </p:cNvSpPr>
          <p:nvPr>
            <p:ph type="ftr" sz="quarter" idx="11"/>
          </p:nvPr>
        </p:nvSpPr>
        <p:spPr>
          <a:xfrm>
            <a:off x="4191000" y="6423585"/>
            <a:ext cx="3005138" cy="365125"/>
          </a:xfrm>
        </p:spPr>
        <p:txBody>
          <a:bodyPr/>
          <a:lstStyle/>
          <a:p>
            <a:r>
              <a:rPr lang="en-US"/>
              <a:t>2016-2017</a:t>
            </a:r>
          </a:p>
        </p:txBody>
      </p:sp>
      <p:sp>
        <p:nvSpPr>
          <p:cNvPr id="7" name="Slide Number Placeholder 6"/>
          <p:cNvSpPr>
            <a:spLocks noGrp="1"/>
          </p:cNvSpPr>
          <p:nvPr>
            <p:ph type="sldNum" sz="quarter" idx="12"/>
          </p:nvPr>
        </p:nvSpPr>
        <p:spPr/>
        <p:txBody>
          <a:bodyPr/>
          <a:lstStyle/>
          <a:p>
            <a:fld id="{162F1D00-BD13-4404-86B0-79703945A0A7}" type="slidenum">
              <a:rPr lang="en-US" smtClean="0"/>
              <a:pPr/>
              <a:t>‹N°›</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fr-FR"/>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fr-FR"/>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fr-FR"/>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4" name="Date Placeholder 3"/>
          <p:cNvSpPr>
            <a:spLocks noGrp="1"/>
          </p:cNvSpPr>
          <p:nvPr>
            <p:ph type="dt" sz="half" idx="10"/>
          </p:nvPr>
        </p:nvSpPr>
        <p:spPr/>
        <p:txBody>
          <a:bodyPr/>
          <a:lstStyle/>
          <a:p>
            <a:fld id="{F0C417A1-2BE1-0F48-9463-AF037BFEEEAE}" type="datetime1">
              <a:rPr lang="fr-FR" smtClean="0"/>
              <a:pPr/>
              <a:t>10/11/2021</a:t>
            </a:fld>
            <a:endParaRPr lang="en-US"/>
          </a:p>
        </p:txBody>
      </p:sp>
      <p:sp>
        <p:nvSpPr>
          <p:cNvPr id="5" name="Footer Placeholder 4"/>
          <p:cNvSpPr>
            <a:spLocks noGrp="1"/>
          </p:cNvSpPr>
          <p:nvPr>
            <p:ph type="ftr" sz="quarter" idx="11"/>
          </p:nvPr>
        </p:nvSpPr>
        <p:spPr/>
        <p:txBody>
          <a:bodyPr/>
          <a:lstStyle/>
          <a:p>
            <a:r>
              <a:rPr lang="en-US"/>
              <a:t>2016-2017</a:t>
            </a:r>
          </a:p>
        </p:txBody>
      </p:sp>
      <p:sp>
        <p:nvSpPr>
          <p:cNvPr id="6" name="Slide Number Placeholder 5"/>
          <p:cNvSpPr>
            <a:spLocks noGrp="1"/>
          </p:cNvSpPr>
          <p:nvPr>
            <p:ph type="sldNum" sz="quarter" idx="12"/>
          </p:nvPr>
        </p:nvSpPr>
        <p:spPr/>
        <p:txBody>
          <a:bodyPr/>
          <a:lstStyle/>
          <a:p>
            <a:fld id="{162F1D00-BD13-4404-86B0-79703945A0A7}"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fr-FR"/>
              <a:t>Click to edit Master title style</a:t>
            </a:r>
            <a:endParaRPr/>
          </a:p>
        </p:txBody>
      </p:sp>
      <p:sp>
        <p:nvSpPr>
          <p:cNvPr id="3" name="Content Placeholder 2"/>
          <p:cNvSpPr>
            <a:spLocks noGrp="1"/>
          </p:cNvSpPr>
          <p:nvPr>
            <p:ph idx="1"/>
          </p:nvPr>
        </p:nvSpPr>
        <p:spPr/>
        <p:txBody>
          <a:bodyPr/>
          <a:lstStyle>
            <a:lvl5pPr>
              <a:defRPr/>
            </a:lvl5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4" name="Date Placeholder 3"/>
          <p:cNvSpPr>
            <a:spLocks noGrp="1"/>
          </p:cNvSpPr>
          <p:nvPr>
            <p:ph type="dt" sz="half" idx="10"/>
          </p:nvPr>
        </p:nvSpPr>
        <p:spPr/>
        <p:txBody>
          <a:bodyPr/>
          <a:lstStyle/>
          <a:p>
            <a:fld id="{D6A98671-978F-FF4C-B82D-A134D4C5828B}" type="datetime1">
              <a:rPr lang="fr-FR" smtClean="0"/>
              <a:pPr/>
              <a:t>10/11/2021</a:t>
            </a:fld>
            <a:endParaRPr lang="en-US"/>
          </a:p>
        </p:txBody>
      </p:sp>
      <p:sp>
        <p:nvSpPr>
          <p:cNvPr id="5" name="Footer Placeholder 4"/>
          <p:cNvSpPr>
            <a:spLocks noGrp="1"/>
          </p:cNvSpPr>
          <p:nvPr>
            <p:ph type="ftr" sz="quarter" idx="11"/>
          </p:nvPr>
        </p:nvSpPr>
        <p:spPr/>
        <p:txBody>
          <a:bodyPr/>
          <a:lstStyle/>
          <a:p>
            <a:r>
              <a:rPr lang="en-US"/>
              <a:t>2016-2017</a:t>
            </a:r>
          </a:p>
        </p:txBody>
      </p:sp>
      <p:sp>
        <p:nvSpPr>
          <p:cNvPr id="6" name="Slide Number Placeholder 5"/>
          <p:cNvSpPr>
            <a:spLocks noGrp="1"/>
          </p:cNvSpPr>
          <p:nvPr>
            <p:ph type="sldNum" sz="quarter" idx="12"/>
          </p:nvPr>
        </p:nvSpPr>
        <p:spPr/>
        <p:txBody>
          <a:bodyPr/>
          <a:lstStyle/>
          <a:p>
            <a:fld id="{162F1D00-BD13-4404-86B0-79703945A0A7}" type="slidenum">
              <a:rPr lang="en-US" smtClean="0"/>
              <a:pPr/>
              <a:t>‹N°›</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fr-FR"/>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4" name="Date Placeholder 3"/>
          <p:cNvSpPr>
            <a:spLocks noGrp="1"/>
          </p:cNvSpPr>
          <p:nvPr>
            <p:ph type="dt" sz="half" idx="10"/>
          </p:nvPr>
        </p:nvSpPr>
        <p:spPr/>
        <p:txBody>
          <a:bodyPr/>
          <a:lstStyle/>
          <a:p>
            <a:fld id="{D9996E37-18E4-7847-8E9C-FA2EE72B8ACE}" type="datetime1">
              <a:rPr lang="fr-FR" smtClean="0"/>
              <a:pPr/>
              <a:t>10/11/2021</a:t>
            </a:fld>
            <a:endParaRPr lang="en-US"/>
          </a:p>
        </p:txBody>
      </p:sp>
      <p:sp>
        <p:nvSpPr>
          <p:cNvPr id="5" name="Footer Placeholder 4"/>
          <p:cNvSpPr>
            <a:spLocks noGrp="1"/>
          </p:cNvSpPr>
          <p:nvPr>
            <p:ph type="ftr" sz="quarter" idx="11"/>
          </p:nvPr>
        </p:nvSpPr>
        <p:spPr/>
        <p:txBody>
          <a:bodyPr/>
          <a:lstStyle/>
          <a:p>
            <a:r>
              <a:rPr lang="en-US"/>
              <a:t>2016-2017</a:t>
            </a:r>
          </a:p>
        </p:txBody>
      </p:sp>
      <p:sp>
        <p:nvSpPr>
          <p:cNvPr id="6" name="Slide Number Placeholder 5"/>
          <p:cNvSpPr>
            <a:spLocks noGrp="1"/>
          </p:cNvSpPr>
          <p:nvPr>
            <p:ph type="sldNum" sz="quarter" idx="12"/>
          </p:nvPr>
        </p:nvSpPr>
        <p:spPr/>
        <p:txBody>
          <a:bodyPr/>
          <a:lstStyle/>
          <a:p>
            <a:fld id="{162F1D00-BD13-4404-86B0-79703945A0A7}" type="slidenum">
              <a:rPr lang="en-US" smtClean="0"/>
              <a:pPr/>
              <a:t>‹N°›</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fr-FR"/>
              <a:t>Click to edit Master title style</a:t>
            </a:r>
            <a:endParaRPr/>
          </a:p>
        </p:txBody>
      </p:sp>
      <p:sp>
        <p:nvSpPr>
          <p:cNvPr id="3" name="Content Placeholder 2"/>
          <p:cNvSpPr>
            <a:spLocks noGrp="1"/>
          </p:cNvSpPr>
          <p:nvPr>
            <p:ph idx="1"/>
          </p:nvPr>
        </p:nvSpPr>
        <p:spPr/>
        <p:txBody>
          <a:bodyPr/>
          <a:lstStyle>
            <a:lvl5pPr>
              <a:defRPr/>
            </a:lvl5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4" name="Date Placeholder 3"/>
          <p:cNvSpPr>
            <a:spLocks noGrp="1"/>
          </p:cNvSpPr>
          <p:nvPr>
            <p:ph type="dt" sz="half" idx="10"/>
          </p:nvPr>
        </p:nvSpPr>
        <p:spPr/>
        <p:txBody>
          <a:bodyPr/>
          <a:lstStyle/>
          <a:p>
            <a:fld id="{8CA100D0-A85C-204F-BB3A-D2DB6DD88A36}" type="datetime1">
              <a:rPr lang="fr-FR" smtClean="0"/>
              <a:pPr/>
              <a:t>10/11/2021</a:t>
            </a:fld>
            <a:endParaRPr lang="en-US"/>
          </a:p>
        </p:txBody>
      </p:sp>
      <p:sp>
        <p:nvSpPr>
          <p:cNvPr id="5" name="Footer Placeholder 4"/>
          <p:cNvSpPr>
            <a:spLocks noGrp="1"/>
          </p:cNvSpPr>
          <p:nvPr>
            <p:ph type="ftr" sz="quarter" idx="11"/>
          </p:nvPr>
        </p:nvSpPr>
        <p:spPr/>
        <p:txBody>
          <a:bodyPr/>
          <a:lstStyle/>
          <a:p>
            <a:r>
              <a:rPr lang="en-US"/>
              <a:t>2016-2017</a:t>
            </a:r>
          </a:p>
        </p:txBody>
      </p:sp>
      <p:sp>
        <p:nvSpPr>
          <p:cNvPr id="6" name="Slide Number Placeholder 5"/>
          <p:cNvSpPr>
            <a:spLocks noGrp="1"/>
          </p:cNvSpPr>
          <p:nvPr>
            <p:ph type="sldNum" sz="quarter" idx="12"/>
          </p:nvPr>
        </p:nvSpPr>
        <p:spPr/>
        <p:txBody>
          <a:bodyPr/>
          <a:lstStyle/>
          <a:p>
            <a:fld id="{162F1D00-BD13-4404-86B0-79703945A0A7}" type="slidenum">
              <a:rPr lang="en-US" smtClean="0"/>
              <a:pPr/>
              <a:t>‹N°›</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fr-FR"/>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fr-FR"/>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A270FA0D-25B7-FF4D-9F2D-F277E008B11F}" type="datetime1">
              <a:rPr lang="fr-FR" smtClean="0"/>
              <a:pPr/>
              <a:t>10/11/2021</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US"/>
              <a:t>2016-2017</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fr-FR"/>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fr-FR"/>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fr-FR"/>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fr-FR"/>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00945F5B-90B0-3F44-AAF3-B682174591B4}" type="datetime1">
              <a:rPr lang="fr-FR" smtClean="0"/>
              <a:pPr/>
              <a:t>10/11/2021</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lang="en-US"/>
              <a:t>2016-2017</a:t>
            </a:r>
          </a:p>
        </p:txBody>
      </p:sp>
      <p:sp>
        <p:nvSpPr>
          <p:cNvPr id="6" name="Slide Number Placeholder 5"/>
          <p:cNvSpPr>
            <a:spLocks noGrp="1"/>
          </p:cNvSpPr>
          <p:nvPr>
            <p:ph type="sldNum" sz="quarter" idx="12"/>
          </p:nvPr>
        </p:nvSpPr>
        <p:spPr>
          <a:xfrm>
            <a:off x="8305800" y="6248774"/>
            <a:ext cx="554038" cy="365125"/>
          </a:xfrm>
        </p:spPr>
        <p:txBody>
          <a:bodyPr/>
          <a:lstStyle/>
          <a:p>
            <a:fld id="{162F1D00-BD13-4404-86B0-79703945A0A7}" type="slidenum">
              <a:rPr lang="en-US" smtClean="0"/>
              <a:pPr/>
              <a:t>‹N°›</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fr-FR"/>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5" name="Date Placeholder 4"/>
          <p:cNvSpPr>
            <a:spLocks noGrp="1"/>
          </p:cNvSpPr>
          <p:nvPr>
            <p:ph type="dt" sz="half" idx="10"/>
          </p:nvPr>
        </p:nvSpPr>
        <p:spPr/>
        <p:txBody>
          <a:bodyPr/>
          <a:lstStyle/>
          <a:p>
            <a:fld id="{341F2C3A-EDC5-4146-BC68-7E25AF49C5A1}" type="datetime1">
              <a:rPr lang="fr-FR" smtClean="0"/>
              <a:pPr/>
              <a:t>10/11/2021</a:t>
            </a:fld>
            <a:endParaRPr lang="en-US"/>
          </a:p>
        </p:txBody>
      </p:sp>
      <p:sp>
        <p:nvSpPr>
          <p:cNvPr id="6" name="Footer Placeholder 5"/>
          <p:cNvSpPr>
            <a:spLocks noGrp="1"/>
          </p:cNvSpPr>
          <p:nvPr>
            <p:ph type="ftr" sz="quarter" idx="11"/>
          </p:nvPr>
        </p:nvSpPr>
        <p:spPr/>
        <p:txBody>
          <a:bodyPr/>
          <a:lstStyle/>
          <a:p>
            <a:r>
              <a:rPr lang="en-US"/>
              <a:t>2016-2017</a:t>
            </a:r>
          </a:p>
        </p:txBody>
      </p:sp>
      <p:sp>
        <p:nvSpPr>
          <p:cNvPr id="7" name="Slide Number Placeholder 6"/>
          <p:cNvSpPr>
            <a:spLocks noGrp="1"/>
          </p:cNvSpPr>
          <p:nvPr>
            <p:ph type="sldNum" sz="quarter" idx="12"/>
          </p:nvPr>
        </p:nvSpPr>
        <p:spPr/>
        <p:txBody>
          <a:bodyPr/>
          <a:lstStyle/>
          <a:p>
            <a:fld id="{162F1D00-BD13-4404-86B0-79703945A0A7}"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fr-FR"/>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7" name="Date Placeholder 6"/>
          <p:cNvSpPr>
            <a:spLocks noGrp="1"/>
          </p:cNvSpPr>
          <p:nvPr>
            <p:ph type="dt" sz="half" idx="10"/>
          </p:nvPr>
        </p:nvSpPr>
        <p:spPr/>
        <p:txBody>
          <a:bodyPr/>
          <a:lstStyle/>
          <a:p>
            <a:fld id="{896F293C-F503-0246-A007-B4AEECC3227F}" type="datetime1">
              <a:rPr lang="fr-FR" smtClean="0"/>
              <a:pPr/>
              <a:t>10/11/2021</a:t>
            </a:fld>
            <a:endParaRPr lang="en-US"/>
          </a:p>
        </p:txBody>
      </p:sp>
      <p:sp>
        <p:nvSpPr>
          <p:cNvPr id="8" name="Footer Placeholder 7"/>
          <p:cNvSpPr>
            <a:spLocks noGrp="1"/>
          </p:cNvSpPr>
          <p:nvPr>
            <p:ph type="ftr" sz="quarter" idx="11"/>
          </p:nvPr>
        </p:nvSpPr>
        <p:spPr/>
        <p:txBody>
          <a:bodyPr/>
          <a:lstStyle/>
          <a:p>
            <a:r>
              <a:rPr lang="en-US"/>
              <a:t>2016-2017</a:t>
            </a:r>
          </a:p>
        </p:txBody>
      </p:sp>
      <p:sp>
        <p:nvSpPr>
          <p:cNvPr id="9" name="Slide Number Placeholder 8"/>
          <p:cNvSpPr>
            <a:spLocks noGrp="1"/>
          </p:cNvSpPr>
          <p:nvPr>
            <p:ph type="sldNum" sz="quarter" idx="12"/>
          </p:nvPr>
        </p:nvSpPr>
        <p:spPr/>
        <p:txBody>
          <a:bodyPr/>
          <a:lstStyle/>
          <a:p>
            <a:fld id="{162F1D00-BD13-4404-86B0-79703945A0A7}" type="slidenum">
              <a:rPr lang="en-US" smtClean="0"/>
              <a:pPr/>
              <a:t>‹N°›</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fr-FR"/>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5" name="Date Placeholder 4"/>
          <p:cNvSpPr>
            <a:spLocks noGrp="1"/>
          </p:cNvSpPr>
          <p:nvPr>
            <p:ph type="dt" sz="half" idx="10"/>
          </p:nvPr>
        </p:nvSpPr>
        <p:spPr/>
        <p:txBody>
          <a:bodyPr/>
          <a:lstStyle/>
          <a:p>
            <a:fld id="{C6A2BDB7-B1C5-7843-BDAE-051ADE06B949}" type="datetime1">
              <a:rPr lang="fr-FR" smtClean="0"/>
              <a:pPr/>
              <a:t>10/11/2021</a:t>
            </a:fld>
            <a:endParaRPr lang="en-US"/>
          </a:p>
        </p:txBody>
      </p:sp>
      <p:sp>
        <p:nvSpPr>
          <p:cNvPr id="6" name="Footer Placeholder 5"/>
          <p:cNvSpPr>
            <a:spLocks noGrp="1"/>
          </p:cNvSpPr>
          <p:nvPr>
            <p:ph type="ftr" sz="quarter" idx="11"/>
          </p:nvPr>
        </p:nvSpPr>
        <p:spPr/>
        <p:txBody>
          <a:bodyPr/>
          <a:lstStyle/>
          <a:p>
            <a:r>
              <a:rPr lang="en-US"/>
              <a:t>2016-2017</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162F1D00-BD13-4404-86B0-79703945A0A7}"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fr-FR"/>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5" name="Date Placeholder 4"/>
          <p:cNvSpPr>
            <a:spLocks noGrp="1"/>
          </p:cNvSpPr>
          <p:nvPr>
            <p:ph type="dt" sz="half" idx="10"/>
          </p:nvPr>
        </p:nvSpPr>
        <p:spPr/>
        <p:txBody>
          <a:bodyPr/>
          <a:lstStyle/>
          <a:p>
            <a:fld id="{1A5EFD70-2D0B-464E-86E2-E7871E5298A8}" type="datetime1">
              <a:rPr lang="fr-FR" smtClean="0"/>
              <a:pPr/>
              <a:t>10/11/2021</a:t>
            </a:fld>
            <a:endParaRPr lang="en-US"/>
          </a:p>
        </p:txBody>
      </p:sp>
      <p:sp>
        <p:nvSpPr>
          <p:cNvPr id="6" name="Footer Placeholder 5"/>
          <p:cNvSpPr>
            <a:spLocks noGrp="1"/>
          </p:cNvSpPr>
          <p:nvPr>
            <p:ph type="ftr" sz="quarter" idx="11"/>
          </p:nvPr>
        </p:nvSpPr>
        <p:spPr/>
        <p:txBody>
          <a:bodyPr/>
          <a:lstStyle/>
          <a:p>
            <a:r>
              <a:rPr lang="en-US"/>
              <a:t>2016-2017</a:t>
            </a:r>
          </a:p>
        </p:txBody>
      </p:sp>
      <p:sp>
        <p:nvSpPr>
          <p:cNvPr id="7" name="Slide Number Placeholder 6"/>
          <p:cNvSpPr>
            <a:spLocks noGrp="1"/>
          </p:cNvSpPr>
          <p:nvPr>
            <p:ph type="sldNum" sz="quarter" idx="12"/>
          </p:nvPr>
        </p:nvSpPr>
        <p:spPr/>
        <p:txBody>
          <a:bodyPr/>
          <a:lstStyle/>
          <a:p>
            <a:fld id="{162F1D00-BD13-4404-86B0-79703945A0A7}" type="slidenum">
              <a:rPr lang="en-US" smtClean="0"/>
              <a:pPr/>
              <a:t>‹N°›</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fr-FR"/>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8010DE12-4834-B546-92BE-3B1CA5222D42}" type="datetime1">
              <a:rPr lang="fr-FR" smtClean="0"/>
              <a:pPr/>
              <a:t>10/11/2021</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US"/>
              <a:t>2016-2017</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162F1D00-BD13-4404-86B0-79703945A0A7}"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jpeg"/><Relationship Id="rId7"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13.pn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122315"/>
            <a:ext cx="3810000" cy="1494275"/>
          </a:xfrm>
        </p:spPr>
        <p:txBody>
          <a:bodyPr>
            <a:normAutofit fontScale="90000"/>
          </a:bodyPr>
          <a:lstStyle/>
          <a:p>
            <a:r>
              <a:rPr lang="fr-FR" dirty="0">
                <a:solidFill>
                  <a:schemeClr val="bg1"/>
                </a:solidFill>
              </a:rPr>
              <a:t>Equipe Pédagogique</a:t>
            </a:r>
            <a:br>
              <a:rPr lang="en-US" dirty="0">
                <a:solidFill>
                  <a:schemeClr val="bg1"/>
                </a:solidFill>
              </a:rPr>
            </a:br>
            <a:r>
              <a:rPr lang="en-US" dirty="0">
                <a:solidFill>
                  <a:schemeClr val="bg1"/>
                </a:solidFill>
              </a:rPr>
              <a:t>          </a:t>
            </a:r>
            <a:r>
              <a:rPr lang="en-US" sz="2200" dirty="0">
                <a:solidFill>
                  <a:schemeClr val="bg1"/>
                </a:solidFill>
              </a:rPr>
              <a:t>S. BEN YAALA</a:t>
            </a:r>
            <a:br>
              <a:rPr lang="en-US" sz="2200" dirty="0">
                <a:solidFill>
                  <a:schemeClr val="bg1"/>
                </a:solidFill>
              </a:rPr>
            </a:br>
            <a:r>
              <a:rPr lang="en-US" sz="2200" dirty="0">
                <a:solidFill>
                  <a:schemeClr val="bg1"/>
                </a:solidFill>
              </a:rPr>
              <a:t>            H. SLIMANI</a:t>
            </a:r>
            <a:br>
              <a:rPr lang="en-US" sz="2200" dirty="0">
                <a:solidFill>
                  <a:schemeClr val="bg1"/>
                </a:solidFill>
              </a:rPr>
            </a:br>
            <a:r>
              <a:rPr lang="en-US" sz="2200" dirty="0">
                <a:solidFill>
                  <a:schemeClr val="bg1"/>
                </a:solidFill>
              </a:rPr>
              <a:t> </a:t>
            </a:r>
            <a:br>
              <a:rPr lang="en-US" sz="2200" dirty="0">
                <a:solidFill>
                  <a:schemeClr val="bg1"/>
                </a:solidFill>
              </a:rPr>
            </a:br>
            <a:endParaRPr lang="en-US" sz="2200" dirty="0">
              <a:solidFill>
                <a:schemeClr val="bg1"/>
              </a:solidFill>
            </a:endParaRPr>
          </a:p>
        </p:txBody>
      </p:sp>
      <p:sp>
        <p:nvSpPr>
          <p:cNvPr id="3" name="Subtitle 2"/>
          <p:cNvSpPr>
            <a:spLocks noGrp="1"/>
          </p:cNvSpPr>
          <p:nvPr>
            <p:ph type="subTitle" idx="1"/>
          </p:nvPr>
        </p:nvSpPr>
        <p:spPr>
          <a:xfrm>
            <a:off x="984955" y="5076278"/>
            <a:ext cx="7631289" cy="748553"/>
          </a:xfrm>
        </p:spPr>
        <p:txBody>
          <a:bodyPr>
            <a:noAutofit/>
          </a:bodyPr>
          <a:lstStyle/>
          <a:p>
            <a:pPr algn="ctr">
              <a:lnSpc>
                <a:spcPct val="160000"/>
              </a:lnSpc>
              <a:defRPr/>
            </a:pPr>
            <a:r>
              <a:rPr lang="fr-FR" sz="2800" dirty="0">
                <a:solidFill>
                  <a:schemeClr val="tx2"/>
                </a:solidFill>
              </a:rPr>
              <a:t>Gestion des permissions &amp; ACL</a:t>
            </a:r>
          </a:p>
        </p:txBody>
      </p:sp>
      <p:sp>
        <p:nvSpPr>
          <p:cNvPr id="9" name="Footer Placeholder 8"/>
          <p:cNvSpPr>
            <a:spLocks noGrp="1"/>
          </p:cNvSpPr>
          <p:nvPr>
            <p:ph type="ftr" sz="quarter" idx="11"/>
          </p:nvPr>
        </p:nvSpPr>
        <p:spPr/>
        <p:txBody>
          <a:bodyPr/>
          <a:lstStyle/>
          <a:p>
            <a:r>
              <a:rPr lang="en-US" dirty="0">
                <a:solidFill>
                  <a:schemeClr val="tx1"/>
                </a:solidFill>
              </a:rPr>
              <a:t>2019-2020</a:t>
            </a:r>
          </a:p>
        </p:txBody>
      </p:sp>
      <p:pic>
        <p:nvPicPr>
          <p:cNvPr id="2050" name="Picture 2" descr="RÃ©sultat de recherche d'images pour &quot;Linux&quot;"/>
          <p:cNvPicPr>
            <a:picLocks noChangeAspect="1" noChangeArrowheads="1"/>
          </p:cNvPicPr>
          <p:nvPr/>
        </p:nvPicPr>
        <p:blipFill>
          <a:blip r:embed="rId2"/>
          <a:srcRect/>
          <a:stretch>
            <a:fillRect/>
          </a:stretch>
        </p:blipFill>
        <p:spPr bwMode="auto">
          <a:xfrm>
            <a:off x="4564937" y="2365262"/>
            <a:ext cx="2187556" cy="2259406"/>
          </a:xfrm>
          <a:prstGeom prst="rect">
            <a:avLst/>
          </a:prstGeom>
          <a:noFill/>
        </p:spPr>
      </p:pic>
      <p:sp>
        <p:nvSpPr>
          <p:cNvPr id="2051" name="Rectangle 3"/>
          <p:cNvSpPr>
            <a:spLocks noChangeArrowheads="1"/>
          </p:cNvSpPr>
          <p:nvPr/>
        </p:nvSpPr>
        <p:spPr bwMode="auto">
          <a:xfrm>
            <a:off x="956603" y="358724"/>
            <a:ext cx="201850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a:ln>
                  <a:noFill/>
                </a:ln>
                <a:solidFill>
                  <a:schemeClr val="bg1"/>
                </a:solidFill>
                <a:effectLst/>
                <a:latin typeface="&amp;quot"/>
                <a:ea typeface="Times New Roman" pitchFamily="18" charset="0"/>
                <a:cs typeface="Times New Roman" pitchFamily="18" charset="0"/>
              </a:rPr>
              <a:t>Module Linux</a:t>
            </a:r>
            <a:endParaRPr kumimoji="0" lang="fr-FR" sz="2400" b="0" i="0" u="none" strike="noStrike" cap="none" normalizeH="0" baseline="0" dirty="0">
              <a:ln>
                <a:noFill/>
              </a:ln>
              <a:solidFill>
                <a:schemeClr val="bg1"/>
              </a:solidFill>
              <a:effectLst/>
              <a:latin typeface="Arial" pitchFamily="34" charset="0"/>
              <a:cs typeface="Arial" pitchFamily="34" charset="0"/>
            </a:endParaRPr>
          </a:p>
        </p:txBody>
      </p:sp>
    </p:spTree>
    <p:extLst>
      <p:ext uri="{BB962C8B-B14F-4D97-AF65-F5344CB8AC3E}">
        <p14:creationId xmlns:p14="http://schemas.microsoft.com/office/powerpoint/2010/main" val="916793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49306"/>
            <a:ext cx="7556313" cy="1116106"/>
          </a:xfrm>
        </p:spPr>
        <p:txBody>
          <a:bodyPr/>
          <a:lstStyle/>
          <a:p>
            <a:r>
              <a:rPr lang="fr-FR" dirty="0">
                <a:solidFill>
                  <a:schemeClr val="tx1"/>
                </a:solidFill>
                <a:latin typeface="Times New Roman" pitchFamily="18" charset="0"/>
                <a:cs typeface="Times New Roman" pitchFamily="18" charset="0"/>
              </a:rPr>
              <a:t>Rappel sur les permissions de base </a:t>
            </a:r>
            <a:br>
              <a:rPr lang="fr-FR" dirty="0">
                <a:solidFill>
                  <a:schemeClr val="tx1"/>
                </a:solidFill>
                <a:latin typeface="Times New Roman" pitchFamily="18" charset="0"/>
                <a:cs typeface="Times New Roman" pitchFamily="18" charset="0"/>
              </a:rPr>
            </a:br>
            <a:endParaRPr lang="fr-FR" dirty="0"/>
          </a:p>
        </p:txBody>
      </p:sp>
      <p:sp>
        <p:nvSpPr>
          <p:cNvPr id="3" name="Espace réservé du contenu 2"/>
          <p:cNvSpPr>
            <a:spLocks noGrp="1"/>
          </p:cNvSpPr>
          <p:nvPr>
            <p:ph idx="1"/>
          </p:nvPr>
        </p:nvSpPr>
        <p:spPr>
          <a:xfrm>
            <a:off x="498474" y="1467556"/>
            <a:ext cx="7556313" cy="4144963"/>
          </a:xfrm>
        </p:spPr>
        <p:txBody>
          <a:bodyPr/>
          <a:lstStyle/>
          <a:p>
            <a:pPr marL="187960" indent="-175260">
              <a:lnSpc>
                <a:spcPct val="100000"/>
              </a:lnSpc>
              <a:spcBef>
                <a:spcPts val="105"/>
              </a:spcBef>
              <a:buClr>
                <a:srgbClr val="006599"/>
              </a:buClr>
              <a:buSzPct val="90000"/>
              <a:buNone/>
              <a:tabLst>
                <a:tab pos="187960" algn="l"/>
              </a:tabLst>
            </a:pPr>
            <a:r>
              <a:rPr lang="fr-FR" sz="2400" dirty="0">
                <a:solidFill>
                  <a:schemeClr val="tx1"/>
                </a:solidFill>
                <a:latin typeface="Times New Roman" pitchFamily="18" charset="0"/>
                <a:cs typeface="Times New Roman" pitchFamily="18" charset="0"/>
              </a:rPr>
              <a:t>Deux méthodes </a:t>
            </a:r>
            <a:r>
              <a:rPr lang="fr-FR" sz="2400" spc="-5" dirty="0">
                <a:solidFill>
                  <a:schemeClr val="tx1"/>
                </a:solidFill>
                <a:latin typeface="Times New Roman" pitchFamily="18" charset="0"/>
                <a:cs typeface="Times New Roman" pitchFamily="18" charset="0"/>
              </a:rPr>
              <a:t>d’interprétation des droits</a:t>
            </a:r>
            <a:r>
              <a:rPr lang="fr-FR" sz="2400" spc="-60" dirty="0">
                <a:solidFill>
                  <a:schemeClr val="tx1"/>
                </a:solidFill>
                <a:latin typeface="Times New Roman" pitchFamily="18" charset="0"/>
                <a:cs typeface="Times New Roman" pitchFamily="18" charset="0"/>
              </a:rPr>
              <a:t> </a:t>
            </a:r>
            <a:r>
              <a:rPr lang="fr-FR" sz="2400" dirty="0">
                <a:solidFill>
                  <a:schemeClr val="tx1"/>
                </a:solidFill>
                <a:latin typeface="Times New Roman" pitchFamily="18" charset="0"/>
                <a:cs typeface="Times New Roman" pitchFamily="18" charset="0"/>
              </a:rPr>
              <a:t>:</a:t>
            </a:r>
          </a:p>
          <a:p>
            <a:pPr marL="471170" lvl="1" indent="-168910">
              <a:lnSpc>
                <a:spcPct val="100000"/>
              </a:lnSpc>
              <a:spcBef>
                <a:spcPts val="1300"/>
              </a:spcBef>
              <a:buClr>
                <a:srgbClr val="006599"/>
              </a:buClr>
              <a:buSzPct val="77777"/>
              <a:buFont typeface="Wingdings"/>
              <a:buChar char=""/>
              <a:tabLst>
                <a:tab pos="471805" algn="l"/>
              </a:tabLst>
            </a:pPr>
            <a:r>
              <a:rPr lang="fr-FR" sz="2400" spc="-5" dirty="0">
                <a:solidFill>
                  <a:schemeClr val="tx1"/>
                </a:solidFill>
                <a:latin typeface="Times New Roman" pitchFamily="18" charset="0"/>
                <a:cs typeface="Times New Roman" pitchFamily="18" charset="0"/>
              </a:rPr>
              <a:t>de </a:t>
            </a:r>
            <a:r>
              <a:rPr lang="fr-FR" sz="2400" spc="-10" dirty="0">
                <a:solidFill>
                  <a:schemeClr val="tx1"/>
                </a:solidFill>
                <a:latin typeface="Times New Roman" pitchFamily="18" charset="0"/>
                <a:cs typeface="Times New Roman" pitchFamily="18" charset="0"/>
              </a:rPr>
              <a:t>manière</a:t>
            </a:r>
            <a:r>
              <a:rPr lang="fr-FR" sz="2400" spc="-30" dirty="0">
                <a:solidFill>
                  <a:schemeClr val="tx1"/>
                </a:solidFill>
                <a:latin typeface="Times New Roman" pitchFamily="18" charset="0"/>
                <a:cs typeface="Times New Roman" pitchFamily="18" charset="0"/>
              </a:rPr>
              <a:t> </a:t>
            </a:r>
            <a:r>
              <a:rPr lang="fr-FR" sz="2400" spc="-5" dirty="0">
                <a:solidFill>
                  <a:schemeClr val="tx1"/>
                </a:solidFill>
                <a:latin typeface="Times New Roman" pitchFamily="18" charset="0"/>
                <a:cs typeface="Times New Roman" pitchFamily="18" charset="0"/>
              </a:rPr>
              <a:t>symbolique</a:t>
            </a:r>
            <a:endParaRPr lang="fr-FR" sz="2400" dirty="0">
              <a:solidFill>
                <a:schemeClr val="tx1"/>
              </a:solidFill>
              <a:latin typeface="Times New Roman" pitchFamily="18" charset="0"/>
              <a:cs typeface="Times New Roman" pitchFamily="18" charset="0"/>
            </a:endParaRPr>
          </a:p>
          <a:p>
            <a:pPr marL="471170" lvl="1" indent="-168910">
              <a:lnSpc>
                <a:spcPct val="100000"/>
              </a:lnSpc>
              <a:spcBef>
                <a:spcPts val="1300"/>
              </a:spcBef>
              <a:buClr>
                <a:srgbClr val="006599"/>
              </a:buClr>
              <a:buSzPct val="77777"/>
              <a:buFont typeface="Wingdings"/>
              <a:buChar char=""/>
              <a:tabLst>
                <a:tab pos="471805" algn="l"/>
              </a:tabLst>
            </a:pPr>
            <a:r>
              <a:rPr lang="fr-FR" sz="2400" spc="-5" dirty="0">
                <a:solidFill>
                  <a:schemeClr val="tx1"/>
                </a:solidFill>
                <a:latin typeface="Times New Roman" pitchFamily="18" charset="0"/>
                <a:cs typeface="Times New Roman" pitchFamily="18" charset="0"/>
              </a:rPr>
              <a:t>de </a:t>
            </a:r>
            <a:r>
              <a:rPr lang="fr-FR" sz="2400" spc="-10" dirty="0">
                <a:solidFill>
                  <a:schemeClr val="tx1"/>
                </a:solidFill>
                <a:latin typeface="Times New Roman" pitchFamily="18" charset="0"/>
                <a:cs typeface="Times New Roman" pitchFamily="18" charset="0"/>
              </a:rPr>
              <a:t>manière</a:t>
            </a:r>
            <a:r>
              <a:rPr lang="fr-FR" sz="2400" spc="-30" dirty="0">
                <a:solidFill>
                  <a:schemeClr val="tx1"/>
                </a:solidFill>
                <a:latin typeface="Times New Roman" pitchFamily="18" charset="0"/>
                <a:cs typeface="Times New Roman" pitchFamily="18" charset="0"/>
              </a:rPr>
              <a:t> </a:t>
            </a:r>
            <a:r>
              <a:rPr lang="fr-FR" sz="2400" spc="-5" dirty="0">
                <a:solidFill>
                  <a:schemeClr val="tx1"/>
                </a:solidFill>
                <a:latin typeface="Times New Roman" pitchFamily="18" charset="0"/>
                <a:cs typeface="Times New Roman" pitchFamily="18" charset="0"/>
              </a:rPr>
              <a:t>octale</a:t>
            </a:r>
            <a:endParaRPr lang="fr-FR" sz="2400" dirty="0">
              <a:solidFill>
                <a:schemeClr val="tx1"/>
              </a:solidFill>
              <a:latin typeface="Times New Roman" pitchFamily="18" charset="0"/>
              <a:cs typeface="Times New Roman" pitchFamily="18" charset="0"/>
            </a:endParaRPr>
          </a:p>
          <a:p>
            <a:endParaRPr lang="fr-FR" dirty="0"/>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10</a:t>
            </a:fld>
            <a:endParaRPr lang="en-US"/>
          </a:p>
        </p:txBody>
      </p:sp>
    </p:spTree>
    <p:extLst>
      <p:ext uri="{BB962C8B-B14F-4D97-AF65-F5344CB8AC3E}">
        <p14:creationId xmlns:p14="http://schemas.microsoft.com/office/powerpoint/2010/main" val="2219788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r>
              <a:rPr lang="fr-FR" dirty="0"/>
              <a:t>Permissions par défaut : </a:t>
            </a:r>
            <a:r>
              <a:rPr lang="fr-FR" dirty="0" err="1"/>
              <a:t>umask</a:t>
            </a:r>
            <a:endParaRPr lang="fr-FR" dirty="0"/>
          </a:p>
        </p:txBody>
      </p:sp>
      <p:sp>
        <p:nvSpPr>
          <p:cNvPr id="3" name="Espace réservé du contenu 2"/>
          <p:cNvSpPr>
            <a:spLocks noGrp="1"/>
          </p:cNvSpPr>
          <p:nvPr>
            <p:ph idx="1"/>
          </p:nvPr>
        </p:nvSpPr>
        <p:spPr>
          <a:xfrm>
            <a:off x="498474" y="1140178"/>
            <a:ext cx="8361364" cy="5648532"/>
          </a:xfrm>
        </p:spPr>
        <p:txBody>
          <a:bodyPr>
            <a:normAutofit fontScale="92500"/>
          </a:bodyPr>
          <a:lstStyle/>
          <a:p>
            <a:pPr>
              <a:lnSpc>
                <a:spcPct val="150000"/>
              </a:lnSpc>
              <a:spcBef>
                <a:spcPts val="0"/>
              </a:spcBef>
            </a:pPr>
            <a:r>
              <a:rPr lang="fr-FR" sz="2400" dirty="0" err="1">
                <a:solidFill>
                  <a:schemeClr val="tx1"/>
                </a:solidFill>
                <a:latin typeface="Times New Roman" pitchFamily="18" charset="0"/>
                <a:cs typeface="Times New Roman" pitchFamily="18" charset="0"/>
              </a:rPr>
              <a:t>Umask</a:t>
            </a:r>
            <a:r>
              <a:rPr lang="fr-FR" sz="2400" dirty="0">
                <a:solidFill>
                  <a:schemeClr val="tx1"/>
                </a:solidFill>
                <a:latin typeface="Times New Roman" pitchFamily="18" charset="0"/>
                <a:cs typeface="Times New Roman" pitchFamily="18" charset="0"/>
              </a:rPr>
              <a:t> (User file </a:t>
            </a:r>
            <a:r>
              <a:rPr lang="fr-FR" sz="2400" dirty="0" err="1">
                <a:solidFill>
                  <a:schemeClr val="tx1"/>
                </a:solidFill>
                <a:latin typeface="Times New Roman" pitchFamily="18" charset="0"/>
                <a:cs typeface="Times New Roman" pitchFamily="18" charset="0"/>
              </a:rPr>
              <a:t>creation</a:t>
            </a:r>
            <a:r>
              <a:rPr lang="fr-FR" sz="2400" dirty="0">
                <a:solidFill>
                  <a:schemeClr val="tx1"/>
                </a:solidFill>
                <a:latin typeface="Times New Roman" pitchFamily="18" charset="0"/>
                <a:cs typeface="Times New Roman" pitchFamily="18" charset="0"/>
              </a:rPr>
              <a:t> mode </a:t>
            </a:r>
            <a:r>
              <a:rPr lang="fr-FR" sz="2400" dirty="0" err="1">
                <a:solidFill>
                  <a:schemeClr val="tx1"/>
                </a:solidFill>
                <a:latin typeface="Times New Roman" pitchFamily="18" charset="0"/>
                <a:cs typeface="Times New Roman" pitchFamily="18" charset="0"/>
              </a:rPr>
              <a:t>mask</a:t>
            </a:r>
            <a:r>
              <a:rPr lang="fr-FR" sz="2400" dirty="0">
                <a:solidFill>
                  <a:schemeClr val="tx1"/>
                </a:solidFill>
                <a:latin typeface="Times New Roman" pitchFamily="18" charset="0"/>
                <a:cs typeface="Times New Roman" pitchFamily="18" charset="0"/>
              </a:rPr>
              <a:t>) : restriction des droits d’accès lors de la création d’un fichier/</a:t>
            </a:r>
            <a:r>
              <a:rPr lang="fr-FR" sz="2400" dirty="0" err="1">
                <a:solidFill>
                  <a:schemeClr val="tx1"/>
                </a:solidFill>
                <a:latin typeface="Times New Roman" pitchFamily="18" charset="0"/>
                <a:cs typeface="Times New Roman" pitchFamily="18" charset="0"/>
              </a:rPr>
              <a:t>repertoire</a:t>
            </a:r>
            <a:r>
              <a:rPr lang="fr-FR" sz="2400" dirty="0">
                <a:solidFill>
                  <a:schemeClr val="tx1"/>
                </a:solidFill>
                <a:latin typeface="Times New Roman" pitchFamily="18" charset="0"/>
                <a:cs typeface="Times New Roman" pitchFamily="18" charset="0"/>
              </a:rPr>
              <a:t>,</a:t>
            </a:r>
          </a:p>
          <a:p>
            <a:pPr>
              <a:lnSpc>
                <a:spcPct val="150000"/>
              </a:lnSpc>
              <a:spcBef>
                <a:spcPts val="0"/>
              </a:spcBef>
            </a:pPr>
            <a:r>
              <a:rPr lang="fr-FR" sz="2400" dirty="0">
                <a:solidFill>
                  <a:schemeClr val="tx1"/>
                </a:solidFill>
                <a:latin typeface="Times New Roman" pitchFamily="18" charset="0"/>
                <a:cs typeface="Times New Roman" pitchFamily="18" charset="0"/>
              </a:rPr>
              <a:t>Les permissions maximum sont : </a:t>
            </a:r>
          </a:p>
          <a:p>
            <a:pPr>
              <a:lnSpc>
                <a:spcPct val="150000"/>
              </a:lnSpc>
              <a:spcBef>
                <a:spcPts val="0"/>
              </a:spcBef>
              <a:buNone/>
            </a:pPr>
            <a:r>
              <a:rPr lang="fr-FR" sz="2400" dirty="0">
                <a:solidFill>
                  <a:schemeClr val="tx1"/>
                </a:solidFill>
                <a:latin typeface="Times New Roman" pitchFamily="18" charset="0"/>
                <a:cs typeface="Times New Roman" pitchFamily="18" charset="0"/>
              </a:rPr>
              <a:t> </a:t>
            </a:r>
            <a:r>
              <a:rPr lang="fr-FR" sz="2400" dirty="0">
                <a:latin typeface="Times New Roman" pitchFamily="18" charset="0"/>
                <a:cs typeface="Times New Roman" pitchFamily="18" charset="0"/>
              </a:rPr>
              <a:t>   -</a:t>
            </a:r>
            <a:r>
              <a:rPr lang="fr-FR" sz="2400" dirty="0">
                <a:solidFill>
                  <a:srgbClr val="00B0F0"/>
                </a:solidFill>
                <a:latin typeface="Times New Roman" pitchFamily="18" charset="0"/>
                <a:cs typeface="Times New Roman" pitchFamily="18" charset="0"/>
              </a:rPr>
              <a:t>0666 </a:t>
            </a:r>
            <a:r>
              <a:rPr lang="fr-FR" sz="2400" dirty="0">
                <a:solidFill>
                  <a:schemeClr val="tx1"/>
                </a:solidFill>
                <a:latin typeface="Times New Roman" pitchFamily="18" charset="0"/>
                <a:cs typeface="Times New Roman" pitchFamily="18" charset="0"/>
              </a:rPr>
              <a:t>pour la création d’un fichier </a:t>
            </a:r>
          </a:p>
          <a:p>
            <a:pPr>
              <a:lnSpc>
                <a:spcPct val="150000"/>
              </a:lnSpc>
              <a:spcBef>
                <a:spcPts val="0"/>
              </a:spcBef>
              <a:buNone/>
            </a:pPr>
            <a:r>
              <a:rPr lang="fr-FR" sz="2400" dirty="0">
                <a:solidFill>
                  <a:schemeClr val="tx1"/>
                </a:solidFill>
                <a:latin typeface="Times New Roman" pitchFamily="18" charset="0"/>
                <a:cs typeface="Times New Roman" pitchFamily="18" charset="0"/>
              </a:rPr>
              <a:t>    -</a:t>
            </a:r>
            <a:r>
              <a:rPr lang="fr-FR" sz="2400" dirty="0">
                <a:solidFill>
                  <a:srgbClr val="00B0F0"/>
                </a:solidFill>
                <a:latin typeface="Times New Roman" pitchFamily="18" charset="0"/>
                <a:cs typeface="Times New Roman" pitchFamily="18" charset="0"/>
              </a:rPr>
              <a:t>0777</a:t>
            </a:r>
            <a:r>
              <a:rPr lang="fr-FR" sz="2400" dirty="0">
                <a:solidFill>
                  <a:schemeClr val="tx1"/>
                </a:solidFill>
                <a:latin typeface="Times New Roman" pitchFamily="18" charset="0"/>
                <a:cs typeface="Times New Roman" pitchFamily="18" charset="0"/>
              </a:rPr>
              <a:t> pour la création d’un répertoire </a:t>
            </a:r>
          </a:p>
          <a:p>
            <a:pPr>
              <a:lnSpc>
                <a:spcPct val="150000"/>
              </a:lnSpc>
              <a:spcBef>
                <a:spcPts val="0"/>
              </a:spcBef>
            </a:pPr>
            <a:r>
              <a:rPr lang="fr-FR" sz="2400" dirty="0">
                <a:solidFill>
                  <a:schemeClr val="tx1"/>
                </a:solidFill>
                <a:latin typeface="Times New Roman" pitchFamily="18" charset="0"/>
                <a:cs typeface="Times New Roman" pitchFamily="18" charset="0"/>
              </a:rPr>
              <a:t>Les différents systèmes déterminent les permissions effectives lors du démarrage grâce au programme </a:t>
            </a:r>
            <a:r>
              <a:rPr lang="fr-FR" sz="2400" dirty="0" err="1">
                <a:solidFill>
                  <a:schemeClr val="tx1"/>
                </a:solidFill>
                <a:latin typeface="Times New Roman" pitchFamily="18" charset="0"/>
                <a:cs typeface="Times New Roman" pitchFamily="18" charset="0"/>
              </a:rPr>
              <a:t>umask</a:t>
            </a:r>
            <a:r>
              <a:rPr lang="fr-FR" sz="2400" dirty="0">
                <a:solidFill>
                  <a:schemeClr val="tx1"/>
                </a:solidFill>
                <a:latin typeface="Times New Roman" pitchFamily="18" charset="0"/>
                <a:cs typeface="Times New Roman" pitchFamily="18" charset="0"/>
              </a:rPr>
              <a:t>.</a:t>
            </a:r>
          </a:p>
          <a:p>
            <a:pPr>
              <a:lnSpc>
                <a:spcPct val="150000"/>
              </a:lnSpc>
              <a:spcBef>
                <a:spcPts val="0"/>
              </a:spcBef>
            </a:pPr>
            <a:r>
              <a:rPr lang="fr-FR" sz="2400" dirty="0">
                <a:solidFill>
                  <a:schemeClr val="tx1"/>
                </a:solidFill>
                <a:latin typeface="Times New Roman" pitchFamily="18" charset="0"/>
                <a:cs typeface="Times New Roman" pitchFamily="18" charset="0"/>
              </a:rPr>
              <a:t>En général la valeur de masque est 022.</a:t>
            </a:r>
          </a:p>
          <a:p>
            <a:pPr>
              <a:lnSpc>
                <a:spcPct val="150000"/>
              </a:lnSpc>
              <a:spcBef>
                <a:spcPts val="0"/>
              </a:spcBef>
            </a:pPr>
            <a:r>
              <a:rPr lang="fr-FR" sz="2400" dirty="0">
                <a:solidFill>
                  <a:schemeClr val="tx1"/>
                </a:solidFill>
                <a:latin typeface="Times New Roman" pitchFamily="18" charset="0"/>
                <a:cs typeface="Times New Roman" pitchFamily="18" charset="0"/>
              </a:rPr>
              <a:t> Modification de </a:t>
            </a:r>
            <a:r>
              <a:rPr lang="fr-FR" sz="2400" dirty="0" err="1">
                <a:solidFill>
                  <a:schemeClr val="tx1"/>
                </a:solidFill>
                <a:latin typeface="Times New Roman" pitchFamily="18" charset="0"/>
                <a:cs typeface="Times New Roman" pitchFamily="18" charset="0"/>
              </a:rPr>
              <a:t>umask</a:t>
            </a:r>
            <a:r>
              <a:rPr lang="fr-FR" sz="2400" dirty="0">
                <a:solidFill>
                  <a:schemeClr val="tx1"/>
                </a:solidFill>
                <a:latin typeface="Times New Roman" pitchFamily="18" charset="0"/>
                <a:cs typeface="Times New Roman" pitchFamily="18" charset="0"/>
              </a:rPr>
              <a:t> :</a:t>
            </a:r>
          </a:p>
          <a:p>
            <a:pPr>
              <a:lnSpc>
                <a:spcPct val="150000"/>
              </a:lnSpc>
              <a:spcBef>
                <a:spcPts val="0"/>
              </a:spcBef>
              <a:buNone/>
            </a:pPr>
            <a:r>
              <a:rPr lang="fr-FR" sz="2400" dirty="0">
                <a:solidFill>
                  <a:schemeClr val="tx1"/>
                </a:solidFill>
                <a:latin typeface="Times New Roman" pitchFamily="18" charset="0"/>
                <a:cs typeface="Times New Roman" pitchFamily="18" charset="0"/>
              </a:rPr>
              <a:t>            - temporairement : </a:t>
            </a:r>
            <a:r>
              <a:rPr lang="fr-FR" sz="2400" dirty="0" err="1">
                <a:solidFill>
                  <a:srgbClr val="00B0F0"/>
                </a:solidFill>
                <a:latin typeface="Times New Roman" pitchFamily="18" charset="0"/>
                <a:cs typeface="Times New Roman" pitchFamily="18" charset="0"/>
              </a:rPr>
              <a:t>umask</a:t>
            </a:r>
            <a:r>
              <a:rPr lang="fr-FR" sz="2400" dirty="0">
                <a:solidFill>
                  <a:srgbClr val="00B0F0"/>
                </a:solidFill>
                <a:latin typeface="Times New Roman" pitchFamily="18" charset="0"/>
                <a:cs typeface="Times New Roman" pitchFamily="18" charset="0"/>
              </a:rPr>
              <a:t> nouvelle-valeur</a:t>
            </a:r>
          </a:p>
          <a:p>
            <a:pPr>
              <a:lnSpc>
                <a:spcPct val="150000"/>
              </a:lnSpc>
              <a:spcBef>
                <a:spcPts val="0"/>
              </a:spcBef>
              <a:buNone/>
            </a:pPr>
            <a:r>
              <a:rPr lang="fr-FR" sz="2400" dirty="0">
                <a:solidFill>
                  <a:srgbClr val="00B0F0"/>
                </a:solidFill>
                <a:latin typeface="Times New Roman" pitchFamily="18" charset="0"/>
                <a:cs typeface="Times New Roman" pitchFamily="18" charset="0"/>
              </a:rPr>
              <a:t>            </a:t>
            </a:r>
            <a:r>
              <a:rPr lang="fr-FR" sz="2400" dirty="0">
                <a:solidFill>
                  <a:schemeClr val="tx1"/>
                </a:solidFill>
                <a:latin typeface="Times New Roman" pitchFamily="18" charset="0"/>
                <a:cs typeface="Times New Roman" pitchFamily="18" charset="0"/>
              </a:rPr>
              <a:t>- ou en éditant le fichier /</a:t>
            </a:r>
            <a:r>
              <a:rPr lang="fr-FR" sz="2400" dirty="0" err="1">
                <a:solidFill>
                  <a:schemeClr val="tx1"/>
                </a:solidFill>
                <a:latin typeface="Times New Roman" pitchFamily="18" charset="0"/>
                <a:cs typeface="Times New Roman" pitchFamily="18" charset="0"/>
              </a:rPr>
              <a:t>etc</a:t>
            </a:r>
            <a:r>
              <a:rPr lang="fr-FR" sz="2400" dirty="0">
                <a:solidFill>
                  <a:schemeClr val="tx1"/>
                </a:solidFill>
                <a:latin typeface="Times New Roman" pitchFamily="18" charset="0"/>
                <a:cs typeface="Times New Roman" pitchFamily="18" charset="0"/>
              </a:rPr>
              <a:t>/profile</a:t>
            </a:r>
          </a:p>
          <a:p>
            <a:pPr>
              <a:lnSpc>
                <a:spcPct val="150000"/>
              </a:lnSpc>
              <a:spcBef>
                <a:spcPts val="0"/>
              </a:spcBef>
            </a:pPr>
            <a:endParaRPr lang="fr-FR" sz="2400" dirty="0">
              <a:solidFill>
                <a:schemeClr val="tx1"/>
              </a:solidFill>
              <a:latin typeface="Times New Roman" pitchFamily="18" charset="0"/>
              <a:cs typeface="Times New Roman" pitchFamily="18" charset="0"/>
            </a:endParaRPr>
          </a:p>
          <a:p>
            <a:endParaRPr lang="fr-FR" sz="2400" dirty="0">
              <a:solidFill>
                <a:schemeClr val="tx1"/>
              </a:solidFill>
              <a:latin typeface="Times New Roman" pitchFamily="18" charset="0"/>
              <a:cs typeface="Times New Roman" pitchFamily="18" charset="0"/>
            </a:endParaRPr>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5">
            <a:extLst>
              <a:ext uri="{FF2B5EF4-FFF2-40B4-BE49-F238E27FC236}">
                <a16:creationId xmlns:a16="http://schemas.microsoft.com/office/drawing/2014/main" id="{3CD46382-E7F9-4C8B-9D75-07EC00DAE6E3}"/>
              </a:ext>
            </a:extLst>
          </p:cNvPr>
          <p:cNvSpPr/>
          <p:nvPr/>
        </p:nvSpPr>
        <p:spPr>
          <a:xfrm>
            <a:off x="498474" y="4867292"/>
            <a:ext cx="4558718" cy="505967"/>
          </a:xfrm>
          <a:prstGeom prst="rect">
            <a:avLst/>
          </a:prstGeom>
          <a:blipFill>
            <a:blip r:embed="rId3" cstate="print"/>
            <a:stretch>
              <a:fillRect/>
            </a:stretch>
          </a:blipFill>
        </p:spPr>
        <p:txBody>
          <a:bodyPr wrap="square" lIns="0" tIns="0" rIns="0" bIns="0" rtlCol="0"/>
          <a:lstStyle/>
          <a:p>
            <a:endParaRPr/>
          </a:p>
        </p:txBody>
      </p:sp>
      <p:sp>
        <p:nvSpPr>
          <p:cNvPr id="12" name="object 5">
            <a:extLst>
              <a:ext uri="{FF2B5EF4-FFF2-40B4-BE49-F238E27FC236}">
                <a16:creationId xmlns:a16="http://schemas.microsoft.com/office/drawing/2014/main" id="{A9272C9D-AAAE-4534-9ED7-84C752072E85}"/>
              </a:ext>
            </a:extLst>
          </p:cNvPr>
          <p:cNvSpPr/>
          <p:nvPr/>
        </p:nvSpPr>
        <p:spPr>
          <a:xfrm>
            <a:off x="498474" y="3975487"/>
            <a:ext cx="4558718" cy="505967"/>
          </a:xfrm>
          <a:prstGeom prst="rect">
            <a:avLst/>
          </a:prstGeom>
          <a:blipFill>
            <a:blip r:embed="rId3" cstate="print"/>
            <a:stretch>
              <a:fillRect/>
            </a:stretch>
          </a:blipFill>
        </p:spPr>
        <p:txBody>
          <a:bodyPr wrap="square" lIns="0" tIns="0" rIns="0" bIns="0" rtlCol="0"/>
          <a:lstStyle/>
          <a:p>
            <a:endParaRPr/>
          </a:p>
        </p:txBody>
      </p:sp>
      <p:sp>
        <p:nvSpPr>
          <p:cNvPr id="11" name="object 5">
            <a:extLst>
              <a:ext uri="{FF2B5EF4-FFF2-40B4-BE49-F238E27FC236}">
                <a16:creationId xmlns:a16="http://schemas.microsoft.com/office/drawing/2014/main" id="{B8D8DB8E-C539-4204-9359-7041A63528F8}"/>
              </a:ext>
            </a:extLst>
          </p:cNvPr>
          <p:cNvSpPr/>
          <p:nvPr/>
        </p:nvSpPr>
        <p:spPr>
          <a:xfrm>
            <a:off x="498474" y="3118866"/>
            <a:ext cx="4236492" cy="505967"/>
          </a:xfrm>
          <a:prstGeom prst="rect">
            <a:avLst/>
          </a:prstGeom>
          <a:blipFill>
            <a:blip r:embed="rId3" cstate="print"/>
            <a:stretch>
              <a:fillRect/>
            </a:stretch>
          </a:blipFill>
        </p:spPr>
        <p:txBody>
          <a:bodyPr wrap="square" lIns="0" tIns="0" rIns="0" bIns="0" rtlCol="0"/>
          <a:lstStyle/>
          <a:p>
            <a:endParaRPr/>
          </a:p>
        </p:txBody>
      </p:sp>
      <p:sp>
        <p:nvSpPr>
          <p:cNvPr id="2" name="Titre 1"/>
          <p:cNvSpPr>
            <a:spLocks noGrp="1"/>
          </p:cNvSpPr>
          <p:nvPr>
            <p:ph type="title"/>
          </p:nvPr>
        </p:nvSpPr>
        <p:spPr>
          <a:xfrm>
            <a:off x="498474" y="242234"/>
            <a:ext cx="7556313" cy="1116106"/>
          </a:xfrm>
        </p:spPr>
        <p:txBody>
          <a:bodyPr/>
          <a:lstStyle/>
          <a:p>
            <a:r>
              <a:rPr lang="fr-FR" dirty="0"/>
              <a:t>Modifier les droits d’accès</a:t>
            </a:r>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12</a:t>
            </a:fld>
            <a:endParaRPr lang="en-US"/>
          </a:p>
        </p:txBody>
      </p:sp>
      <p:sp>
        <p:nvSpPr>
          <p:cNvPr id="6" name="object 3">
            <a:extLst>
              <a:ext uri="{FF2B5EF4-FFF2-40B4-BE49-F238E27FC236}">
                <a16:creationId xmlns:a16="http://schemas.microsoft.com/office/drawing/2014/main" id="{6C3AC16F-23B8-483D-A963-0F588CB0CF82}"/>
              </a:ext>
            </a:extLst>
          </p:cNvPr>
          <p:cNvSpPr/>
          <p:nvPr/>
        </p:nvSpPr>
        <p:spPr>
          <a:xfrm>
            <a:off x="201706" y="1484741"/>
            <a:ext cx="7705483" cy="577756"/>
          </a:xfrm>
          <a:prstGeom prst="rect">
            <a:avLst/>
          </a:prstGeom>
          <a:blipFill>
            <a:blip r:embed="rId4" cstate="print"/>
            <a:stretch>
              <a:fillRect/>
            </a:stretch>
          </a:blipFill>
        </p:spPr>
        <p:txBody>
          <a:bodyPr wrap="square" lIns="0" tIns="0" rIns="0" bIns="0" rtlCol="0"/>
          <a:lstStyle/>
          <a:p>
            <a:pPr marL="38100">
              <a:lnSpc>
                <a:spcPct val="100000"/>
              </a:lnSpc>
              <a:spcBef>
                <a:spcPts val="120"/>
              </a:spcBef>
            </a:pPr>
            <a:r>
              <a:rPr lang="fr-FR" spc="10" dirty="0">
                <a:latin typeface="Courier New"/>
                <a:cs typeface="Courier New"/>
              </a:rPr>
              <a:t>$ chmod [mode]</a:t>
            </a:r>
            <a:r>
              <a:rPr lang="fr-FR" spc="-15" dirty="0">
                <a:latin typeface="Courier New"/>
                <a:cs typeface="Courier New"/>
              </a:rPr>
              <a:t> </a:t>
            </a:r>
            <a:r>
              <a:rPr lang="fr-FR" spc="10" dirty="0">
                <a:latin typeface="Courier New"/>
                <a:cs typeface="Courier New"/>
              </a:rPr>
              <a:t>fichier</a:t>
            </a:r>
            <a:endParaRPr lang="fr-FR" dirty="0">
              <a:latin typeface="Courier New"/>
              <a:cs typeface="Courier New"/>
            </a:endParaRPr>
          </a:p>
        </p:txBody>
      </p:sp>
      <p:sp>
        <p:nvSpPr>
          <p:cNvPr id="9" name="Rectangle 8">
            <a:extLst>
              <a:ext uri="{FF2B5EF4-FFF2-40B4-BE49-F238E27FC236}">
                <a16:creationId xmlns:a16="http://schemas.microsoft.com/office/drawing/2014/main" id="{CD4DA46B-8D7B-46D7-AAF8-A2262289314B}"/>
              </a:ext>
            </a:extLst>
          </p:cNvPr>
          <p:cNvSpPr/>
          <p:nvPr/>
        </p:nvSpPr>
        <p:spPr>
          <a:xfrm>
            <a:off x="498474" y="2655291"/>
            <a:ext cx="8361364" cy="2682786"/>
          </a:xfrm>
          <a:prstGeom prst="rect">
            <a:avLst/>
          </a:prstGeom>
        </p:spPr>
        <p:txBody>
          <a:bodyPr wrap="square">
            <a:spAutoFit/>
          </a:bodyPr>
          <a:lstStyle/>
          <a:p>
            <a:pPr marL="216535" indent="-203835">
              <a:lnSpc>
                <a:spcPct val="100000"/>
              </a:lnSpc>
              <a:spcBef>
                <a:spcPts val="1720"/>
              </a:spcBef>
              <a:buClr>
                <a:srgbClr val="006599"/>
              </a:buClr>
              <a:buSzPct val="91304"/>
              <a:buChar char="•"/>
              <a:tabLst>
                <a:tab pos="217170" algn="l"/>
              </a:tabLst>
            </a:pPr>
            <a:r>
              <a:rPr lang="fr-FR" sz="2000" spc="20" dirty="0">
                <a:latin typeface="Segoe UI Symbol"/>
                <a:cs typeface="Segoe UI Symbol"/>
              </a:rPr>
              <a:t>Exemple</a:t>
            </a:r>
            <a:r>
              <a:rPr lang="fr-FR" sz="2000" spc="-15" dirty="0">
                <a:latin typeface="Segoe UI Symbol"/>
                <a:cs typeface="Segoe UI Symbol"/>
              </a:rPr>
              <a:t> </a:t>
            </a:r>
            <a:r>
              <a:rPr lang="fr-FR" sz="2000" spc="5" dirty="0">
                <a:latin typeface="Segoe UI Symbol"/>
                <a:cs typeface="Segoe UI Symbol"/>
              </a:rPr>
              <a:t>:</a:t>
            </a:r>
            <a:endParaRPr lang="fr-FR" sz="2000" dirty="0">
              <a:latin typeface="Segoe UI Symbol"/>
              <a:cs typeface="Segoe UI Symbol"/>
            </a:endParaRPr>
          </a:p>
          <a:p>
            <a:pPr marL="38100">
              <a:lnSpc>
                <a:spcPct val="100000"/>
              </a:lnSpc>
              <a:spcBef>
                <a:spcPts val="1360"/>
              </a:spcBef>
            </a:pPr>
            <a:r>
              <a:rPr lang="fr-FR" b="1" spc="10" dirty="0">
                <a:latin typeface="Courier New"/>
                <a:cs typeface="Courier New"/>
              </a:rPr>
              <a:t>$ chmod </a:t>
            </a:r>
            <a:r>
              <a:rPr lang="fr-FR" b="1" spc="10" dirty="0" err="1">
                <a:latin typeface="Courier New"/>
                <a:cs typeface="Courier New"/>
              </a:rPr>
              <a:t>u+r,g-x</a:t>
            </a:r>
            <a:r>
              <a:rPr lang="fr-FR" b="1" spc="-20" dirty="0">
                <a:latin typeface="Courier New"/>
                <a:cs typeface="Courier New"/>
              </a:rPr>
              <a:t> </a:t>
            </a:r>
            <a:r>
              <a:rPr lang="fr-FR" b="1" spc="10" dirty="0">
                <a:latin typeface="Courier New"/>
                <a:cs typeface="Courier New"/>
              </a:rPr>
              <a:t>fichier</a:t>
            </a:r>
          </a:p>
          <a:p>
            <a:pPr marL="38100">
              <a:lnSpc>
                <a:spcPct val="100000"/>
              </a:lnSpc>
              <a:spcBef>
                <a:spcPts val="1360"/>
              </a:spcBef>
            </a:pPr>
            <a:endParaRPr lang="fr-FR" b="1" spc="10" dirty="0">
              <a:latin typeface="Courier New"/>
              <a:cs typeface="Courier New"/>
            </a:endParaRPr>
          </a:p>
          <a:p>
            <a:pPr marL="38100">
              <a:spcBef>
                <a:spcPts val="1360"/>
              </a:spcBef>
            </a:pPr>
            <a:r>
              <a:rPr lang="fr-FR" b="1" spc="10" dirty="0">
                <a:latin typeface="Courier New"/>
                <a:cs typeface="Courier New"/>
              </a:rPr>
              <a:t>$ chmod u=</a:t>
            </a:r>
            <a:r>
              <a:rPr lang="fr-FR" b="1" spc="10" dirty="0" err="1">
                <a:latin typeface="Courier New"/>
                <a:cs typeface="Courier New"/>
              </a:rPr>
              <a:t>rwx,g</a:t>
            </a:r>
            <a:r>
              <a:rPr lang="fr-FR" b="1" spc="10" dirty="0">
                <a:latin typeface="Courier New"/>
                <a:cs typeface="Courier New"/>
              </a:rPr>
              <a:t>=</a:t>
            </a:r>
            <a:r>
              <a:rPr lang="fr-FR" b="1" spc="10" dirty="0" err="1">
                <a:latin typeface="Courier New"/>
                <a:cs typeface="Courier New"/>
              </a:rPr>
              <a:t>wr,o</a:t>
            </a:r>
            <a:r>
              <a:rPr lang="fr-FR" b="1" spc="10" dirty="0">
                <a:latin typeface="Courier New"/>
                <a:cs typeface="Courier New"/>
              </a:rPr>
              <a:t>=r</a:t>
            </a:r>
            <a:r>
              <a:rPr lang="fr-FR" b="1" spc="-20" dirty="0">
                <a:latin typeface="Courier New"/>
                <a:cs typeface="Courier New"/>
              </a:rPr>
              <a:t> </a:t>
            </a:r>
            <a:r>
              <a:rPr lang="fr-FR" b="1" spc="10" dirty="0">
                <a:latin typeface="Courier New"/>
                <a:cs typeface="Courier New"/>
              </a:rPr>
              <a:t>fichier</a:t>
            </a:r>
          </a:p>
          <a:p>
            <a:pPr marL="38100">
              <a:spcBef>
                <a:spcPts val="1360"/>
              </a:spcBef>
            </a:pPr>
            <a:endParaRPr lang="fr-FR" b="1" spc="10" dirty="0">
              <a:latin typeface="Courier New"/>
              <a:cs typeface="Courier New"/>
            </a:endParaRPr>
          </a:p>
          <a:p>
            <a:pPr marL="38100">
              <a:spcBef>
                <a:spcPts val="1360"/>
              </a:spcBef>
            </a:pPr>
            <a:r>
              <a:rPr lang="fr-FR" b="1" spc="10" dirty="0">
                <a:latin typeface="Courier New"/>
                <a:cs typeface="Courier New"/>
              </a:rPr>
              <a:t>$ chmod 764</a:t>
            </a:r>
            <a:r>
              <a:rPr lang="fr-FR" b="1" spc="-20" dirty="0">
                <a:latin typeface="Courier New"/>
                <a:cs typeface="Courier New"/>
              </a:rPr>
              <a:t> </a:t>
            </a:r>
            <a:r>
              <a:rPr lang="fr-FR" b="1" spc="10" dirty="0">
                <a:latin typeface="Courier New"/>
                <a:cs typeface="Courier New"/>
              </a:rPr>
              <a:t>fichier </a:t>
            </a:r>
          </a:p>
        </p:txBody>
      </p:sp>
    </p:spTree>
    <p:extLst>
      <p:ext uri="{BB962C8B-B14F-4D97-AF65-F5344CB8AC3E}">
        <p14:creationId xmlns:p14="http://schemas.microsoft.com/office/powerpoint/2010/main" val="3445198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r>
              <a:rPr lang="fr-FR" dirty="0"/>
              <a:t>Droits spéciaux</a:t>
            </a:r>
          </a:p>
        </p:txBody>
      </p:sp>
      <p:sp>
        <p:nvSpPr>
          <p:cNvPr id="3" name="Espace réservé du contenu 2"/>
          <p:cNvSpPr>
            <a:spLocks noGrp="1"/>
          </p:cNvSpPr>
          <p:nvPr>
            <p:ph idx="1"/>
          </p:nvPr>
        </p:nvSpPr>
        <p:spPr>
          <a:xfrm>
            <a:off x="338668" y="1072444"/>
            <a:ext cx="7716120" cy="5053719"/>
          </a:xfrm>
        </p:spPr>
        <p:txBody>
          <a:bodyPr>
            <a:normAutofit fontScale="77500" lnSpcReduction="20000"/>
          </a:bodyPr>
          <a:lstStyle/>
          <a:p>
            <a:pPr lvl="1">
              <a:lnSpc>
                <a:spcPct val="150000"/>
              </a:lnSpc>
              <a:spcBef>
                <a:spcPts val="0"/>
              </a:spcBef>
              <a:buFont typeface="Wingdings" pitchFamily="2" charset="2"/>
              <a:buChar char="q"/>
            </a:pPr>
            <a:r>
              <a:rPr lang="fr-FR" sz="2400" b="1" dirty="0" err="1">
                <a:solidFill>
                  <a:srgbClr val="7030A0"/>
                </a:solidFill>
                <a:latin typeface="Times New Roman" pitchFamily="18" charset="0"/>
                <a:cs typeface="Times New Roman" pitchFamily="18" charset="0"/>
              </a:rPr>
              <a:t>SetUID</a:t>
            </a:r>
            <a:r>
              <a:rPr lang="fr-FR" sz="2400" b="1" dirty="0">
                <a:solidFill>
                  <a:srgbClr val="7030A0"/>
                </a:solidFill>
                <a:latin typeface="Times New Roman" pitchFamily="18" charset="0"/>
                <a:cs typeface="Times New Roman" pitchFamily="18" charset="0"/>
              </a:rPr>
              <a:t> (SUID): </a:t>
            </a:r>
          </a:p>
          <a:p>
            <a:pPr lvl="1">
              <a:lnSpc>
                <a:spcPct val="150000"/>
              </a:lnSpc>
              <a:spcBef>
                <a:spcPts val="0"/>
              </a:spcBef>
              <a:buNone/>
            </a:pPr>
            <a:r>
              <a:rPr lang="fr-FR" sz="2400" dirty="0">
                <a:solidFill>
                  <a:schemeClr val="tx1"/>
                </a:solidFill>
                <a:latin typeface="Times New Roman" pitchFamily="18" charset="0"/>
                <a:cs typeface="Times New Roman" pitchFamily="18" charset="0"/>
              </a:rPr>
              <a:t>- Ce droit  spécial ne s’applique qu’à des fichiers (des programmes) et pas des répertoires.</a:t>
            </a:r>
          </a:p>
          <a:p>
            <a:pPr lvl="1">
              <a:lnSpc>
                <a:spcPct val="150000"/>
              </a:lnSpc>
              <a:spcBef>
                <a:spcPts val="0"/>
              </a:spcBef>
              <a:buNone/>
            </a:pPr>
            <a:r>
              <a:rPr lang="fr-FR" sz="2400" dirty="0">
                <a:solidFill>
                  <a:schemeClr val="tx1"/>
                </a:solidFill>
                <a:latin typeface="Times New Roman" pitchFamily="18" charset="0"/>
                <a:cs typeface="Times New Roman" pitchFamily="18" charset="0"/>
              </a:rPr>
              <a:t>- Permet d’exécuter un prog avec les autorisations (permissions) de celui qui possède le fichier</a:t>
            </a:r>
          </a:p>
          <a:p>
            <a:pPr lvl="1">
              <a:lnSpc>
                <a:spcPct val="150000"/>
              </a:lnSpc>
              <a:spcBef>
                <a:spcPts val="0"/>
              </a:spcBef>
              <a:buFont typeface="Wingdings" pitchFamily="2" charset="2"/>
              <a:buChar char="q"/>
            </a:pPr>
            <a:r>
              <a:rPr lang="fr-FR" sz="2400" b="1" dirty="0" err="1">
                <a:solidFill>
                  <a:srgbClr val="7030A0"/>
                </a:solidFill>
                <a:latin typeface="Times New Roman" pitchFamily="18" charset="0"/>
                <a:cs typeface="Times New Roman" pitchFamily="18" charset="0"/>
              </a:rPr>
              <a:t>SetGID</a:t>
            </a:r>
            <a:r>
              <a:rPr lang="fr-FR" sz="2400" b="1" dirty="0">
                <a:solidFill>
                  <a:srgbClr val="7030A0"/>
                </a:solidFill>
                <a:latin typeface="Times New Roman" pitchFamily="18" charset="0"/>
                <a:cs typeface="Times New Roman" pitchFamily="18" charset="0"/>
              </a:rPr>
              <a:t> (SGID) :</a:t>
            </a:r>
          </a:p>
          <a:p>
            <a:pPr lvl="1">
              <a:lnSpc>
                <a:spcPct val="150000"/>
              </a:lnSpc>
              <a:spcBef>
                <a:spcPts val="0"/>
              </a:spcBef>
              <a:buNone/>
            </a:pPr>
            <a:r>
              <a:rPr lang="fr-FR" sz="2400" dirty="0">
                <a:solidFill>
                  <a:schemeClr val="tx1"/>
                </a:solidFill>
                <a:latin typeface="Times New Roman" pitchFamily="18" charset="0"/>
                <a:cs typeface="Times New Roman" pitchFamily="18" charset="0"/>
              </a:rPr>
              <a:t>  - S’applique aussi bien aux fichiers (programmes) qu’aux répertoires.</a:t>
            </a:r>
          </a:p>
          <a:p>
            <a:pPr lvl="1">
              <a:lnSpc>
                <a:spcPct val="150000"/>
              </a:lnSpc>
              <a:spcBef>
                <a:spcPts val="0"/>
              </a:spcBef>
              <a:buNone/>
            </a:pPr>
            <a:r>
              <a:rPr lang="fr-FR" sz="2400" dirty="0">
                <a:solidFill>
                  <a:schemeClr val="tx1"/>
                </a:solidFill>
                <a:latin typeface="Times New Roman" pitchFamily="18" charset="0"/>
                <a:cs typeface="Times New Roman" pitchFamily="18" charset="0"/>
              </a:rPr>
              <a:t>- Un prog lancé avec le droit SGID s’exécute avec les droits du groupe du prog.</a:t>
            </a:r>
          </a:p>
          <a:p>
            <a:pPr lvl="1">
              <a:lnSpc>
                <a:spcPct val="150000"/>
              </a:lnSpc>
              <a:spcBef>
                <a:spcPts val="0"/>
              </a:spcBef>
              <a:buFont typeface="Wingdings" pitchFamily="2" charset="2"/>
              <a:buChar char="q"/>
            </a:pPr>
            <a:r>
              <a:rPr lang="fr-FR" sz="2400" b="1" dirty="0" err="1">
                <a:solidFill>
                  <a:srgbClr val="7030A0"/>
                </a:solidFill>
                <a:latin typeface="Times New Roman" pitchFamily="18" charset="0"/>
                <a:cs typeface="Times New Roman" pitchFamily="18" charset="0"/>
              </a:rPr>
              <a:t>Sticky</a:t>
            </a:r>
            <a:r>
              <a:rPr lang="fr-FR" sz="2400" b="1" dirty="0">
                <a:solidFill>
                  <a:srgbClr val="7030A0"/>
                </a:solidFill>
                <a:latin typeface="Times New Roman" pitchFamily="18" charset="0"/>
                <a:cs typeface="Times New Roman" pitchFamily="18" charset="0"/>
              </a:rPr>
              <a:t> bit :      </a:t>
            </a:r>
          </a:p>
          <a:p>
            <a:pPr lvl="1">
              <a:lnSpc>
                <a:spcPct val="150000"/>
              </a:lnSpc>
              <a:spcBef>
                <a:spcPts val="0"/>
              </a:spcBef>
              <a:buNone/>
            </a:pPr>
            <a:r>
              <a:rPr lang="fr-FR" sz="2400" dirty="0">
                <a:solidFill>
                  <a:schemeClr val="tx1"/>
                </a:solidFill>
                <a:latin typeface="Times New Roman" pitchFamily="18" charset="0"/>
                <a:cs typeface="Times New Roman" pitchFamily="18" charset="0"/>
              </a:rPr>
              <a:t> - S’applique aux répertoires.</a:t>
            </a:r>
          </a:p>
          <a:p>
            <a:pPr lvl="1">
              <a:lnSpc>
                <a:spcPct val="150000"/>
              </a:lnSpc>
              <a:spcBef>
                <a:spcPts val="0"/>
              </a:spcBef>
              <a:buNone/>
            </a:pPr>
            <a:r>
              <a:rPr lang="fr-FR" sz="2400" dirty="0">
                <a:solidFill>
                  <a:schemeClr val="tx1"/>
                </a:solidFill>
                <a:latin typeface="Times New Roman" pitchFamily="18" charset="0"/>
                <a:cs typeface="Times New Roman" pitchFamily="18" charset="0"/>
              </a:rPr>
              <a:t>- Lorsque ce droit est positionné sur un répertoire, il interdit sa suppression à tout utilisateur (autre le propriétaire et le root).</a:t>
            </a:r>
            <a:endParaRPr lang="fr-FR" dirty="0"/>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B20E61-C8B1-4C07-867F-E3AC7B5CF915}"/>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182F5FA-16DA-4BF9-AE7E-5F7CAB67E327}"/>
              </a:ext>
            </a:extLst>
          </p:cNvPr>
          <p:cNvSpPr>
            <a:spLocks noGrp="1"/>
          </p:cNvSpPr>
          <p:nvPr>
            <p:ph idx="1"/>
          </p:nvPr>
        </p:nvSpPr>
        <p:spPr/>
        <p:txBody>
          <a:bodyPr/>
          <a:lstStyle/>
          <a:p>
            <a:r>
              <a:rPr lang="fr-FR" dirty="0"/>
              <a:t>Créez un fichier nommé fich</a:t>
            </a:r>
          </a:p>
          <a:p>
            <a:r>
              <a:rPr lang="fr-FR" dirty="0"/>
              <a:t>Vérifier les droits d’accès sur fich</a:t>
            </a:r>
          </a:p>
          <a:p>
            <a:r>
              <a:rPr lang="fr-FR" dirty="0"/>
              <a:t>Positionner le </a:t>
            </a:r>
            <a:r>
              <a:rPr lang="fr-FR" dirty="0" err="1"/>
              <a:t>suid</a:t>
            </a:r>
            <a:r>
              <a:rPr lang="fr-FR" dirty="0"/>
              <a:t> sur fich</a:t>
            </a:r>
          </a:p>
          <a:p>
            <a:r>
              <a:rPr lang="fr-FR" dirty="0"/>
              <a:t>Vérifier les droits d’accès</a:t>
            </a:r>
          </a:p>
          <a:p>
            <a:r>
              <a:rPr lang="fr-FR" dirty="0"/>
              <a:t>Positionner le droit d’exécution pour le </a:t>
            </a:r>
            <a:r>
              <a:rPr lang="fr-FR" dirty="0" err="1"/>
              <a:t>prop</a:t>
            </a:r>
            <a:r>
              <a:rPr lang="fr-FR" dirty="0"/>
              <a:t> sur fich</a:t>
            </a:r>
          </a:p>
          <a:p>
            <a:r>
              <a:rPr lang="fr-FR" dirty="0"/>
              <a:t>Vérifier les droits d’accès</a:t>
            </a:r>
          </a:p>
        </p:txBody>
      </p:sp>
      <p:sp>
        <p:nvSpPr>
          <p:cNvPr id="4" name="Espace réservé du pied de page 3">
            <a:extLst>
              <a:ext uri="{FF2B5EF4-FFF2-40B4-BE49-F238E27FC236}">
                <a16:creationId xmlns:a16="http://schemas.microsoft.com/office/drawing/2014/main" id="{59629A73-1F31-454B-B276-8DB5DD0D8D4E}"/>
              </a:ext>
            </a:extLst>
          </p:cNvPr>
          <p:cNvSpPr>
            <a:spLocks noGrp="1"/>
          </p:cNvSpPr>
          <p:nvPr>
            <p:ph type="ftr" sz="quarter" idx="11"/>
          </p:nvPr>
        </p:nvSpPr>
        <p:spPr/>
        <p:txBody>
          <a:bodyPr/>
          <a:lstStyle/>
          <a:p>
            <a:r>
              <a:rPr lang="en-US"/>
              <a:t>2016-2017</a:t>
            </a:r>
          </a:p>
        </p:txBody>
      </p:sp>
      <p:sp>
        <p:nvSpPr>
          <p:cNvPr id="5" name="Espace réservé du numéro de diapositive 4">
            <a:extLst>
              <a:ext uri="{FF2B5EF4-FFF2-40B4-BE49-F238E27FC236}">
                <a16:creationId xmlns:a16="http://schemas.microsoft.com/office/drawing/2014/main" id="{6305E19D-B8F3-4B55-B806-FCB6C6EF816A}"/>
              </a:ext>
            </a:extLst>
          </p:cNvPr>
          <p:cNvSpPr>
            <a:spLocks noGrp="1"/>
          </p:cNvSpPr>
          <p:nvPr>
            <p:ph type="sldNum" sz="quarter" idx="12"/>
          </p:nvPr>
        </p:nvSpPr>
        <p:spPr/>
        <p:txBody>
          <a:bodyPr/>
          <a:lstStyle/>
          <a:p>
            <a:fld id="{162F1D00-BD13-4404-86B0-79703945A0A7}" type="slidenum">
              <a:rPr lang="en-US" smtClean="0"/>
              <a:pPr/>
              <a:t>14</a:t>
            </a:fld>
            <a:endParaRPr lang="en-US"/>
          </a:p>
        </p:txBody>
      </p:sp>
    </p:spTree>
    <p:extLst>
      <p:ext uri="{BB962C8B-B14F-4D97-AF65-F5344CB8AC3E}">
        <p14:creationId xmlns:p14="http://schemas.microsoft.com/office/powerpoint/2010/main" val="900090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49306"/>
            <a:ext cx="7556313" cy="1116106"/>
          </a:xfrm>
        </p:spPr>
        <p:txBody>
          <a:bodyPr/>
          <a:lstStyle/>
          <a:p>
            <a:r>
              <a:rPr lang="fr-FR" dirty="0"/>
              <a:t>le SUID, </a:t>
            </a:r>
            <a:r>
              <a:rPr lang="fr-FR" sz="2800" dirty="0"/>
              <a:t>(</a:t>
            </a:r>
            <a:r>
              <a:rPr lang="fr-FR" sz="2800" dirty="0">
                <a:latin typeface="Segoe UI Symbol"/>
                <a:cs typeface="Segoe UI Symbol"/>
              </a:rPr>
              <a:t>SETUID : </a:t>
            </a:r>
            <a:r>
              <a:rPr lang="fr-FR" sz="2800" spc="5" dirty="0">
                <a:latin typeface="Segoe UI Symbol"/>
                <a:cs typeface="Segoe UI Symbol"/>
              </a:rPr>
              <a:t>droits s, droit</a:t>
            </a:r>
            <a:r>
              <a:rPr lang="fr-FR" sz="2800" spc="-165" dirty="0">
                <a:latin typeface="Segoe UI Symbol"/>
                <a:cs typeface="Segoe UI Symbol"/>
              </a:rPr>
              <a:t> </a:t>
            </a:r>
            <a:r>
              <a:rPr lang="fr-FR" sz="2800" spc="5" dirty="0">
                <a:latin typeface="Segoe UI Symbol"/>
                <a:cs typeface="Segoe UI Symbol"/>
              </a:rPr>
              <a:t>4000)</a:t>
            </a:r>
            <a:br>
              <a:rPr lang="fr-FR" dirty="0">
                <a:latin typeface="Segoe UI Symbol"/>
                <a:cs typeface="Segoe UI Symbol"/>
              </a:rPr>
            </a:br>
            <a:endParaRPr lang="fr-FR" dirty="0"/>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15</a:t>
            </a:fld>
            <a:endParaRPr lang="en-US"/>
          </a:p>
        </p:txBody>
      </p:sp>
      <p:sp>
        <p:nvSpPr>
          <p:cNvPr id="6" name="Espace réservé du contenu 2"/>
          <p:cNvSpPr>
            <a:spLocks noGrp="1"/>
          </p:cNvSpPr>
          <p:nvPr>
            <p:ph idx="1"/>
          </p:nvPr>
        </p:nvSpPr>
        <p:spPr>
          <a:xfrm>
            <a:off x="179388" y="903111"/>
            <a:ext cx="10454745" cy="4678181"/>
          </a:xfrm>
        </p:spPr>
        <p:txBody>
          <a:bodyPr>
            <a:normAutofit/>
          </a:bodyPr>
          <a:lstStyle/>
          <a:p>
            <a:pPr eaLnBrk="1" hangingPunct="1">
              <a:lnSpc>
                <a:spcPct val="150000"/>
              </a:lnSpc>
              <a:spcBef>
                <a:spcPts val="0"/>
              </a:spcBef>
            </a:pPr>
            <a:r>
              <a:rPr lang="fr-FR" dirty="0">
                <a:solidFill>
                  <a:schemeClr val="tx1"/>
                </a:solidFill>
                <a:latin typeface="Times New Roman" pitchFamily="18" charset="0"/>
                <a:cs typeface="Times New Roman" pitchFamily="18" charset="0"/>
              </a:rPr>
              <a:t>Permet de bénéficier de droits supplémentaires lors de l’exécution d’une</a:t>
            </a:r>
          </a:p>
          <a:p>
            <a:pPr eaLnBrk="1" hangingPunct="1">
              <a:lnSpc>
                <a:spcPct val="150000"/>
              </a:lnSpc>
              <a:spcBef>
                <a:spcPts val="0"/>
              </a:spcBef>
              <a:buNone/>
            </a:pPr>
            <a:r>
              <a:rPr lang="fr-FR" dirty="0">
                <a:solidFill>
                  <a:schemeClr val="tx1"/>
                </a:solidFill>
                <a:latin typeface="Times New Roman" pitchFamily="18" charset="0"/>
                <a:cs typeface="Times New Roman" pitchFamily="18" charset="0"/>
              </a:rPr>
              <a:t>  commande</a:t>
            </a:r>
          </a:p>
          <a:p>
            <a:pPr lvl="1" eaLnBrk="1" hangingPunct="1">
              <a:lnSpc>
                <a:spcPct val="150000"/>
              </a:lnSpc>
              <a:spcBef>
                <a:spcPts val="0"/>
              </a:spcBef>
            </a:pPr>
            <a:r>
              <a:rPr lang="fr-FR" sz="2000" dirty="0">
                <a:solidFill>
                  <a:schemeClr val="tx1"/>
                </a:solidFill>
                <a:latin typeface="Times New Roman" pitchFamily="18" charset="0"/>
                <a:cs typeface="Times New Roman" pitchFamily="18" charset="0"/>
              </a:rPr>
              <a:t>Un utilisateur quelconque peut alors avoir des droits supplémentaires seulement </a:t>
            </a:r>
          </a:p>
          <a:p>
            <a:pPr lvl="1" eaLnBrk="1" hangingPunct="1">
              <a:lnSpc>
                <a:spcPct val="150000"/>
              </a:lnSpc>
              <a:spcBef>
                <a:spcPts val="0"/>
              </a:spcBef>
              <a:buNone/>
            </a:pPr>
            <a:r>
              <a:rPr lang="fr-FR" sz="2000" dirty="0">
                <a:solidFill>
                  <a:schemeClr val="tx1"/>
                </a:solidFill>
                <a:latin typeface="Times New Roman" pitchFamily="18" charset="0"/>
                <a:cs typeface="Times New Roman" pitchFamily="18" charset="0"/>
              </a:rPr>
              <a:t>s’il  exécute la commande ayant le SUID</a:t>
            </a:r>
          </a:p>
          <a:p>
            <a:pPr eaLnBrk="1" hangingPunct="1">
              <a:lnSpc>
                <a:spcPct val="150000"/>
              </a:lnSpc>
              <a:spcBef>
                <a:spcPts val="0"/>
              </a:spcBef>
            </a:pPr>
            <a:r>
              <a:rPr lang="fr-FR" dirty="0">
                <a:solidFill>
                  <a:schemeClr val="tx1"/>
                </a:solidFill>
                <a:latin typeface="Times New Roman" pitchFamily="18" charset="0"/>
                <a:cs typeface="Times New Roman" pitchFamily="18" charset="0"/>
              </a:rPr>
              <a:t>Exemple de la commande « </a:t>
            </a:r>
            <a:r>
              <a:rPr lang="fr-FR" dirty="0" err="1">
                <a:solidFill>
                  <a:schemeClr val="tx1"/>
                </a:solidFill>
                <a:latin typeface="Times New Roman" pitchFamily="18" charset="0"/>
                <a:cs typeface="Times New Roman" pitchFamily="18" charset="0"/>
              </a:rPr>
              <a:t>passwd</a:t>
            </a:r>
            <a:r>
              <a:rPr lang="fr-FR" dirty="0">
                <a:solidFill>
                  <a:schemeClr val="tx1"/>
                </a:solidFill>
                <a:latin typeface="Times New Roman" pitchFamily="18" charset="0"/>
                <a:cs typeface="Times New Roman" pitchFamily="18" charset="0"/>
              </a:rPr>
              <a:t> »</a:t>
            </a:r>
          </a:p>
          <a:p>
            <a:pPr lvl="1" eaLnBrk="1" hangingPunct="1">
              <a:lnSpc>
                <a:spcPct val="150000"/>
              </a:lnSpc>
              <a:spcBef>
                <a:spcPts val="0"/>
              </a:spcBef>
            </a:pPr>
            <a:r>
              <a:rPr lang="fr-FR" sz="2000" dirty="0">
                <a:solidFill>
                  <a:schemeClr val="tx1"/>
                </a:solidFill>
                <a:latin typeface="Times New Roman" pitchFamily="18" charset="0"/>
                <a:cs typeface="Times New Roman" pitchFamily="18" charset="0"/>
              </a:rPr>
              <a:t>Elle permet de modifier son mot de passe</a:t>
            </a:r>
          </a:p>
          <a:p>
            <a:pPr lvl="1" eaLnBrk="1" hangingPunct="1">
              <a:lnSpc>
                <a:spcPct val="150000"/>
              </a:lnSpc>
              <a:spcBef>
                <a:spcPts val="0"/>
              </a:spcBef>
            </a:pPr>
            <a:r>
              <a:rPr lang="fr-FR" sz="2000" dirty="0">
                <a:solidFill>
                  <a:schemeClr val="tx1"/>
                </a:solidFill>
                <a:latin typeface="Times New Roman" pitchFamily="18" charset="0"/>
                <a:cs typeface="Times New Roman" pitchFamily="18" charset="0"/>
              </a:rPr>
              <a:t>« </a:t>
            </a:r>
            <a:r>
              <a:rPr lang="fr-FR" sz="2000" dirty="0" err="1">
                <a:solidFill>
                  <a:schemeClr val="tx1"/>
                </a:solidFill>
                <a:latin typeface="Times New Roman" pitchFamily="18" charset="0"/>
                <a:cs typeface="Times New Roman" pitchFamily="18" charset="0"/>
              </a:rPr>
              <a:t>passwd</a:t>
            </a:r>
            <a:r>
              <a:rPr lang="fr-FR" sz="2000" dirty="0">
                <a:solidFill>
                  <a:schemeClr val="tx1"/>
                </a:solidFill>
                <a:latin typeface="Times New Roman" pitchFamily="18" charset="0"/>
                <a:cs typeface="Times New Roman" pitchFamily="18" charset="0"/>
              </a:rPr>
              <a:t> » doit écrire dans le fichier « /</a:t>
            </a:r>
            <a:r>
              <a:rPr lang="fr-FR" sz="2000" dirty="0" err="1">
                <a:solidFill>
                  <a:schemeClr val="tx1"/>
                </a:solidFill>
                <a:latin typeface="Times New Roman" pitchFamily="18" charset="0"/>
                <a:cs typeface="Times New Roman" pitchFamily="18" charset="0"/>
              </a:rPr>
              <a:t>etc</a:t>
            </a:r>
            <a:r>
              <a:rPr lang="fr-FR" sz="2000" dirty="0">
                <a:solidFill>
                  <a:schemeClr val="tx1"/>
                </a:solidFill>
                <a:latin typeface="Times New Roman" pitchFamily="18" charset="0"/>
                <a:cs typeface="Times New Roman" pitchFamily="18" charset="0"/>
              </a:rPr>
              <a:t>/</a:t>
            </a:r>
            <a:r>
              <a:rPr lang="fr-FR" sz="2000" dirty="0" err="1">
                <a:solidFill>
                  <a:schemeClr val="tx1"/>
                </a:solidFill>
                <a:latin typeface="Times New Roman" pitchFamily="18" charset="0"/>
                <a:cs typeface="Times New Roman" pitchFamily="18" charset="0"/>
              </a:rPr>
              <a:t>shadow</a:t>
            </a:r>
            <a:r>
              <a:rPr lang="fr-FR" sz="2000" dirty="0">
                <a:solidFill>
                  <a:schemeClr val="tx1"/>
                </a:solidFill>
                <a:latin typeface="Times New Roman" pitchFamily="18" charset="0"/>
                <a:cs typeface="Times New Roman" pitchFamily="18" charset="0"/>
              </a:rPr>
              <a:t> » et pourtant :</a:t>
            </a:r>
          </a:p>
          <a:p>
            <a:pPr lvl="1" eaLnBrk="1" hangingPunct="1">
              <a:buNone/>
            </a:pPr>
            <a:endParaRPr lang="fr-FR" sz="1600" dirty="0"/>
          </a:p>
        </p:txBody>
      </p:sp>
      <p:sp>
        <p:nvSpPr>
          <p:cNvPr id="7" name="Rectangle 6"/>
          <p:cNvSpPr/>
          <p:nvPr/>
        </p:nvSpPr>
        <p:spPr bwMode="auto">
          <a:xfrm>
            <a:off x="642938" y="4140029"/>
            <a:ext cx="7286625" cy="500062"/>
          </a:xfrm>
          <a:prstGeom prst="rect">
            <a:avLst/>
          </a:prstGeom>
          <a:ln>
            <a:solidFill>
              <a:srgbClr val="FFC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wrap="none" lIns="72000" rIns="72000"/>
          <a:lstStyle/>
          <a:p>
            <a:pPr>
              <a:defRPr/>
            </a:pPr>
            <a:r>
              <a:rPr lang="fr-FR" sz="1200" dirty="0">
                <a:solidFill>
                  <a:schemeClr val="tx1"/>
                </a:solidFill>
                <a:latin typeface="Lucida Console" pitchFamily="49" charset="0"/>
                <a:cs typeface="Courier New" pitchFamily="49" charset="0"/>
              </a:rPr>
              <a:t>linux:~# </a:t>
            </a:r>
            <a:r>
              <a:rPr lang="fr-FR" sz="1200" b="1" dirty="0" err="1">
                <a:solidFill>
                  <a:schemeClr val="tx1"/>
                </a:solidFill>
                <a:latin typeface="Lucida Console" pitchFamily="49" charset="0"/>
                <a:cs typeface="Courier New" pitchFamily="49" charset="0"/>
              </a:rPr>
              <a:t>ls</a:t>
            </a:r>
            <a:r>
              <a:rPr lang="fr-FR" sz="1200" b="1" dirty="0">
                <a:solidFill>
                  <a:schemeClr val="tx1"/>
                </a:solidFill>
                <a:latin typeface="Lucida Console" pitchFamily="49" charset="0"/>
                <a:cs typeface="Courier New" pitchFamily="49" charset="0"/>
              </a:rPr>
              <a:t> -l /</a:t>
            </a:r>
            <a:r>
              <a:rPr lang="fr-FR" sz="1200" b="1" dirty="0" err="1">
                <a:solidFill>
                  <a:schemeClr val="tx1"/>
                </a:solidFill>
                <a:latin typeface="Lucida Console" pitchFamily="49" charset="0"/>
                <a:cs typeface="Courier New" pitchFamily="49" charset="0"/>
              </a:rPr>
              <a:t>etc</a:t>
            </a:r>
            <a:r>
              <a:rPr lang="fr-FR" sz="1200" b="1" dirty="0">
                <a:solidFill>
                  <a:schemeClr val="tx1"/>
                </a:solidFill>
                <a:latin typeface="Lucida Console" pitchFamily="49" charset="0"/>
                <a:cs typeface="Courier New" pitchFamily="49" charset="0"/>
              </a:rPr>
              <a:t>/</a:t>
            </a:r>
            <a:r>
              <a:rPr lang="fr-FR" sz="1200" b="1" dirty="0" err="1">
                <a:solidFill>
                  <a:schemeClr val="tx1"/>
                </a:solidFill>
                <a:latin typeface="Lucida Console" pitchFamily="49" charset="0"/>
                <a:cs typeface="Courier New" pitchFamily="49" charset="0"/>
              </a:rPr>
              <a:t>shadow</a:t>
            </a:r>
            <a:endParaRPr lang="fr-FR" sz="1200" b="1" dirty="0">
              <a:solidFill>
                <a:schemeClr val="tx1"/>
              </a:solidFill>
              <a:latin typeface="Lucida Console" pitchFamily="49" charset="0"/>
              <a:cs typeface="Courier New" pitchFamily="49" charset="0"/>
            </a:endParaRPr>
          </a:p>
          <a:p>
            <a:pPr>
              <a:defRPr/>
            </a:pPr>
            <a:r>
              <a:rPr lang="fr-FR" sz="1200" dirty="0">
                <a:solidFill>
                  <a:schemeClr val="tx1"/>
                </a:solidFill>
                <a:latin typeface="Lucida Console" pitchFamily="49" charset="0"/>
                <a:cs typeface="Courier New" pitchFamily="49" charset="0"/>
              </a:rPr>
              <a:t>-</a:t>
            </a:r>
            <a:r>
              <a:rPr lang="fr-FR" sz="1200" dirty="0" err="1">
                <a:solidFill>
                  <a:schemeClr val="tx1"/>
                </a:solidFill>
                <a:latin typeface="Lucida Console" pitchFamily="49" charset="0"/>
                <a:cs typeface="Courier New" pitchFamily="49" charset="0"/>
              </a:rPr>
              <a:t>rw</a:t>
            </a:r>
            <a:r>
              <a:rPr lang="fr-FR" sz="1200" dirty="0">
                <a:solidFill>
                  <a:schemeClr val="tx1"/>
                </a:solidFill>
                <a:latin typeface="Lucida Console" pitchFamily="49" charset="0"/>
                <a:cs typeface="Courier New" pitchFamily="49" charset="0"/>
              </a:rPr>
              <a:t>-r--</a:t>
            </a:r>
            <a:r>
              <a:rPr lang="fr-FR" sz="1200" b="1" dirty="0">
                <a:solidFill>
                  <a:srgbClr val="FF0000"/>
                </a:solidFill>
                <a:latin typeface="Lucida Console" pitchFamily="49" charset="0"/>
                <a:cs typeface="Courier New" pitchFamily="49" charset="0"/>
              </a:rPr>
              <a:t>---</a:t>
            </a:r>
            <a:r>
              <a:rPr lang="fr-FR" sz="1200" dirty="0">
                <a:solidFill>
                  <a:schemeClr val="tx1"/>
                </a:solidFill>
                <a:latin typeface="Lucida Console" pitchFamily="49" charset="0"/>
                <a:cs typeface="Courier New" pitchFamily="49" charset="0"/>
              </a:rPr>
              <a:t> 1 </a:t>
            </a:r>
            <a:r>
              <a:rPr lang="fr-FR" sz="1200" dirty="0" err="1">
                <a:solidFill>
                  <a:schemeClr val="tx1"/>
                </a:solidFill>
                <a:latin typeface="Lucida Console" pitchFamily="49" charset="0"/>
                <a:cs typeface="Courier New" pitchFamily="49" charset="0"/>
              </a:rPr>
              <a:t>root</a:t>
            </a:r>
            <a:r>
              <a:rPr lang="fr-FR" sz="1200" dirty="0">
                <a:solidFill>
                  <a:schemeClr val="tx1"/>
                </a:solidFill>
                <a:latin typeface="Lucida Console" pitchFamily="49" charset="0"/>
                <a:cs typeface="Courier New" pitchFamily="49" charset="0"/>
              </a:rPr>
              <a:t> </a:t>
            </a:r>
            <a:r>
              <a:rPr lang="fr-FR" sz="1200" dirty="0" err="1">
                <a:solidFill>
                  <a:schemeClr val="tx1"/>
                </a:solidFill>
                <a:latin typeface="Lucida Console" pitchFamily="49" charset="0"/>
                <a:cs typeface="Courier New" pitchFamily="49" charset="0"/>
              </a:rPr>
              <a:t>shadow</a:t>
            </a:r>
            <a:r>
              <a:rPr lang="fr-FR" sz="1200" dirty="0">
                <a:solidFill>
                  <a:schemeClr val="tx1"/>
                </a:solidFill>
                <a:latin typeface="Lucida Console" pitchFamily="49" charset="0"/>
                <a:cs typeface="Courier New" pitchFamily="49" charset="0"/>
              </a:rPr>
              <a:t> 700 2007-12-04 18:39 /</a:t>
            </a:r>
            <a:r>
              <a:rPr lang="fr-FR" sz="1200" dirty="0" err="1">
                <a:solidFill>
                  <a:schemeClr val="tx1"/>
                </a:solidFill>
                <a:latin typeface="Lucida Console" pitchFamily="49" charset="0"/>
                <a:cs typeface="Courier New" pitchFamily="49" charset="0"/>
              </a:rPr>
              <a:t>etc</a:t>
            </a:r>
            <a:r>
              <a:rPr lang="fr-FR" sz="1200" dirty="0">
                <a:solidFill>
                  <a:schemeClr val="tx1"/>
                </a:solidFill>
                <a:latin typeface="Lucida Console" pitchFamily="49" charset="0"/>
                <a:cs typeface="Courier New" pitchFamily="49" charset="0"/>
              </a:rPr>
              <a:t>/</a:t>
            </a:r>
            <a:r>
              <a:rPr lang="fr-FR" sz="1200" dirty="0" err="1">
                <a:solidFill>
                  <a:schemeClr val="tx1"/>
                </a:solidFill>
                <a:latin typeface="Lucida Console" pitchFamily="49" charset="0"/>
                <a:cs typeface="Courier New" pitchFamily="49" charset="0"/>
              </a:rPr>
              <a:t>shadow</a:t>
            </a:r>
            <a:endParaRPr lang="fr-FR" sz="1200" dirty="0">
              <a:solidFill>
                <a:schemeClr val="tx1"/>
              </a:solidFill>
              <a:latin typeface="Lucida Console" pitchFamily="49" charset="0"/>
              <a:cs typeface="Courier New" pitchFamily="49" charset="0"/>
            </a:endParaRPr>
          </a:p>
          <a:p>
            <a:pPr>
              <a:defRPr/>
            </a:pPr>
            <a:r>
              <a:rPr lang="fr-FR" sz="1200" dirty="0">
                <a:solidFill>
                  <a:schemeClr val="tx1"/>
                </a:solidFill>
                <a:latin typeface="Lucida Console" pitchFamily="49" charset="0"/>
                <a:cs typeface="Courier New" pitchFamily="49" charset="0"/>
              </a:rPr>
              <a:t> </a:t>
            </a:r>
          </a:p>
        </p:txBody>
      </p:sp>
      <p:sp>
        <p:nvSpPr>
          <p:cNvPr id="8" name="Rectangle 7"/>
          <p:cNvSpPr/>
          <p:nvPr/>
        </p:nvSpPr>
        <p:spPr bwMode="auto">
          <a:xfrm>
            <a:off x="642938" y="5425904"/>
            <a:ext cx="7286625" cy="500062"/>
          </a:xfrm>
          <a:prstGeom prst="rect">
            <a:avLst/>
          </a:prstGeom>
          <a:ln>
            <a:solidFill>
              <a:srgbClr val="FFC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wrap="none" lIns="72000" rIns="72000"/>
          <a:lstStyle/>
          <a:p>
            <a:pPr>
              <a:defRPr/>
            </a:pPr>
            <a:r>
              <a:rPr lang="fr-FR" sz="1200" dirty="0">
                <a:solidFill>
                  <a:schemeClr val="tx1"/>
                </a:solidFill>
                <a:latin typeface="Lucida Console" pitchFamily="49" charset="0"/>
                <a:cs typeface="Courier New" pitchFamily="49" charset="0"/>
              </a:rPr>
              <a:t>linux:~# </a:t>
            </a:r>
            <a:r>
              <a:rPr lang="fr-FR" sz="1200" b="1" dirty="0" err="1">
                <a:solidFill>
                  <a:schemeClr val="tx1"/>
                </a:solidFill>
                <a:latin typeface="Lucida Console" pitchFamily="49" charset="0"/>
                <a:cs typeface="Courier New" pitchFamily="49" charset="0"/>
              </a:rPr>
              <a:t>ls</a:t>
            </a:r>
            <a:r>
              <a:rPr lang="fr-FR" sz="1200" b="1" dirty="0">
                <a:solidFill>
                  <a:schemeClr val="tx1"/>
                </a:solidFill>
                <a:latin typeface="Lucida Console" pitchFamily="49" charset="0"/>
                <a:cs typeface="Courier New" pitchFamily="49" charset="0"/>
              </a:rPr>
              <a:t> -l /</a:t>
            </a:r>
            <a:r>
              <a:rPr lang="fr-FR" sz="1200" b="1" dirty="0" err="1">
                <a:solidFill>
                  <a:schemeClr val="tx1"/>
                </a:solidFill>
                <a:latin typeface="Lucida Console" pitchFamily="49" charset="0"/>
                <a:cs typeface="Courier New" pitchFamily="49" charset="0"/>
              </a:rPr>
              <a:t>usr</a:t>
            </a:r>
            <a:r>
              <a:rPr lang="fr-FR" sz="1200" b="1" dirty="0">
                <a:solidFill>
                  <a:schemeClr val="tx1"/>
                </a:solidFill>
                <a:latin typeface="Lucida Console" pitchFamily="49" charset="0"/>
                <a:cs typeface="Courier New" pitchFamily="49" charset="0"/>
              </a:rPr>
              <a:t>/</a:t>
            </a:r>
            <a:r>
              <a:rPr lang="fr-FR" sz="1200" b="1" dirty="0" err="1">
                <a:solidFill>
                  <a:schemeClr val="tx1"/>
                </a:solidFill>
                <a:latin typeface="Lucida Console" pitchFamily="49" charset="0"/>
                <a:cs typeface="Courier New" pitchFamily="49" charset="0"/>
              </a:rPr>
              <a:t>bin</a:t>
            </a:r>
            <a:r>
              <a:rPr lang="fr-FR" sz="1200" b="1" dirty="0">
                <a:solidFill>
                  <a:schemeClr val="tx1"/>
                </a:solidFill>
                <a:latin typeface="Lucida Console" pitchFamily="49" charset="0"/>
                <a:cs typeface="Courier New" pitchFamily="49" charset="0"/>
              </a:rPr>
              <a:t>/</a:t>
            </a:r>
            <a:r>
              <a:rPr lang="fr-FR" sz="1200" b="1" dirty="0" err="1">
                <a:solidFill>
                  <a:schemeClr val="tx1"/>
                </a:solidFill>
                <a:latin typeface="Lucida Console" pitchFamily="49" charset="0"/>
                <a:cs typeface="Courier New" pitchFamily="49" charset="0"/>
              </a:rPr>
              <a:t>passwd</a:t>
            </a:r>
            <a:endParaRPr lang="fr-FR" sz="1200" b="1" dirty="0">
              <a:solidFill>
                <a:schemeClr val="tx1"/>
              </a:solidFill>
              <a:latin typeface="Lucida Console" pitchFamily="49" charset="0"/>
              <a:cs typeface="Courier New" pitchFamily="49" charset="0"/>
            </a:endParaRPr>
          </a:p>
          <a:p>
            <a:pPr>
              <a:defRPr/>
            </a:pPr>
            <a:r>
              <a:rPr lang="fr-FR" sz="1200" dirty="0">
                <a:solidFill>
                  <a:schemeClr val="tx1"/>
                </a:solidFill>
                <a:latin typeface="Lucida Console" pitchFamily="49" charset="0"/>
                <a:cs typeface="Courier New" pitchFamily="49" charset="0"/>
              </a:rPr>
              <a:t>-</a:t>
            </a:r>
            <a:r>
              <a:rPr lang="fr-FR" sz="1200" dirty="0" err="1">
                <a:solidFill>
                  <a:schemeClr val="tx1"/>
                </a:solidFill>
                <a:latin typeface="Lucida Console" pitchFamily="49" charset="0"/>
                <a:cs typeface="Courier New" pitchFamily="49" charset="0"/>
              </a:rPr>
              <a:t>rw</a:t>
            </a:r>
            <a:r>
              <a:rPr lang="fr-FR" sz="1200" b="1" dirty="0" err="1">
                <a:solidFill>
                  <a:schemeClr val="tx1"/>
                </a:solidFill>
                <a:latin typeface="Lucida Console" pitchFamily="49" charset="0"/>
                <a:cs typeface="Courier New" pitchFamily="49" charset="0"/>
              </a:rPr>
              <a:t>s</a:t>
            </a:r>
            <a:r>
              <a:rPr lang="fr-FR" sz="1200" dirty="0" err="1">
                <a:solidFill>
                  <a:schemeClr val="tx1"/>
                </a:solidFill>
                <a:latin typeface="Lucida Console" pitchFamily="49" charset="0"/>
                <a:cs typeface="Courier New" pitchFamily="49" charset="0"/>
              </a:rPr>
              <a:t>r</a:t>
            </a:r>
            <a:r>
              <a:rPr lang="fr-FR" sz="1200" dirty="0">
                <a:solidFill>
                  <a:schemeClr val="tx1"/>
                </a:solidFill>
                <a:latin typeface="Lucida Console" pitchFamily="49" charset="0"/>
                <a:cs typeface="Courier New" pitchFamily="49" charset="0"/>
              </a:rPr>
              <a:t>-</a:t>
            </a:r>
            <a:r>
              <a:rPr lang="fr-FR" sz="1200" dirty="0" err="1">
                <a:solidFill>
                  <a:schemeClr val="tx1"/>
                </a:solidFill>
                <a:latin typeface="Lucida Console" pitchFamily="49" charset="0"/>
                <a:cs typeface="Courier New" pitchFamily="49" charset="0"/>
              </a:rPr>
              <a:t>xr</a:t>
            </a:r>
            <a:r>
              <a:rPr lang="fr-FR" sz="1200" dirty="0">
                <a:solidFill>
                  <a:schemeClr val="tx1"/>
                </a:solidFill>
                <a:latin typeface="Lucida Console" pitchFamily="49" charset="0"/>
                <a:cs typeface="Courier New" pitchFamily="49" charset="0"/>
              </a:rPr>
              <a:t>-x 1 </a:t>
            </a:r>
            <a:r>
              <a:rPr lang="fr-FR" sz="1200" dirty="0" err="1">
                <a:solidFill>
                  <a:schemeClr val="tx1"/>
                </a:solidFill>
                <a:latin typeface="Lucida Console" pitchFamily="49" charset="0"/>
                <a:cs typeface="Courier New" pitchFamily="49" charset="0"/>
              </a:rPr>
              <a:t>root</a:t>
            </a:r>
            <a:r>
              <a:rPr lang="fr-FR" sz="1200" dirty="0">
                <a:solidFill>
                  <a:schemeClr val="tx1"/>
                </a:solidFill>
                <a:latin typeface="Lucida Console" pitchFamily="49" charset="0"/>
                <a:cs typeface="Courier New" pitchFamily="49" charset="0"/>
              </a:rPr>
              <a:t> </a:t>
            </a:r>
            <a:r>
              <a:rPr lang="fr-FR" sz="1200" dirty="0" err="1">
                <a:solidFill>
                  <a:schemeClr val="tx1"/>
                </a:solidFill>
                <a:latin typeface="Lucida Console" pitchFamily="49" charset="0"/>
                <a:cs typeface="Courier New" pitchFamily="49" charset="0"/>
              </a:rPr>
              <a:t>root</a:t>
            </a:r>
            <a:r>
              <a:rPr lang="fr-FR" sz="1200" dirty="0">
                <a:solidFill>
                  <a:schemeClr val="tx1"/>
                </a:solidFill>
                <a:latin typeface="Lucida Console" pitchFamily="49" charset="0"/>
                <a:cs typeface="Courier New" pitchFamily="49" charset="0"/>
              </a:rPr>
              <a:t> 28480 2007-02-27 08:53 /</a:t>
            </a:r>
            <a:r>
              <a:rPr lang="fr-FR" sz="1200" dirty="0" err="1">
                <a:solidFill>
                  <a:schemeClr val="tx1"/>
                </a:solidFill>
                <a:latin typeface="Lucida Console" pitchFamily="49" charset="0"/>
                <a:cs typeface="Courier New" pitchFamily="49" charset="0"/>
              </a:rPr>
              <a:t>usr</a:t>
            </a:r>
            <a:r>
              <a:rPr lang="fr-FR" sz="1200" dirty="0">
                <a:solidFill>
                  <a:schemeClr val="tx1"/>
                </a:solidFill>
                <a:latin typeface="Lucida Console" pitchFamily="49" charset="0"/>
                <a:cs typeface="Courier New" pitchFamily="49" charset="0"/>
              </a:rPr>
              <a:t>/</a:t>
            </a:r>
            <a:r>
              <a:rPr lang="fr-FR" sz="1200" dirty="0" err="1">
                <a:solidFill>
                  <a:schemeClr val="tx1"/>
                </a:solidFill>
                <a:latin typeface="Lucida Console" pitchFamily="49" charset="0"/>
                <a:cs typeface="Courier New" pitchFamily="49" charset="0"/>
              </a:rPr>
              <a:t>bin</a:t>
            </a:r>
            <a:r>
              <a:rPr lang="fr-FR" sz="1200" dirty="0">
                <a:solidFill>
                  <a:schemeClr val="tx1"/>
                </a:solidFill>
                <a:latin typeface="Lucida Console" pitchFamily="49" charset="0"/>
                <a:cs typeface="Courier New" pitchFamily="49" charset="0"/>
              </a:rPr>
              <a:t>/</a:t>
            </a:r>
            <a:r>
              <a:rPr lang="fr-FR" sz="1200" dirty="0" err="1">
                <a:solidFill>
                  <a:schemeClr val="tx1"/>
                </a:solidFill>
                <a:latin typeface="Lucida Console" pitchFamily="49" charset="0"/>
                <a:cs typeface="Courier New" pitchFamily="49" charset="0"/>
              </a:rPr>
              <a:t>passwd</a:t>
            </a:r>
            <a:endParaRPr lang="fr-FR" sz="1200" dirty="0">
              <a:solidFill>
                <a:schemeClr val="tx1"/>
              </a:solidFill>
              <a:latin typeface="Lucida Console" pitchFamily="49" charset="0"/>
              <a:cs typeface="Courier New" pitchFamily="49" charset="0"/>
            </a:endParaRPr>
          </a:p>
        </p:txBody>
      </p:sp>
      <p:sp>
        <p:nvSpPr>
          <p:cNvPr id="9" name="ZoneTexte 8"/>
          <p:cNvSpPr txBox="1">
            <a:spLocks noChangeArrowheads="1"/>
          </p:cNvSpPr>
          <p:nvPr/>
        </p:nvSpPr>
        <p:spPr bwMode="auto">
          <a:xfrm>
            <a:off x="1643063" y="4854404"/>
            <a:ext cx="4583112" cy="369887"/>
          </a:xfrm>
          <a:prstGeom prst="rect">
            <a:avLst/>
          </a:prstGeom>
          <a:noFill/>
          <a:ln w="9525">
            <a:noFill/>
            <a:miter lim="800000"/>
            <a:headEnd/>
            <a:tailEnd/>
          </a:ln>
        </p:spPr>
        <p:txBody>
          <a:bodyPr wrap="none">
            <a:spAutoFit/>
          </a:bodyPr>
          <a:lstStyle/>
          <a:p>
            <a:pPr algn="ctr"/>
            <a:r>
              <a:rPr lang="fr-FR" dirty="0">
                <a:solidFill>
                  <a:srgbClr val="FF0000"/>
                </a:solidFill>
              </a:rPr>
              <a:t> Aucune permission d’écriture sur ce fichier</a:t>
            </a:r>
          </a:p>
        </p:txBody>
      </p:sp>
      <p:cxnSp>
        <p:nvCxnSpPr>
          <p:cNvPr id="10" name="Connecteur droit avec flèche 9"/>
          <p:cNvCxnSpPr>
            <a:cxnSpLocks noChangeShapeType="1"/>
          </p:cNvCxnSpPr>
          <p:nvPr/>
        </p:nvCxnSpPr>
        <p:spPr bwMode="auto">
          <a:xfrm rot="16200000" flipV="1">
            <a:off x="1464469" y="4604373"/>
            <a:ext cx="357187" cy="285750"/>
          </a:xfrm>
          <a:prstGeom prst="straightConnector1">
            <a:avLst/>
          </a:prstGeom>
          <a:noFill/>
          <a:ln w="15875" algn="ctr">
            <a:solidFill>
              <a:srgbClr val="FF0000"/>
            </a:solidFill>
            <a:round/>
            <a:headEnd/>
            <a:tailEnd type="arrow" w="med" len="med"/>
          </a:ln>
        </p:spPr>
      </p:cxnSp>
      <p:sp>
        <p:nvSpPr>
          <p:cNvPr id="11" name="ZoneTexte 10"/>
          <p:cNvSpPr txBox="1">
            <a:spLocks noChangeArrowheads="1"/>
          </p:cNvSpPr>
          <p:nvPr/>
        </p:nvSpPr>
        <p:spPr bwMode="auto">
          <a:xfrm>
            <a:off x="785813" y="6137104"/>
            <a:ext cx="7699375" cy="646112"/>
          </a:xfrm>
          <a:prstGeom prst="rect">
            <a:avLst/>
          </a:prstGeom>
          <a:noFill/>
          <a:ln w="9525">
            <a:noFill/>
            <a:miter lim="800000"/>
            <a:headEnd/>
            <a:tailEnd/>
          </a:ln>
        </p:spPr>
        <p:txBody>
          <a:bodyPr wrap="none">
            <a:spAutoFit/>
          </a:bodyPr>
          <a:lstStyle/>
          <a:p>
            <a:r>
              <a:rPr lang="fr-FR">
                <a:solidFill>
                  <a:srgbClr val="FF0000"/>
                </a:solidFill>
              </a:rPr>
              <a:t> La commande aura les droits du super-utilisateur même si n’importe quel</a:t>
            </a:r>
          </a:p>
          <a:p>
            <a:r>
              <a:rPr lang="fr-FR">
                <a:solidFill>
                  <a:srgbClr val="FF0000"/>
                </a:solidFill>
              </a:rPr>
              <a:t>autre utilisateur lance son exécution</a:t>
            </a:r>
          </a:p>
        </p:txBody>
      </p:sp>
      <p:cxnSp>
        <p:nvCxnSpPr>
          <p:cNvPr id="12" name="Connecteur droit avec flèche 11"/>
          <p:cNvCxnSpPr>
            <a:cxnSpLocks noChangeShapeType="1"/>
          </p:cNvCxnSpPr>
          <p:nvPr/>
        </p:nvCxnSpPr>
        <p:spPr bwMode="auto">
          <a:xfrm rot="16200000" flipV="1">
            <a:off x="1013619" y="5860085"/>
            <a:ext cx="357188" cy="285750"/>
          </a:xfrm>
          <a:prstGeom prst="straightConnector1">
            <a:avLst/>
          </a:prstGeom>
          <a:noFill/>
          <a:ln w="15875" algn="ctr">
            <a:solidFill>
              <a:srgbClr val="FF0000"/>
            </a:solidFill>
            <a:round/>
            <a:headEnd/>
            <a:tailEnd type="arrow"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16</a:t>
            </a:fld>
            <a:endParaRPr lang="en-US"/>
          </a:p>
        </p:txBody>
      </p:sp>
      <p:sp>
        <p:nvSpPr>
          <p:cNvPr id="6" name="Espace réservé du contenu 2"/>
          <p:cNvSpPr>
            <a:spLocks noGrp="1"/>
          </p:cNvSpPr>
          <p:nvPr>
            <p:ph idx="1"/>
          </p:nvPr>
        </p:nvSpPr>
        <p:spPr>
          <a:xfrm>
            <a:off x="179388" y="869950"/>
            <a:ext cx="8713787" cy="5572125"/>
          </a:xfrm>
        </p:spPr>
        <p:txBody>
          <a:bodyPr/>
          <a:lstStyle/>
          <a:p>
            <a:pPr eaLnBrk="1" hangingPunct="1"/>
            <a:r>
              <a:rPr lang="fr-FR" sz="2400" dirty="0">
                <a:solidFill>
                  <a:schemeClr val="tx1"/>
                </a:solidFill>
                <a:latin typeface="Times New Roman" pitchFamily="18" charset="0"/>
                <a:cs typeface="Times New Roman" pitchFamily="18" charset="0"/>
              </a:rPr>
              <a:t>Identique au SUID mais appliqué au groupe propriétaire</a:t>
            </a:r>
          </a:p>
          <a:p>
            <a:pPr lvl="1" eaLnBrk="1" hangingPunct="1"/>
            <a:r>
              <a:rPr lang="fr-FR" sz="2400" dirty="0">
                <a:solidFill>
                  <a:schemeClr val="tx1"/>
                </a:solidFill>
                <a:latin typeface="Times New Roman" pitchFamily="18" charset="0"/>
                <a:cs typeface="Times New Roman" pitchFamily="18" charset="0"/>
              </a:rPr>
              <a:t>La commande obtiendra les droits du groupe propriétaire </a:t>
            </a:r>
          </a:p>
          <a:p>
            <a:pPr lvl="1" eaLnBrk="1" hangingPunct="1">
              <a:buNone/>
            </a:pPr>
            <a:r>
              <a:rPr lang="fr-FR" sz="2400" dirty="0">
                <a:solidFill>
                  <a:schemeClr val="tx1"/>
                </a:solidFill>
                <a:latin typeface="Times New Roman" pitchFamily="18" charset="0"/>
                <a:cs typeface="Times New Roman" pitchFamily="18" charset="0"/>
              </a:rPr>
              <a:t>   s’il elle est exécutée par un autre utilisateur</a:t>
            </a:r>
          </a:p>
          <a:p>
            <a:pPr eaLnBrk="1" hangingPunct="1"/>
            <a:r>
              <a:rPr lang="fr-FR" sz="2400" dirty="0">
                <a:solidFill>
                  <a:schemeClr val="tx1"/>
                </a:solidFill>
                <a:latin typeface="Times New Roman" pitchFamily="18" charset="0"/>
                <a:cs typeface="Times New Roman" pitchFamily="18" charset="0"/>
              </a:rPr>
              <a:t>Attention, appliquée à un répertoire, le SGID :</a:t>
            </a:r>
          </a:p>
          <a:p>
            <a:pPr lvl="1" eaLnBrk="1" hangingPunct="1"/>
            <a:r>
              <a:rPr lang="fr-FR" sz="2400" dirty="0">
                <a:solidFill>
                  <a:schemeClr val="tx1"/>
                </a:solidFill>
                <a:latin typeface="Times New Roman" pitchFamily="18" charset="0"/>
                <a:cs typeface="Times New Roman" pitchFamily="18" charset="0"/>
              </a:rPr>
              <a:t>Modifie le groupe propriétaire d’un fichier créé dans le répertoire</a:t>
            </a:r>
          </a:p>
          <a:p>
            <a:pPr lvl="1" eaLnBrk="1" hangingPunct="1"/>
            <a:r>
              <a:rPr lang="fr-FR" sz="2400" dirty="0">
                <a:solidFill>
                  <a:schemeClr val="tx1"/>
                </a:solidFill>
                <a:latin typeface="Times New Roman" pitchFamily="18" charset="0"/>
                <a:cs typeface="Times New Roman" pitchFamily="18" charset="0"/>
              </a:rPr>
              <a:t>Il y a donc un mécanisme d’héritage entre le répertoire et les fichiers nouvellement créés qu’il contient</a:t>
            </a:r>
          </a:p>
          <a:p>
            <a:pPr eaLnBrk="1" hangingPunct="1"/>
            <a:r>
              <a:rPr lang="fr-FR" dirty="0"/>
              <a:t>Exemple :</a:t>
            </a:r>
          </a:p>
        </p:txBody>
      </p:sp>
      <p:sp>
        <p:nvSpPr>
          <p:cNvPr id="7" name="Rectangle 6"/>
          <p:cNvSpPr/>
          <p:nvPr/>
        </p:nvSpPr>
        <p:spPr bwMode="auto">
          <a:xfrm>
            <a:off x="642938" y="4786313"/>
            <a:ext cx="5786437" cy="285750"/>
          </a:xfrm>
          <a:prstGeom prst="rect">
            <a:avLst/>
          </a:prstGeom>
          <a:ln>
            <a:solidFill>
              <a:srgbClr val="FFC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wrap="none" lIns="72000" rIns="72000"/>
          <a:lstStyle/>
          <a:p>
            <a:pPr>
              <a:defRPr/>
            </a:pPr>
            <a:r>
              <a:rPr lang="fr-FR" sz="1200" dirty="0" err="1">
                <a:solidFill>
                  <a:schemeClr val="tx1"/>
                </a:solidFill>
                <a:latin typeface="Lucida Console" pitchFamily="49" charset="0"/>
                <a:cs typeface="Courier New" pitchFamily="49" charset="0"/>
              </a:rPr>
              <a:t>drwxrw</a:t>
            </a:r>
            <a:r>
              <a:rPr lang="fr-FR" sz="1200" b="1" dirty="0" err="1">
                <a:solidFill>
                  <a:schemeClr val="tx1"/>
                </a:solidFill>
                <a:latin typeface="Lucida Console" pitchFamily="49" charset="0"/>
                <a:cs typeface="Courier New" pitchFamily="49" charset="0"/>
              </a:rPr>
              <a:t>s</a:t>
            </a:r>
            <a:r>
              <a:rPr lang="fr-FR" sz="1200" dirty="0">
                <a:solidFill>
                  <a:schemeClr val="tx1"/>
                </a:solidFill>
                <a:latin typeface="Lucida Console" pitchFamily="49" charset="0"/>
                <a:cs typeface="Courier New" pitchFamily="49" charset="0"/>
              </a:rPr>
              <a:t>---   2 </a:t>
            </a:r>
            <a:r>
              <a:rPr lang="fr-FR" sz="1200" dirty="0" err="1">
                <a:solidFill>
                  <a:schemeClr val="tx1"/>
                </a:solidFill>
                <a:latin typeface="Lucida Console" pitchFamily="49" charset="0"/>
                <a:cs typeface="Courier New" pitchFamily="49" charset="0"/>
              </a:rPr>
              <a:t>root</a:t>
            </a:r>
            <a:r>
              <a:rPr lang="fr-FR" sz="1200" dirty="0">
                <a:solidFill>
                  <a:schemeClr val="tx1"/>
                </a:solidFill>
                <a:latin typeface="Lucida Console" pitchFamily="49" charset="0"/>
                <a:cs typeface="Courier New" pitchFamily="49" charset="0"/>
              </a:rPr>
              <a:t> </a:t>
            </a:r>
            <a:r>
              <a:rPr lang="fr-FR" sz="1200" b="1" dirty="0">
                <a:solidFill>
                  <a:schemeClr val="tx1"/>
                </a:solidFill>
                <a:latin typeface="Lucida Console" pitchFamily="49" charset="0"/>
                <a:cs typeface="Courier New" pitchFamily="49" charset="0"/>
              </a:rPr>
              <a:t>compta</a:t>
            </a:r>
            <a:r>
              <a:rPr lang="fr-FR" sz="1200" dirty="0">
                <a:solidFill>
                  <a:schemeClr val="tx1"/>
                </a:solidFill>
                <a:latin typeface="Lucida Console" pitchFamily="49" charset="0"/>
                <a:cs typeface="Courier New" pitchFamily="49" charset="0"/>
              </a:rPr>
              <a:t>  4096 2008-08-24 13:05 docs-compta </a:t>
            </a:r>
          </a:p>
        </p:txBody>
      </p:sp>
      <p:sp>
        <p:nvSpPr>
          <p:cNvPr id="8" name="Rectangle 7"/>
          <p:cNvSpPr/>
          <p:nvPr/>
        </p:nvSpPr>
        <p:spPr bwMode="auto">
          <a:xfrm>
            <a:off x="642938" y="5643563"/>
            <a:ext cx="5786437" cy="285750"/>
          </a:xfrm>
          <a:prstGeom prst="rect">
            <a:avLst/>
          </a:prstGeom>
          <a:ln>
            <a:solidFill>
              <a:srgbClr val="FFC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wrap="none" lIns="72000" rIns="72000"/>
          <a:lstStyle/>
          <a:p>
            <a:pPr>
              <a:defRPr/>
            </a:pPr>
            <a:r>
              <a:rPr lang="pt-BR" sz="1200" dirty="0">
                <a:solidFill>
                  <a:schemeClr val="tx1"/>
                </a:solidFill>
                <a:latin typeface="Lucida Console" pitchFamily="49" charset="0"/>
                <a:cs typeface="Courier New" pitchFamily="49" charset="0"/>
              </a:rPr>
              <a:t>-rw-r--r-- 1 paul </a:t>
            </a:r>
            <a:r>
              <a:rPr lang="pt-BR" sz="1200" b="1" dirty="0">
                <a:solidFill>
                  <a:schemeClr val="tx1"/>
                </a:solidFill>
                <a:latin typeface="Lucida Console" pitchFamily="49" charset="0"/>
                <a:cs typeface="Courier New" pitchFamily="49" charset="0"/>
              </a:rPr>
              <a:t>compta</a:t>
            </a:r>
            <a:r>
              <a:rPr lang="pt-BR" sz="1200" dirty="0">
                <a:solidFill>
                  <a:schemeClr val="tx1"/>
                </a:solidFill>
                <a:latin typeface="Lucida Console" pitchFamily="49" charset="0"/>
                <a:cs typeface="Courier New" pitchFamily="49" charset="0"/>
              </a:rPr>
              <a:t> 0 2008-08-24 13:09 nouveau.txt</a:t>
            </a:r>
            <a:endParaRPr lang="fr-FR" sz="1200" dirty="0">
              <a:solidFill>
                <a:schemeClr val="tx1"/>
              </a:solidFill>
              <a:latin typeface="Lucida Console" pitchFamily="49" charset="0"/>
              <a:cs typeface="Courier New" pitchFamily="49" charset="0"/>
            </a:endParaRPr>
          </a:p>
        </p:txBody>
      </p:sp>
      <p:sp>
        <p:nvSpPr>
          <p:cNvPr id="9" name="ZoneTexte 8"/>
          <p:cNvSpPr txBox="1">
            <a:spLocks noChangeArrowheads="1"/>
          </p:cNvSpPr>
          <p:nvPr/>
        </p:nvSpPr>
        <p:spPr bwMode="auto">
          <a:xfrm>
            <a:off x="1571625" y="5143500"/>
            <a:ext cx="4083050" cy="369888"/>
          </a:xfrm>
          <a:prstGeom prst="rect">
            <a:avLst/>
          </a:prstGeom>
          <a:noFill/>
          <a:ln w="9525">
            <a:noFill/>
            <a:miter lim="800000"/>
            <a:headEnd/>
            <a:tailEnd/>
          </a:ln>
        </p:spPr>
        <p:txBody>
          <a:bodyPr wrap="none">
            <a:spAutoFit/>
          </a:bodyPr>
          <a:lstStyle/>
          <a:p>
            <a:pPr algn="ctr"/>
            <a:r>
              <a:rPr lang="fr-FR" dirty="0">
                <a:solidFill>
                  <a:srgbClr val="FF0000"/>
                </a:solidFill>
              </a:rPr>
              <a:t> SGID positionné sur « docs-compta »</a:t>
            </a:r>
          </a:p>
        </p:txBody>
      </p:sp>
      <p:cxnSp>
        <p:nvCxnSpPr>
          <p:cNvPr id="10" name="Connecteur droit avec flèche 9"/>
          <p:cNvCxnSpPr>
            <a:cxnSpLocks noChangeShapeType="1"/>
          </p:cNvCxnSpPr>
          <p:nvPr/>
        </p:nvCxnSpPr>
        <p:spPr bwMode="auto">
          <a:xfrm rot="16200000" flipV="1">
            <a:off x="1321594" y="5036344"/>
            <a:ext cx="357188" cy="285750"/>
          </a:xfrm>
          <a:prstGeom prst="straightConnector1">
            <a:avLst/>
          </a:prstGeom>
          <a:noFill/>
          <a:ln w="15875" algn="ctr">
            <a:solidFill>
              <a:srgbClr val="FF0000"/>
            </a:solidFill>
            <a:round/>
            <a:headEnd/>
            <a:tailEnd type="arrow" w="med" len="med"/>
          </a:ln>
        </p:spPr>
      </p:cxnSp>
      <p:sp>
        <p:nvSpPr>
          <p:cNvPr id="11" name="ZoneTexte 10"/>
          <p:cNvSpPr txBox="1">
            <a:spLocks noChangeArrowheads="1"/>
          </p:cNvSpPr>
          <p:nvPr/>
        </p:nvSpPr>
        <p:spPr bwMode="auto">
          <a:xfrm>
            <a:off x="815975" y="6072188"/>
            <a:ext cx="7558088" cy="369887"/>
          </a:xfrm>
          <a:prstGeom prst="rect">
            <a:avLst/>
          </a:prstGeom>
          <a:noFill/>
          <a:ln w="9525">
            <a:noFill/>
            <a:miter lim="800000"/>
            <a:headEnd/>
            <a:tailEnd/>
          </a:ln>
        </p:spPr>
        <p:txBody>
          <a:bodyPr wrap="none">
            <a:spAutoFit/>
          </a:bodyPr>
          <a:lstStyle/>
          <a:p>
            <a:pPr algn="ctr"/>
            <a:r>
              <a:rPr lang="fr-FR" dirty="0">
                <a:solidFill>
                  <a:srgbClr val="FF0000"/>
                </a:solidFill>
              </a:rPr>
              <a:t> Le fichier nouvellement crée par </a:t>
            </a:r>
            <a:r>
              <a:rPr lang="fr-FR" dirty="0" err="1">
                <a:solidFill>
                  <a:srgbClr val="FF0000"/>
                </a:solidFill>
              </a:rPr>
              <a:t>paul</a:t>
            </a:r>
            <a:r>
              <a:rPr lang="fr-FR" dirty="0">
                <a:solidFill>
                  <a:srgbClr val="FF0000"/>
                </a:solidFill>
              </a:rPr>
              <a:t> appartient au groupe « compta »  </a:t>
            </a:r>
          </a:p>
        </p:txBody>
      </p:sp>
      <p:cxnSp>
        <p:nvCxnSpPr>
          <p:cNvPr id="12" name="Connecteur droit avec flèche 11"/>
          <p:cNvCxnSpPr>
            <a:cxnSpLocks noChangeShapeType="1"/>
          </p:cNvCxnSpPr>
          <p:nvPr/>
        </p:nvCxnSpPr>
        <p:spPr bwMode="auto">
          <a:xfrm rot="16200000" flipV="1">
            <a:off x="2464594" y="5893594"/>
            <a:ext cx="214313" cy="142875"/>
          </a:xfrm>
          <a:prstGeom prst="straightConnector1">
            <a:avLst/>
          </a:prstGeom>
          <a:noFill/>
          <a:ln w="15875" algn="ctr">
            <a:solidFill>
              <a:srgbClr val="FF0000"/>
            </a:solidFill>
            <a:round/>
            <a:headEnd/>
            <a:tailEnd type="arrow" w="med" len="med"/>
          </a:ln>
        </p:spPr>
      </p:cxnSp>
      <p:sp>
        <p:nvSpPr>
          <p:cNvPr id="13" name="Rectangle 12"/>
          <p:cNvSpPr/>
          <p:nvPr/>
        </p:nvSpPr>
        <p:spPr>
          <a:xfrm>
            <a:off x="620883" y="163211"/>
            <a:ext cx="7072385" cy="646331"/>
          </a:xfrm>
          <a:prstGeom prst="rect">
            <a:avLst/>
          </a:prstGeom>
        </p:spPr>
        <p:txBody>
          <a:bodyPr wrap="none">
            <a:spAutoFit/>
          </a:bodyPr>
          <a:lstStyle/>
          <a:p>
            <a:r>
              <a:rPr lang="fr-FR" sz="3600" dirty="0">
                <a:solidFill>
                  <a:schemeClr val="accent1"/>
                </a:solidFill>
                <a:latin typeface="+mj-lt"/>
                <a:ea typeface="+mj-ea"/>
                <a:cs typeface="+mj-cs"/>
              </a:rPr>
              <a:t>Le SGID : </a:t>
            </a:r>
            <a:r>
              <a:rPr lang="fr-FR" sz="2800" dirty="0">
                <a:solidFill>
                  <a:schemeClr val="accent1"/>
                </a:solidFill>
                <a:latin typeface="Segoe UI Symbol"/>
                <a:ea typeface="+mj-ea"/>
                <a:cs typeface="Segoe UI Symbol"/>
              </a:rPr>
              <a:t>(SETGID : droits s, droit 2000)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6694A94-9C29-4C92-BF17-24476D151F77}"/>
              </a:ext>
            </a:extLst>
          </p:cNvPr>
          <p:cNvSpPr>
            <a:spLocks noGrp="1"/>
          </p:cNvSpPr>
          <p:nvPr>
            <p:ph idx="1"/>
          </p:nvPr>
        </p:nvSpPr>
        <p:spPr>
          <a:xfrm>
            <a:off x="498474" y="894522"/>
            <a:ext cx="7556313" cy="5231641"/>
          </a:xfrm>
        </p:spPr>
        <p:txBody>
          <a:bodyPr>
            <a:normAutofit fontScale="92500" lnSpcReduction="20000"/>
          </a:bodyPr>
          <a:lstStyle/>
          <a:p>
            <a:r>
              <a:rPr lang="fr-FR" dirty="0">
                <a:solidFill>
                  <a:srgbClr val="FF0000"/>
                </a:solidFill>
              </a:rPr>
              <a:t>Créer un utilisateur user1 ayant le groupe primaire </a:t>
            </a:r>
            <a:r>
              <a:rPr lang="fr-FR" dirty="0" err="1">
                <a:solidFill>
                  <a:srgbClr val="FF0000"/>
                </a:solidFill>
              </a:rPr>
              <a:t>ticp</a:t>
            </a:r>
            <a:r>
              <a:rPr lang="fr-FR" dirty="0">
                <a:solidFill>
                  <a:srgbClr val="FF0000"/>
                </a:solidFill>
              </a:rPr>
              <a:t> et le groupe secondaire </a:t>
            </a:r>
            <a:r>
              <a:rPr lang="fr-FR" dirty="0" err="1">
                <a:solidFill>
                  <a:srgbClr val="FF0000"/>
                </a:solidFill>
              </a:rPr>
              <a:t>tekup</a:t>
            </a:r>
            <a:endParaRPr lang="fr-FR" dirty="0">
              <a:solidFill>
                <a:srgbClr val="FF0000"/>
              </a:solidFill>
            </a:endParaRPr>
          </a:p>
          <a:p>
            <a:r>
              <a:rPr lang="fr-FR" dirty="0">
                <a:solidFill>
                  <a:srgbClr val="FF0000"/>
                </a:solidFill>
              </a:rPr>
              <a:t>Connecter vous en tant que user1, créer un répertoire rep1. Quel est le </a:t>
            </a:r>
            <a:r>
              <a:rPr lang="fr-FR" dirty="0" err="1">
                <a:solidFill>
                  <a:srgbClr val="FF0000"/>
                </a:solidFill>
              </a:rPr>
              <a:t>prop</a:t>
            </a:r>
            <a:r>
              <a:rPr lang="fr-FR" dirty="0">
                <a:solidFill>
                  <a:srgbClr val="FF0000"/>
                </a:solidFill>
              </a:rPr>
              <a:t> et le groupe de rep1</a:t>
            </a:r>
          </a:p>
          <a:p>
            <a:r>
              <a:rPr lang="fr-FR" dirty="0">
                <a:solidFill>
                  <a:srgbClr val="FF0000"/>
                </a:solidFill>
              </a:rPr>
              <a:t> Changez le groupe propriétaire de rep1 à </a:t>
            </a:r>
            <a:r>
              <a:rPr lang="fr-FR" dirty="0" err="1">
                <a:solidFill>
                  <a:srgbClr val="FF0000"/>
                </a:solidFill>
              </a:rPr>
              <a:t>redhat</a:t>
            </a:r>
            <a:endParaRPr lang="fr-FR" dirty="0">
              <a:solidFill>
                <a:srgbClr val="FF0000"/>
              </a:solidFill>
            </a:endParaRPr>
          </a:p>
          <a:p>
            <a:r>
              <a:rPr lang="fr-FR" dirty="0">
                <a:solidFill>
                  <a:srgbClr val="FF0000"/>
                </a:solidFill>
              </a:rPr>
              <a:t>Positionnez le </a:t>
            </a:r>
            <a:r>
              <a:rPr lang="fr-FR" dirty="0" err="1">
                <a:solidFill>
                  <a:srgbClr val="FF0000"/>
                </a:solidFill>
              </a:rPr>
              <a:t>sgid</a:t>
            </a:r>
            <a:r>
              <a:rPr lang="fr-FR" dirty="0">
                <a:solidFill>
                  <a:srgbClr val="FF0000"/>
                </a:solidFill>
              </a:rPr>
              <a:t> sur rep1</a:t>
            </a:r>
          </a:p>
          <a:p>
            <a:r>
              <a:rPr lang="fr-FR" dirty="0">
                <a:solidFill>
                  <a:srgbClr val="FF0000"/>
                </a:solidFill>
              </a:rPr>
              <a:t>A qui appartient les fichiers crées dans rep1</a:t>
            </a:r>
          </a:p>
          <a:p>
            <a:r>
              <a:rPr lang="fr-FR" dirty="0">
                <a:solidFill>
                  <a:srgbClr val="FF0000"/>
                </a:solidFill>
              </a:rPr>
              <a:t>En tant que user1, créer un fichier fich dans rep1</a:t>
            </a:r>
          </a:p>
          <a:p>
            <a:r>
              <a:rPr lang="fr-FR" dirty="0"/>
              <a:t>Créer un utilisateur user2 </a:t>
            </a:r>
            <a:r>
              <a:rPr lang="fr-FR" dirty="0" err="1"/>
              <a:t>ayent</a:t>
            </a:r>
            <a:r>
              <a:rPr lang="fr-FR" dirty="0"/>
              <a:t> le groupe primaire </a:t>
            </a:r>
            <a:r>
              <a:rPr lang="fr-FR" dirty="0" err="1"/>
              <a:t>redhat</a:t>
            </a:r>
            <a:endParaRPr lang="fr-FR" dirty="0"/>
          </a:p>
          <a:p>
            <a:r>
              <a:rPr lang="fr-FR" dirty="0" err="1"/>
              <a:t>Positioner</a:t>
            </a:r>
            <a:r>
              <a:rPr lang="fr-FR" dirty="0"/>
              <a:t> le droit d’exécution comme suit : </a:t>
            </a:r>
          </a:p>
          <a:p>
            <a:pPr marL="0" indent="0">
              <a:buNone/>
            </a:pPr>
            <a:r>
              <a:rPr lang="fr-FR" dirty="0"/>
              <a:t>      chmod –R </a:t>
            </a:r>
            <a:r>
              <a:rPr lang="fr-FR" dirty="0" err="1"/>
              <a:t>a+wx</a:t>
            </a:r>
            <a:r>
              <a:rPr lang="fr-FR" dirty="0"/>
              <a:t> /home/user1</a:t>
            </a:r>
          </a:p>
          <a:p>
            <a:pPr marL="0" indent="0">
              <a:buNone/>
            </a:pPr>
            <a:r>
              <a:rPr lang="fr-FR" dirty="0"/>
              <a:t>En tant que user2, est il possible de supprimer le fichier fich</a:t>
            </a:r>
          </a:p>
        </p:txBody>
      </p:sp>
      <p:sp>
        <p:nvSpPr>
          <p:cNvPr id="5" name="Espace réservé du numéro de diapositive 4">
            <a:extLst>
              <a:ext uri="{FF2B5EF4-FFF2-40B4-BE49-F238E27FC236}">
                <a16:creationId xmlns:a16="http://schemas.microsoft.com/office/drawing/2014/main" id="{73B15D55-F44C-4960-9697-73CCC1DB5856}"/>
              </a:ext>
            </a:extLst>
          </p:cNvPr>
          <p:cNvSpPr>
            <a:spLocks noGrp="1"/>
          </p:cNvSpPr>
          <p:nvPr>
            <p:ph type="sldNum" sz="quarter" idx="12"/>
          </p:nvPr>
        </p:nvSpPr>
        <p:spPr/>
        <p:txBody>
          <a:bodyPr/>
          <a:lstStyle/>
          <a:p>
            <a:fld id="{162F1D00-BD13-4404-86B0-79703945A0A7}" type="slidenum">
              <a:rPr lang="en-US" smtClean="0"/>
              <a:pPr/>
              <a:t>17</a:t>
            </a:fld>
            <a:endParaRPr lang="en-US"/>
          </a:p>
        </p:txBody>
      </p:sp>
    </p:spTree>
    <p:extLst>
      <p:ext uri="{BB962C8B-B14F-4D97-AF65-F5344CB8AC3E}">
        <p14:creationId xmlns:p14="http://schemas.microsoft.com/office/powerpoint/2010/main" val="3978430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r>
              <a:rPr lang="fr-FR" dirty="0" err="1"/>
              <a:t>Sticky</a:t>
            </a:r>
            <a:r>
              <a:rPr lang="fr-FR" dirty="0"/>
              <a:t> bit : </a:t>
            </a:r>
            <a:r>
              <a:rPr lang="fr-FR" spc="5" dirty="0">
                <a:latin typeface="Segoe UI Symbol"/>
                <a:cs typeface="Segoe UI Symbol"/>
              </a:rPr>
              <a:t>droits t, droit</a:t>
            </a:r>
            <a:r>
              <a:rPr lang="fr-FR" spc="-250" dirty="0">
                <a:latin typeface="Segoe UI Symbol"/>
                <a:cs typeface="Segoe UI Symbol"/>
              </a:rPr>
              <a:t> </a:t>
            </a:r>
            <a:r>
              <a:rPr lang="fr-FR" dirty="0">
                <a:latin typeface="Segoe UI Symbol"/>
                <a:cs typeface="Segoe UI Symbol"/>
              </a:rPr>
              <a:t>1000</a:t>
            </a:r>
            <a:endParaRPr lang="fr-FR" dirty="0"/>
          </a:p>
        </p:txBody>
      </p:sp>
      <p:sp>
        <p:nvSpPr>
          <p:cNvPr id="3" name="Espace réservé du contenu 2"/>
          <p:cNvSpPr>
            <a:spLocks noGrp="1"/>
          </p:cNvSpPr>
          <p:nvPr>
            <p:ph idx="1"/>
          </p:nvPr>
        </p:nvSpPr>
        <p:spPr>
          <a:xfrm>
            <a:off x="498474" y="1749778"/>
            <a:ext cx="7556313" cy="4144963"/>
          </a:xfrm>
        </p:spPr>
        <p:txBody>
          <a:bodyPr>
            <a:noAutofit/>
          </a:bodyPr>
          <a:lstStyle/>
          <a:p>
            <a:pPr algn="just">
              <a:lnSpc>
                <a:spcPct val="150000"/>
              </a:lnSpc>
              <a:spcBef>
                <a:spcPts val="0"/>
              </a:spcBef>
            </a:pPr>
            <a:r>
              <a:rPr lang="fr-FR" sz="2400" dirty="0">
                <a:solidFill>
                  <a:schemeClr val="tx1"/>
                </a:solidFill>
                <a:latin typeface="Times New Roman" pitchFamily="18" charset="0"/>
                <a:cs typeface="Times New Roman" pitchFamily="18" charset="0"/>
              </a:rPr>
              <a:t> Il est applicable sur un répertoire</a:t>
            </a:r>
          </a:p>
          <a:p>
            <a:pPr algn="just">
              <a:lnSpc>
                <a:spcPct val="150000"/>
              </a:lnSpc>
              <a:spcBef>
                <a:spcPts val="0"/>
              </a:spcBef>
            </a:pPr>
            <a:r>
              <a:rPr lang="fr-FR" sz="2400" dirty="0">
                <a:solidFill>
                  <a:schemeClr val="tx1"/>
                </a:solidFill>
                <a:latin typeface="Times New Roman" pitchFamily="18" charset="0"/>
                <a:cs typeface="Times New Roman" pitchFamily="18" charset="0"/>
              </a:rPr>
              <a:t>Lorsque ce droit est positionné sur un répertoire, il interdit la suppression des fichiers qu’il contient à tout utilisateur (autre que le propriétaire et le root).</a:t>
            </a:r>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D8273B-C503-454D-B1F4-BA4012F794F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41FDDB4-2314-4511-B2CF-6D7243663F91}"/>
              </a:ext>
            </a:extLst>
          </p:cNvPr>
          <p:cNvSpPr>
            <a:spLocks noGrp="1"/>
          </p:cNvSpPr>
          <p:nvPr>
            <p:ph idx="1"/>
          </p:nvPr>
        </p:nvSpPr>
        <p:spPr/>
        <p:txBody>
          <a:bodyPr/>
          <a:lstStyle/>
          <a:p>
            <a:endParaRPr lang="fr-FR" dirty="0"/>
          </a:p>
        </p:txBody>
      </p:sp>
      <p:sp>
        <p:nvSpPr>
          <p:cNvPr id="4" name="Espace réservé du pied de page 3">
            <a:extLst>
              <a:ext uri="{FF2B5EF4-FFF2-40B4-BE49-F238E27FC236}">
                <a16:creationId xmlns:a16="http://schemas.microsoft.com/office/drawing/2014/main" id="{3720A379-11FD-4DAD-BCFF-9C4C78C4FB30}"/>
              </a:ext>
            </a:extLst>
          </p:cNvPr>
          <p:cNvSpPr>
            <a:spLocks noGrp="1"/>
          </p:cNvSpPr>
          <p:nvPr>
            <p:ph type="ftr" sz="quarter" idx="11"/>
          </p:nvPr>
        </p:nvSpPr>
        <p:spPr/>
        <p:txBody>
          <a:bodyPr/>
          <a:lstStyle/>
          <a:p>
            <a:r>
              <a:rPr lang="en-US"/>
              <a:t>2016-2017</a:t>
            </a:r>
          </a:p>
        </p:txBody>
      </p:sp>
      <p:sp>
        <p:nvSpPr>
          <p:cNvPr id="5" name="Espace réservé du numéro de diapositive 4">
            <a:extLst>
              <a:ext uri="{FF2B5EF4-FFF2-40B4-BE49-F238E27FC236}">
                <a16:creationId xmlns:a16="http://schemas.microsoft.com/office/drawing/2014/main" id="{20C818E4-2613-4F80-9BD7-F5BFDACB8A6F}"/>
              </a:ext>
            </a:extLst>
          </p:cNvPr>
          <p:cNvSpPr>
            <a:spLocks noGrp="1"/>
          </p:cNvSpPr>
          <p:nvPr>
            <p:ph type="sldNum" sz="quarter" idx="12"/>
          </p:nvPr>
        </p:nvSpPr>
        <p:spPr/>
        <p:txBody>
          <a:bodyPr/>
          <a:lstStyle/>
          <a:p>
            <a:fld id="{162F1D00-BD13-4404-86B0-79703945A0A7}" type="slidenum">
              <a:rPr lang="en-US" smtClean="0"/>
              <a:pPr/>
              <a:t>19</a:t>
            </a:fld>
            <a:endParaRPr lang="en-US"/>
          </a:p>
        </p:txBody>
      </p:sp>
    </p:spTree>
    <p:extLst>
      <p:ext uri="{BB962C8B-B14F-4D97-AF65-F5344CB8AC3E}">
        <p14:creationId xmlns:p14="http://schemas.microsoft.com/office/powerpoint/2010/main" val="2809719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42234"/>
            <a:ext cx="7556313" cy="1116106"/>
          </a:xfrm>
        </p:spPr>
        <p:txBody>
          <a:bodyPr/>
          <a:lstStyle/>
          <a:p>
            <a:r>
              <a:rPr lang="en-US" dirty="0"/>
              <a:t>Plan</a:t>
            </a:r>
          </a:p>
        </p:txBody>
      </p:sp>
      <p:sp>
        <p:nvSpPr>
          <p:cNvPr id="5" name="Rectangle 3"/>
          <p:cNvSpPr txBox="1">
            <a:spLocks noChangeArrowheads="1"/>
          </p:cNvSpPr>
          <p:nvPr/>
        </p:nvSpPr>
        <p:spPr>
          <a:xfrm>
            <a:off x="698232" y="1358340"/>
            <a:ext cx="7993062" cy="4619625"/>
          </a:xfrm>
          <a:prstGeom prst="rect">
            <a:avLst/>
          </a:prstGeom>
        </p:spPr>
        <p:txBody>
          <a:bodyPr vert="horz" lIns="91440" tIns="45720" rIns="91440" bIns="45720" rtlCol="0">
            <a:noAutofit/>
          </a:bodyPr>
          <a:lst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pPr>
              <a:lnSpc>
                <a:spcPct val="160000"/>
              </a:lnSpc>
              <a:defRPr/>
            </a:pPr>
            <a:r>
              <a:rPr lang="fr-FR" sz="2800" dirty="0">
                <a:solidFill>
                  <a:schemeClr val="tx1"/>
                </a:solidFill>
                <a:latin typeface="Times New Roman" pitchFamily="18" charset="0"/>
                <a:cs typeface="Times New Roman" pitchFamily="18" charset="0"/>
              </a:rPr>
              <a:t>Rappel sur les permissions de base </a:t>
            </a:r>
          </a:p>
          <a:p>
            <a:pPr>
              <a:lnSpc>
                <a:spcPct val="160000"/>
              </a:lnSpc>
              <a:defRPr/>
            </a:pPr>
            <a:r>
              <a:rPr lang="fr-FR" sz="2800" dirty="0">
                <a:solidFill>
                  <a:schemeClr val="tx1"/>
                </a:solidFill>
                <a:latin typeface="Times New Roman" pitchFamily="18" charset="0"/>
                <a:cs typeface="Times New Roman" pitchFamily="18" charset="0"/>
              </a:rPr>
              <a:t>Gestion des droits spéciaux</a:t>
            </a:r>
          </a:p>
          <a:p>
            <a:pPr>
              <a:lnSpc>
                <a:spcPct val="160000"/>
              </a:lnSpc>
              <a:defRPr/>
            </a:pPr>
            <a:r>
              <a:rPr lang="fr-FR" sz="2800" dirty="0">
                <a:solidFill>
                  <a:schemeClr val="tx1"/>
                </a:solidFill>
                <a:latin typeface="Times New Roman" pitchFamily="18" charset="0"/>
                <a:cs typeface="Times New Roman" pitchFamily="18" charset="0"/>
              </a:rPr>
              <a:t>Gestion des </a:t>
            </a:r>
            <a:r>
              <a:rPr lang="fr-FR" sz="2800" dirty="0" err="1">
                <a:solidFill>
                  <a:schemeClr val="tx1"/>
                </a:solidFill>
                <a:latin typeface="Times New Roman" pitchFamily="18" charset="0"/>
                <a:cs typeface="Times New Roman" pitchFamily="18" charset="0"/>
              </a:rPr>
              <a:t>ACLs</a:t>
            </a:r>
            <a:endParaRPr lang="fr-FR" sz="2800" dirty="0">
              <a:solidFill>
                <a:schemeClr val="tx1"/>
              </a:solidFill>
              <a:latin typeface="Times New Roman" pitchFamily="18" charset="0"/>
              <a:cs typeface="Times New Roman" pitchFamily="18" charset="0"/>
            </a:endParaRPr>
          </a:p>
          <a:p>
            <a:pPr>
              <a:lnSpc>
                <a:spcPct val="160000"/>
              </a:lnSpc>
              <a:buNone/>
              <a:defRPr/>
            </a:pPr>
            <a:endParaRPr lang="fr-FR" dirty="0"/>
          </a:p>
        </p:txBody>
      </p:sp>
      <p:sp>
        <p:nvSpPr>
          <p:cNvPr id="3" name="Slide Number Placeholder 2"/>
          <p:cNvSpPr>
            <a:spLocks noGrp="1"/>
          </p:cNvSpPr>
          <p:nvPr>
            <p:ph type="sldNum" sz="quarter" idx="12"/>
          </p:nvPr>
        </p:nvSpPr>
        <p:spPr/>
        <p:txBody>
          <a:bodyPr/>
          <a:lstStyle/>
          <a:p>
            <a:fld id="{162F1D00-BD13-4404-86B0-79703945A0A7}" type="slidenum">
              <a:rPr lang="en-US" smtClean="0"/>
              <a:pPr/>
              <a:t>2</a:t>
            </a:fld>
            <a:endParaRPr lang="en-US"/>
          </a:p>
        </p:txBody>
      </p:sp>
      <p:sp>
        <p:nvSpPr>
          <p:cNvPr id="7" name="Footer Placeholder 6"/>
          <p:cNvSpPr>
            <a:spLocks noGrp="1"/>
          </p:cNvSpPr>
          <p:nvPr>
            <p:ph type="ftr" sz="quarter" idx="11"/>
          </p:nvPr>
        </p:nvSpPr>
        <p:spPr/>
        <p:txBody>
          <a:bodyPr/>
          <a:lstStyle/>
          <a:p>
            <a:r>
              <a:rPr lang="en-US" dirty="0"/>
              <a:t>2019-2020</a:t>
            </a:r>
          </a:p>
        </p:txBody>
      </p:sp>
    </p:spTree>
    <p:extLst>
      <p:ext uri="{BB962C8B-B14F-4D97-AF65-F5344CB8AC3E}">
        <p14:creationId xmlns:p14="http://schemas.microsoft.com/office/powerpoint/2010/main" val="2345085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98474" y="607359"/>
            <a:ext cx="7556313" cy="5545247"/>
          </a:xfrm>
        </p:spPr>
        <p:txBody>
          <a:bodyPr>
            <a:normAutofit fontScale="92500" lnSpcReduction="10000"/>
          </a:bodyPr>
          <a:lstStyle/>
          <a:p>
            <a:r>
              <a:rPr lang="fr-FR" dirty="0"/>
              <a:t>Créer deux utilisateurs student1 et student2 </a:t>
            </a:r>
            <a:r>
              <a:rPr lang="fr-FR" dirty="0" err="1"/>
              <a:t>appartent</a:t>
            </a:r>
            <a:r>
              <a:rPr lang="fr-FR" dirty="0"/>
              <a:t> au groupe secondaire </a:t>
            </a:r>
            <a:r>
              <a:rPr lang="fr-FR" dirty="0" err="1"/>
              <a:t>tekup</a:t>
            </a:r>
            <a:endParaRPr lang="fr-FR" dirty="0"/>
          </a:p>
          <a:p>
            <a:r>
              <a:rPr lang="fr-FR" dirty="0"/>
              <a:t>Se connecter en tant que </a:t>
            </a:r>
            <a:r>
              <a:rPr lang="fr-FR" dirty="0" err="1"/>
              <a:t>student</a:t>
            </a:r>
            <a:r>
              <a:rPr lang="fr-FR" dirty="0"/>
              <a:t> 1</a:t>
            </a:r>
          </a:p>
          <a:p>
            <a:r>
              <a:rPr lang="fr-FR" dirty="0"/>
              <a:t>Créer un répertoire </a:t>
            </a:r>
            <a:r>
              <a:rPr lang="fr-FR" dirty="0" err="1"/>
              <a:t>rep</a:t>
            </a:r>
            <a:r>
              <a:rPr lang="fr-FR" dirty="0"/>
              <a:t> ayant comme groupe propriétaire </a:t>
            </a:r>
            <a:r>
              <a:rPr lang="fr-FR" dirty="0" err="1"/>
              <a:t>tekup</a:t>
            </a:r>
            <a:endParaRPr lang="fr-FR" dirty="0"/>
          </a:p>
          <a:p>
            <a:r>
              <a:rPr lang="fr-FR" dirty="0"/>
              <a:t>Positionner le </a:t>
            </a:r>
            <a:r>
              <a:rPr lang="fr-FR" dirty="0" err="1"/>
              <a:t>sgid</a:t>
            </a:r>
            <a:r>
              <a:rPr lang="fr-FR" dirty="0"/>
              <a:t> sur </a:t>
            </a:r>
            <a:r>
              <a:rPr lang="fr-FR" dirty="0" err="1"/>
              <a:t>rep</a:t>
            </a:r>
            <a:r>
              <a:rPr lang="fr-FR" dirty="0"/>
              <a:t> en tant que </a:t>
            </a:r>
            <a:r>
              <a:rPr lang="fr-FR" dirty="0" err="1"/>
              <a:t>root</a:t>
            </a:r>
            <a:endParaRPr lang="fr-FR" dirty="0"/>
          </a:p>
          <a:p>
            <a:r>
              <a:rPr lang="fr-FR" dirty="0"/>
              <a:t>Créer un fichier test dans </a:t>
            </a:r>
            <a:r>
              <a:rPr lang="fr-FR" dirty="0" err="1"/>
              <a:t>rep</a:t>
            </a:r>
            <a:r>
              <a:rPr lang="fr-FR" dirty="0"/>
              <a:t> en tant que student1</a:t>
            </a:r>
          </a:p>
          <a:p>
            <a:r>
              <a:rPr lang="fr-FR" dirty="0"/>
              <a:t>Donner le droit d’exécution sur les répertoires </a:t>
            </a:r>
            <a:r>
              <a:rPr lang="fr-FR" dirty="0" err="1"/>
              <a:t>rep</a:t>
            </a:r>
            <a:r>
              <a:rPr lang="fr-FR" dirty="0"/>
              <a:t> et student1</a:t>
            </a:r>
          </a:p>
          <a:p>
            <a:r>
              <a:rPr lang="fr-FR" dirty="0"/>
              <a:t>Est il possible en tant que student2 de supprimer le fichier test</a:t>
            </a:r>
          </a:p>
          <a:p>
            <a:r>
              <a:rPr lang="fr-FR" dirty="0"/>
              <a:t>Revenir en tant que </a:t>
            </a:r>
            <a:r>
              <a:rPr lang="fr-FR" dirty="0" err="1"/>
              <a:t>student</a:t>
            </a:r>
            <a:r>
              <a:rPr lang="fr-FR" dirty="0"/>
              <a:t> 1, positionner le </a:t>
            </a:r>
            <a:r>
              <a:rPr lang="fr-FR" dirty="0" err="1"/>
              <a:t>sticky</a:t>
            </a:r>
            <a:r>
              <a:rPr lang="fr-FR" dirty="0"/>
              <a:t> bit sur </a:t>
            </a:r>
            <a:r>
              <a:rPr lang="fr-FR" dirty="0" err="1"/>
              <a:t>rep</a:t>
            </a:r>
            <a:endParaRPr lang="fr-FR" dirty="0"/>
          </a:p>
          <a:p>
            <a:r>
              <a:rPr lang="fr-FR" dirty="0"/>
              <a:t>Créer un fichier test2</a:t>
            </a:r>
          </a:p>
          <a:p>
            <a:r>
              <a:rPr lang="fr-FR" dirty="0"/>
              <a:t>En tant que student2, essayer de supprimer test2</a:t>
            </a:r>
          </a:p>
          <a:p>
            <a:endParaRPr lang="fr-FR" dirty="0"/>
          </a:p>
        </p:txBody>
      </p:sp>
      <p:sp>
        <p:nvSpPr>
          <p:cNvPr id="4" name="Espace réservé du pied de page 3"/>
          <p:cNvSpPr>
            <a:spLocks noGrp="1"/>
          </p:cNvSpPr>
          <p:nvPr>
            <p:ph type="ftr" sz="quarter" idx="11"/>
          </p:nvPr>
        </p:nvSpPr>
        <p:spPr/>
        <p:txBody>
          <a:bodyPr/>
          <a:lstStyle/>
          <a:p>
            <a:r>
              <a:rPr lang="en-US"/>
              <a:t>2016-2017</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r>
              <a:rPr lang="fr-FR" dirty="0"/>
              <a:t>Représentation des droits spéciaux</a:t>
            </a:r>
          </a:p>
        </p:txBody>
      </p:sp>
      <p:sp>
        <p:nvSpPr>
          <p:cNvPr id="3" name="Espace réservé du contenu 2"/>
          <p:cNvSpPr>
            <a:spLocks noGrp="1"/>
          </p:cNvSpPr>
          <p:nvPr>
            <p:ph idx="1"/>
          </p:nvPr>
        </p:nvSpPr>
        <p:spPr>
          <a:xfrm>
            <a:off x="498474" y="1749778"/>
            <a:ext cx="7556313" cy="4144963"/>
          </a:xfrm>
        </p:spPr>
        <p:txBody>
          <a:bodyPr>
            <a:noAutofit/>
          </a:bodyPr>
          <a:lstStyle/>
          <a:p>
            <a:pPr marL="216535" indent="-203835">
              <a:lnSpc>
                <a:spcPct val="100000"/>
              </a:lnSpc>
              <a:spcBef>
                <a:spcPts val="140"/>
              </a:spcBef>
              <a:buClr>
                <a:srgbClr val="006599"/>
              </a:buClr>
              <a:buSzPct val="91304"/>
              <a:buChar char="•"/>
              <a:tabLst>
                <a:tab pos="217170" algn="l"/>
              </a:tabLst>
            </a:pPr>
            <a:r>
              <a:rPr lang="fr-FR" sz="2400" dirty="0">
                <a:solidFill>
                  <a:schemeClr val="tx1"/>
                </a:solidFill>
                <a:latin typeface="Times New Roman" pitchFamily="18" charset="0"/>
                <a:cs typeface="Times New Roman" pitchFamily="18" charset="0"/>
              </a:rPr>
              <a:t> </a:t>
            </a:r>
            <a:r>
              <a:rPr lang="en-US" sz="2300" spc="20" dirty="0" err="1">
                <a:solidFill>
                  <a:srgbClr val="FF0000"/>
                </a:solidFill>
                <a:latin typeface="Segoe UI Symbol"/>
                <a:cs typeface="Segoe UI Symbol"/>
              </a:rPr>
              <a:t>rws</a:t>
            </a:r>
            <a:r>
              <a:rPr lang="en-US" sz="2300" spc="20" dirty="0" err="1">
                <a:solidFill>
                  <a:srgbClr val="00B0F0"/>
                </a:solidFill>
                <a:latin typeface="Segoe UI Symbol"/>
                <a:cs typeface="Segoe UI Symbol"/>
              </a:rPr>
              <a:t>rws</a:t>
            </a:r>
            <a:r>
              <a:rPr lang="en-US" sz="2300" spc="20" dirty="0" err="1">
                <a:latin typeface="Segoe UI Symbol"/>
                <a:cs typeface="Segoe UI Symbol"/>
              </a:rPr>
              <a:t>rwt</a:t>
            </a:r>
            <a:r>
              <a:rPr lang="en-US" sz="2300" spc="20" dirty="0">
                <a:latin typeface="Segoe UI Symbol"/>
                <a:cs typeface="Segoe UI Symbol"/>
              </a:rPr>
              <a:t>    </a:t>
            </a:r>
            <a:r>
              <a:rPr lang="en-US" sz="2300" spc="20" dirty="0">
                <a:solidFill>
                  <a:schemeClr val="tx1"/>
                </a:solidFill>
                <a:latin typeface="Segoe UI Symbol"/>
                <a:cs typeface="Segoe UI Symbol"/>
                <a:sym typeface="Wingdings" panose="05000000000000000000" pitchFamily="2" charset="2"/>
              </a:rPr>
              <a:t> s: </a:t>
            </a:r>
            <a:r>
              <a:rPr lang="en-US" sz="2300" spc="20" dirty="0" err="1">
                <a:solidFill>
                  <a:schemeClr val="tx1"/>
                </a:solidFill>
                <a:latin typeface="Segoe UI Symbol"/>
                <a:cs typeface="Segoe UI Symbol"/>
                <a:sym typeface="Wingdings" panose="05000000000000000000" pitchFamily="2" charset="2"/>
              </a:rPr>
              <a:t>x+suid</a:t>
            </a:r>
            <a:r>
              <a:rPr lang="en-US" sz="2300" spc="20" dirty="0">
                <a:solidFill>
                  <a:schemeClr val="tx1"/>
                </a:solidFill>
                <a:latin typeface="Segoe UI Symbol"/>
                <a:cs typeface="Segoe UI Symbol"/>
                <a:sym typeface="Wingdings" panose="05000000000000000000" pitchFamily="2" charset="2"/>
              </a:rPr>
              <a:t>   ,  S : </a:t>
            </a:r>
            <a:r>
              <a:rPr lang="en-US" sz="2300" spc="20" dirty="0" err="1">
                <a:solidFill>
                  <a:schemeClr val="tx1"/>
                </a:solidFill>
                <a:latin typeface="Segoe UI Symbol"/>
                <a:cs typeface="Segoe UI Symbol"/>
                <a:sym typeface="Wingdings" panose="05000000000000000000" pitchFamily="2" charset="2"/>
              </a:rPr>
              <a:t>suid</a:t>
            </a:r>
            <a:r>
              <a:rPr lang="en-US" sz="2300" spc="20" dirty="0">
                <a:solidFill>
                  <a:schemeClr val="tx1"/>
                </a:solidFill>
                <a:latin typeface="Segoe UI Symbol"/>
                <a:cs typeface="Segoe UI Symbol"/>
                <a:sym typeface="Wingdings" panose="05000000000000000000" pitchFamily="2" charset="2"/>
              </a:rPr>
              <a:t> sans x (execute)    </a:t>
            </a:r>
            <a:endParaRPr lang="en-US" sz="3100" dirty="0">
              <a:solidFill>
                <a:schemeClr val="tx1"/>
              </a:solidFill>
              <a:latin typeface="Times New Roman"/>
              <a:cs typeface="Times New Roman"/>
            </a:endParaRPr>
          </a:p>
          <a:p>
            <a:pPr marL="216535" indent="-203835">
              <a:lnSpc>
                <a:spcPct val="100000"/>
              </a:lnSpc>
              <a:spcBef>
                <a:spcPts val="2650"/>
              </a:spcBef>
              <a:buClr>
                <a:srgbClr val="006599"/>
              </a:buClr>
              <a:buSzPct val="91304"/>
              <a:buChar char="•"/>
              <a:tabLst>
                <a:tab pos="217170" algn="l"/>
              </a:tabLst>
            </a:pPr>
            <a:r>
              <a:rPr lang="en-US" sz="2300" spc="10" dirty="0">
                <a:solidFill>
                  <a:schemeClr val="tx1"/>
                </a:solidFill>
                <a:latin typeface="Segoe UI Symbol"/>
                <a:cs typeface="Segoe UI Symbol"/>
              </a:rPr>
              <a:t>octal</a:t>
            </a:r>
            <a:r>
              <a:rPr lang="en-US" sz="2300" spc="-5" dirty="0">
                <a:solidFill>
                  <a:schemeClr val="tx1"/>
                </a:solidFill>
                <a:latin typeface="Segoe UI Symbol"/>
                <a:cs typeface="Segoe UI Symbol"/>
              </a:rPr>
              <a:t> </a:t>
            </a:r>
            <a:r>
              <a:rPr lang="en-US" sz="2300" spc="15" dirty="0" err="1">
                <a:solidFill>
                  <a:schemeClr val="tx1"/>
                </a:solidFill>
                <a:latin typeface="Segoe UI Symbol"/>
                <a:cs typeface="Segoe UI Symbol"/>
              </a:rPr>
              <a:t>suplémentaire</a:t>
            </a:r>
            <a:endParaRPr lang="en-US" sz="2300" dirty="0">
              <a:solidFill>
                <a:schemeClr val="tx1"/>
              </a:solidFill>
              <a:latin typeface="Segoe UI Symbol"/>
              <a:cs typeface="Segoe UI Symbol"/>
            </a:endParaRPr>
          </a:p>
          <a:p>
            <a:pPr marL="550545" lvl="1" indent="-200025">
              <a:lnSpc>
                <a:spcPct val="100000"/>
              </a:lnSpc>
              <a:spcBef>
                <a:spcPts val="1555"/>
              </a:spcBef>
              <a:buClr>
                <a:srgbClr val="006599"/>
              </a:buClr>
              <a:buSzPct val="78571"/>
              <a:buFont typeface="Wingdings"/>
              <a:buChar char=""/>
              <a:tabLst>
                <a:tab pos="551180" algn="l"/>
              </a:tabLst>
            </a:pPr>
            <a:r>
              <a:rPr lang="en-US" sz="2100" spc="-5" dirty="0">
                <a:solidFill>
                  <a:schemeClr val="tx1"/>
                </a:solidFill>
                <a:latin typeface="Segoe UI Symbol"/>
                <a:cs typeface="Segoe UI Symbol"/>
              </a:rPr>
              <a:t>7777</a:t>
            </a:r>
            <a:endParaRPr lang="en-US" sz="2100" dirty="0">
              <a:solidFill>
                <a:schemeClr val="tx1"/>
              </a:solidFill>
              <a:latin typeface="Segoe UI Symbol"/>
              <a:cs typeface="Segoe UI Symbol"/>
            </a:endParaRPr>
          </a:p>
          <a:p>
            <a:pPr marL="548640" lvl="1" indent="-198120">
              <a:lnSpc>
                <a:spcPct val="100000"/>
              </a:lnSpc>
              <a:spcBef>
                <a:spcPts val="1515"/>
              </a:spcBef>
              <a:buClr>
                <a:srgbClr val="006599"/>
              </a:buClr>
              <a:buSzPct val="78571"/>
              <a:buFont typeface="Wingdings"/>
              <a:buChar char=""/>
              <a:tabLst>
                <a:tab pos="549275" algn="l"/>
              </a:tabLst>
            </a:pPr>
            <a:r>
              <a:rPr lang="en-US" sz="2100" dirty="0">
                <a:solidFill>
                  <a:schemeClr val="tx1"/>
                </a:solidFill>
                <a:latin typeface="Segoe UI Symbol"/>
                <a:cs typeface="Segoe UI Symbol"/>
              </a:rPr>
              <a:t>SUID = </a:t>
            </a:r>
            <a:r>
              <a:rPr lang="en-US" sz="2100" spc="-5" dirty="0">
                <a:solidFill>
                  <a:schemeClr val="tx1"/>
                </a:solidFill>
                <a:latin typeface="Segoe UI Symbol"/>
                <a:cs typeface="Segoe UI Symbol"/>
              </a:rPr>
              <a:t>4, </a:t>
            </a:r>
            <a:r>
              <a:rPr lang="en-US" sz="2100" dirty="0">
                <a:solidFill>
                  <a:schemeClr val="tx1"/>
                </a:solidFill>
                <a:latin typeface="Segoe UI Symbol"/>
                <a:cs typeface="Segoe UI Symbol"/>
              </a:rPr>
              <a:t>SGID = </a:t>
            </a:r>
            <a:r>
              <a:rPr lang="en-US" sz="2100" spc="-5" dirty="0">
                <a:solidFill>
                  <a:schemeClr val="tx1"/>
                </a:solidFill>
                <a:latin typeface="Segoe UI Symbol"/>
                <a:cs typeface="Segoe UI Symbol"/>
              </a:rPr>
              <a:t>2, Sticky bit</a:t>
            </a:r>
            <a:r>
              <a:rPr lang="en-US" sz="2100" spc="30" dirty="0">
                <a:solidFill>
                  <a:schemeClr val="tx1"/>
                </a:solidFill>
                <a:latin typeface="Segoe UI Symbol"/>
                <a:cs typeface="Segoe UI Symbol"/>
              </a:rPr>
              <a:t> </a:t>
            </a:r>
            <a:r>
              <a:rPr lang="en-US" sz="2100" dirty="0">
                <a:solidFill>
                  <a:schemeClr val="tx1"/>
                </a:solidFill>
                <a:latin typeface="Segoe UI Symbol"/>
                <a:cs typeface="Segoe UI Symbol"/>
              </a:rPr>
              <a:t>=1</a:t>
            </a:r>
          </a:p>
          <a:p>
            <a:pPr marL="548640" lvl="1" indent="-198120">
              <a:lnSpc>
                <a:spcPct val="100000"/>
              </a:lnSpc>
              <a:spcBef>
                <a:spcPts val="1535"/>
              </a:spcBef>
              <a:buClr>
                <a:srgbClr val="006599"/>
              </a:buClr>
              <a:buSzPct val="78571"/>
              <a:buFont typeface="Wingdings"/>
              <a:buChar char=""/>
              <a:tabLst>
                <a:tab pos="549275" algn="l"/>
              </a:tabLst>
            </a:pPr>
            <a:r>
              <a:rPr lang="en-US" sz="2100" dirty="0">
                <a:solidFill>
                  <a:schemeClr val="tx1"/>
                </a:solidFill>
                <a:latin typeface="Segoe UI Symbol"/>
                <a:cs typeface="Segoe UI Symbol"/>
              </a:rPr>
              <a:t>ex : </a:t>
            </a:r>
            <a:r>
              <a:rPr lang="en-US" sz="2100" spc="-5" dirty="0">
                <a:solidFill>
                  <a:schemeClr val="tx1"/>
                </a:solidFill>
                <a:latin typeface="Segoe UI Symbol"/>
                <a:cs typeface="Segoe UI Symbol"/>
              </a:rPr>
              <a:t>6744 </a:t>
            </a:r>
            <a:r>
              <a:rPr lang="en-US" sz="2100" dirty="0">
                <a:solidFill>
                  <a:schemeClr val="tx1"/>
                </a:solidFill>
                <a:latin typeface="Segoe UI Symbol"/>
                <a:cs typeface="Segoe UI Symbol"/>
              </a:rPr>
              <a:t>=</a:t>
            </a:r>
            <a:r>
              <a:rPr lang="en-US" sz="2100" spc="5" dirty="0">
                <a:solidFill>
                  <a:schemeClr val="tx1"/>
                </a:solidFill>
                <a:latin typeface="Segoe UI Symbol"/>
                <a:cs typeface="Segoe UI Symbol"/>
              </a:rPr>
              <a:t> </a:t>
            </a:r>
            <a:r>
              <a:rPr lang="en-US" sz="2100" dirty="0" err="1">
                <a:solidFill>
                  <a:schemeClr val="tx1"/>
                </a:solidFill>
                <a:latin typeface="Segoe UI Symbol"/>
                <a:cs typeface="Segoe UI Symbol"/>
              </a:rPr>
              <a:t>rwsr-sr</a:t>
            </a:r>
            <a:r>
              <a:rPr lang="en-US" sz="2100" dirty="0">
                <a:solidFill>
                  <a:schemeClr val="tx1"/>
                </a:solidFill>
                <a:latin typeface="Segoe UI Symbol"/>
                <a:cs typeface="Segoe UI Symbol"/>
              </a:rPr>
              <a:t>—</a:t>
            </a:r>
          </a:p>
          <a:p>
            <a:pPr marL="548640" lvl="1" indent="-198120">
              <a:lnSpc>
                <a:spcPct val="100000"/>
              </a:lnSpc>
              <a:spcBef>
                <a:spcPts val="1535"/>
              </a:spcBef>
              <a:buClr>
                <a:srgbClr val="006599"/>
              </a:buClr>
              <a:buSzPct val="78571"/>
              <a:buNone/>
              <a:tabLst>
                <a:tab pos="549275" algn="l"/>
              </a:tabLst>
            </a:pPr>
            <a:r>
              <a:rPr lang="en-US" sz="2100" dirty="0">
                <a:solidFill>
                  <a:schemeClr val="tx1"/>
                </a:solidFill>
                <a:latin typeface="Segoe UI Symbol"/>
                <a:cs typeface="Segoe UI Symbol"/>
              </a:rPr>
              <a:t>-------------------------------------</a:t>
            </a:r>
          </a:p>
          <a:p>
            <a:pPr marL="548640" lvl="1" indent="-198120">
              <a:lnSpc>
                <a:spcPct val="100000"/>
              </a:lnSpc>
              <a:spcBef>
                <a:spcPts val="1535"/>
              </a:spcBef>
              <a:buClr>
                <a:srgbClr val="006599"/>
              </a:buClr>
              <a:buSzPct val="78571"/>
              <a:buNone/>
              <a:tabLst>
                <a:tab pos="549275" algn="l"/>
              </a:tabLst>
            </a:pPr>
            <a:endParaRPr lang="en-US" sz="2100" dirty="0">
              <a:solidFill>
                <a:schemeClr val="tx1"/>
              </a:solidFill>
              <a:latin typeface="Segoe UI Symbol"/>
              <a:cs typeface="Segoe UI Symbol"/>
            </a:endParaRPr>
          </a:p>
          <a:p>
            <a:pPr marL="548640" lvl="1" indent="-198120">
              <a:lnSpc>
                <a:spcPct val="100000"/>
              </a:lnSpc>
              <a:spcBef>
                <a:spcPts val="1535"/>
              </a:spcBef>
              <a:buClr>
                <a:srgbClr val="006599"/>
              </a:buClr>
              <a:buSzPct val="78571"/>
              <a:buNone/>
              <a:tabLst>
                <a:tab pos="549275" algn="l"/>
              </a:tabLst>
            </a:pPr>
            <a:endParaRPr lang="en-US" sz="2100" dirty="0">
              <a:solidFill>
                <a:schemeClr val="tx1"/>
              </a:solidFill>
              <a:latin typeface="Segoe UI Symbol"/>
              <a:cs typeface="Segoe UI Symbol"/>
            </a:endParaRPr>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21</a:t>
            </a:fld>
            <a:endParaRPr lang="en-US"/>
          </a:p>
        </p:txBody>
      </p:sp>
    </p:spTree>
    <p:extLst>
      <p:ext uri="{BB962C8B-B14F-4D97-AF65-F5344CB8AC3E}">
        <p14:creationId xmlns:p14="http://schemas.microsoft.com/office/powerpoint/2010/main" val="1854829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r>
              <a:rPr lang="fr-FR" dirty="0"/>
              <a:t>Représentation des droits spéciaux</a:t>
            </a:r>
          </a:p>
        </p:txBody>
      </p:sp>
      <p:sp>
        <p:nvSpPr>
          <p:cNvPr id="3" name="Espace réservé du contenu 2"/>
          <p:cNvSpPr>
            <a:spLocks noGrp="1"/>
          </p:cNvSpPr>
          <p:nvPr>
            <p:ph idx="1"/>
          </p:nvPr>
        </p:nvSpPr>
        <p:spPr>
          <a:xfrm>
            <a:off x="247461" y="1320567"/>
            <a:ext cx="8896539" cy="5304165"/>
          </a:xfrm>
        </p:spPr>
        <p:txBody>
          <a:bodyPr>
            <a:noAutofit/>
          </a:bodyPr>
          <a:lstStyle/>
          <a:p>
            <a:pPr marL="12700" indent="0">
              <a:lnSpc>
                <a:spcPct val="100000"/>
              </a:lnSpc>
              <a:spcBef>
                <a:spcPts val="140"/>
              </a:spcBef>
              <a:buClr>
                <a:srgbClr val="006599"/>
              </a:buClr>
              <a:buSzPct val="91304"/>
              <a:buNone/>
              <a:tabLst>
                <a:tab pos="217170" algn="l"/>
              </a:tabLst>
            </a:pPr>
            <a:r>
              <a:rPr lang="fr-FR" sz="2200" spc="20" dirty="0">
                <a:solidFill>
                  <a:srgbClr val="FF0000"/>
                </a:solidFill>
                <a:latin typeface="Times New Roman" panose="02020603050405020304" pitchFamily="18" charset="0"/>
                <a:cs typeface="Times New Roman" panose="02020603050405020304" pitchFamily="18" charset="0"/>
              </a:rPr>
              <a:t>Exemple 1: </a:t>
            </a:r>
          </a:p>
          <a:p>
            <a:pPr marL="12700" indent="0">
              <a:lnSpc>
                <a:spcPct val="100000"/>
              </a:lnSpc>
              <a:spcBef>
                <a:spcPts val="140"/>
              </a:spcBef>
              <a:buClr>
                <a:srgbClr val="006599"/>
              </a:buClr>
              <a:buSzPct val="91304"/>
              <a:buNone/>
              <a:tabLst>
                <a:tab pos="217170" algn="l"/>
              </a:tabLst>
            </a:pPr>
            <a:r>
              <a:rPr lang="fr-FR" sz="2200" spc="20" dirty="0">
                <a:solidFill>
                  <a:srgbClr val="FF0000"/>
                </a:solidFill>
                <a:latin typeface="Times New Roman" panose="02020603050405020304" pitchFamily="18" charset="0"/>
                <a:cs typeface="Times New Roman" panose="02020603050405020304" pitchFamily="18" charset="0"/>
              </a:rPr>
              <a:t>    </a:t>
            </a:r>
            <a:r>
              <a:rPr lang="fr-FR" sz="2200" spc="20" dirty="0">
                <a:solidFill>
                  <a:schemeClr val="tx1"/>
                </a:solidFill>
                <a:latin typeface="Times New Roman" panose="02020603050405020304" pitchFamily="18" charset="0"/>
                <a:cs typeface="Times New Roman" panose="02020603050405020304" pitchFamily="18" charset="0"/>
              </a:rPr>
              <a:t>$ </a:t>
            </a:r>
            <a:r>
              <a:rPr lang="fr-FR" sz="2200" spc="20" dirty="0">
                <a:solidFill>
                  <a:srgbClr val="0070C0"/>
                </a:solidFill>
                <a:latin typeface="Times New Roman" panose="02020603050405020304" pitchFamily="18" charset="0"/>
                <a:cs typeface="Times New Roman" panose="02020603050405020304" pitchFamily="18" charset="0"/>
              </a:rPr>
              <a:t>chmod 4750 F1   </a:t>
            </a:r>
            <a:r>
              <a:rPr lang="fr-FR" sz="2200" spc="2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fr-FR" sz="2200" spc="20" dirty="0">
                <a:solidFill>
                  <a:schemeClr val="tx1"/>
                </a:solidFill>
                <a:latin typeface="Times New Roman" panose="02020603050405020304" pitchFamily="18" charset="0"/>
                <a:cs typeface="Times New Roman" panose="02020603050405020304" pitchFamily="18" charset="0"/>
              </a:rPr>
              <a:t> 4750 = </a:t>
            </a:r>
            <a:r>
              <a:rPr lang="fr-FR" sz="2200" spc="20" dirty="0" err="1">
                <a:solidFill>
                  <a:schemeClr val="tx1"/>
                </a:solidFill>
                <a:latin typeface="Times New Roman" panose="02020603050405020304" pitchFamily="18" charset="0"/>
                <a:cs typeface="Times New Roman" panose="02020603050405020304" pitchFamily="18" charset="0"/>
              </a:rPr>
              <a:t>rwsr</a:t>
            </a:r>
            <a:r>
              <a:rPr lang="fr-FR" sz="2200" spc="20" dirty="0">
                <a:solidFill>
                  <a:schemeClr val="tx1"/>
                </a:solidFill>
                <a:latin typeface="Times New Roman" panose="02020603050405020304" pitchFamily="18" charset="0"/>
                <a:cs typeface="Times New Roman" panose="02020603050405020304" pitchFamily="18" charset="0"/>
              </a:rPr>
              <a:t>-x---</a:t>
            </a:r>
          </a:p>
          <a:p>
            <a:pPr marL="12700" indent="0">
              <a:lnSpc>
                <a:spcPct val="100000"/>
              </a:lnSpc>
              <a:spcBef>
                <a:spcPts val="140"/>
              </a:spcBef>
              <a:buClr>
                <a:srgbClr val="006599"/>
              </a:buClr>
              <a:buSzPct val="91304"/>
              <a:buNone/>
              <a:tabLst>
                <a:tab pos="217170" algn="l"/>
              </a:tabLst>
            </a:pPr>
            <a:r>
              <a:rPr lang="fr-FR" sz="2200" spc="20" dirty="0">
                <a:solidFill>
                  <a:schemeClr val="tx1"/>
                </a:solidFill>
                <a:latin typeface="Times New Roman" panose="02020603050405020304" pitchFamily="18" charset="0"/>
                <a:cs typeface="Times New Roman" panose="02020603050405020304" pitchFamily="18" charset="0"/>
              </a:rPr>
              <a:t>    $ </a:t>
            </a:r>
            <a:r>
              <a:rPr lang="fr-FR" sz="2200" spc="20" dirty="0">
                <a:solidFill>
                  <a:srgbClr val="0070C0"/>
                </a:solidFill>
                <a:latin typeface="Times New Roman" panose="02020603050405020304" pitchFamily="18" charset="0"/>
                <a:cs typeface="Times New Roman" panose="02020603050405020304" pitchFamily="18" charset="0"/>
              </a:rPr>
              <a:t>chmod </a:t>
            </a:r>
            <a:r>
              <a:rPr lang="fr-FR" sz="2200" spc="20" dirty="0" err="1">
                <a:solidFill>
                  <a:srgbClr val="0070C0"/>
                </a:solidFill>
                <a:latin typeface="Times New Roman" panose="02020603050405020304" pitchFamily="18" charset="0"/>
                <a:cs typeface="Times New Roman" panose="02020603050405020304" pitchFamily="18" charset="0"/>
              </a:rPr>
              <a:t>u+s</a:t>
            </a:r>
            <a:r>
              <a:rPr lang="fr-FR" sz="2200" spc="20" dirty="0">
                <a:solidFill>
                  <a:srgbClr val="0070C0"/>
                </a:solidFill>
                <a:latin typeface="Times New Roman" panose="02020603050405020304" pitchFamily="18" charset="0"/>
                <a:cs typeface="Times New Roman" panose="02020603050405020304" pitchFamily="18" charset="0"/>
              </a:rPr>
              <a:t>   F1   </a:t>
            </a:r>
          </a:p>
          <a:p>
            <a:pPr marL="355600" indent="-342900">
              <a:lnSpc>
                <a:spcPct val="100000"/>
              </a:lnSpc>
              <a:spcBef>
                <a:spcPts val="140"/>
              </a:spcBef>
              <a:buClr>
                <a:srgbClr val="006599"/>
              </a:buClr>
              <a:buSzPct val="91304"/>
              <a:buFont typeface="Wingdings" panose="05000000000000000000" pitchFamily="2" charset="2"/>
              <a:buChar char="à"/>
              <a:tabLst>
                <a:tab pos="217170" algn="l"/>
              </a:tabLst>
            </a:pPr>
            <a:r>
              <a:rPr lang="fr-FR" sz="2200" spc="20" dirty="0">
                <a:solidFill>
                  <a:schemeClr val="tx1"/>
                </a:solidFill>
                <a:latin typeface="Times New Roman" panose="02020603050405020304" pitchFamily="18" charset="0"/>
                <a:cs typeface="Times New Roman" panose="02020603050405020304" pitchFamily="18" charset="0"/>
              </a:rPr>
              <a:t>Ici , si un utilisateur quelconque ‘</a:t>
            </a:r>
            <a:r>
              <a:rPr lang="fr-FR" sz="2200" spc="20" dirty="0" err="1">
                <a:solidFill>
                  <a:schemeClr val="tx1"/>
                </a:solidFill>
                <a:latin typeface="Times New Roman" panose="02020603050405020304" pitchFamily="18" charset="0"/>
                <a:cs typeface="Times New Roman" panose="02020603050405020304" pitchFamily="18" charset="0"/>
              </a:rPr>
              <a:t>foulen</a:t>
            </a:r>
            <a:r>
              <a:rPr lang="fr-FR" sz="2200" spc="20" dirty="0">
                <a:solidFill>
                  <a:schemeClr val="tx1"/>
                </a:solidFill>
                <a:latin typeface="Times New Roman" panose="02020603050405020304" pitchFamily="18" charset="0"/>
                <a:cs typeface="Times New Roman" panose="02020603050405020304" pitchFamily="18" charset="0"/>
              </a:rPr>
              <a:t>’  exécute F1, il aura les mêmes droits d’exécution que le propriétaire de F1 exécute F1 en tant que root</a:t>
            </a:r>
          </a:p>
          <a:p>
            <a:pPr marL="12700" indent="0">
              <a:lnSpc>
                <a:spcPct val="100000"/>
              </a:lnSpc>
              <a:spcBef>
                <a:spcPts val="140"/>
              </a:spcBef>
              <a:buClr>
                <a:srgbClr val="006599"/>
              </a:buClr>
              <a:buSzPct val="91304"/>
              <a:buNone/>
              <a:tabLst>
                <a:tab pos="217170" algn="l"/>
              </a:tabLst>
            </a:pPr>
            <a:r>
              <a:rPr lang="fr-FR" sz="2200" spc="20" dirty="0">
                <a:solidFill>
                  <a:srgbClr val="FF0000"/>
                </a:solidFill>
                <a:latin typeface="Times New Roman" panose="02020603050405020304" pitchFamily="18" charset="0"/>
                <a:cs typeface="Times New Roman" panose="02020603050405020304" pitchFamily="18" charset="0"/>
              </a:rPr>
              <a:t>Exemple 2: </a:t>
            </a:r>
          </a:p>
          <a:p>
            <a:pPr marL="12700" indent="0">
              <a:lnSpc>
                <a:spcPct val="100000"/>
              </a:lnSpc>
              <a:spcBef>
                <a:spcPts val="140"/>
              </a:spcBef>
              <a:buClr>
                <a:srgbClr val="006599"/>
              </a:buClr>
              <a:buSzPct val="91304"/>
              <a:buNone/>
              <a:tabLst>
                <a:tab pos="217170" algn="l"/>
              </a:tabLst>
            </a:pPr>
            <a:r>
              <a:rPr lang="fr-FR" sz="2200" spc="20" dirty="0">
                <a:solidFill>
                  <a:schemeClr val="tx1"/>
                </a:solidFill>
                <a:latin typeface="Times New Roman" panose="02020603050405020304" pitchFamily="18" charset="0"/>
                <a:cs typeface="Times New Roman" panose="02020603050405020304" pitchFamily="18" charset="0"/>
              </a:rPr>
              <a:t>     $ </a:t>
            </a:r>
            <a:r>
              <a:rPr lang="fr-FR" sz="2200" spc="20" dirty="0">
                <a:solidFill>
                  <a:srgbClr val="0070C0"/>
                </a:solidFill>
                <a:latin typeface="Times New Roman" panose="02020603050405020304" pitchFamily="18" charset="0"/>
                <a:cs typeface="Times New Roman" panose="02020603050405020304" pitchFamily="18" charset="0"/>
              </a:rPr>
              <a:t>chmod 2750 F1   </a:t>
            </a:r>
            <a:r>
              <a:rPr lang="fr-FR" sz="2200" spc="2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fr-FR" sz="2200" spc="20" dirty="0">
                <a:solidFill>
                  <a:schemeClr val="tx1"/>
                </a:solidFill>
                <a:latin typeface="Times New Roman" panose="02020603050405020304" pitchFamily="18" charset="0"/>
                <a:cs typeface="Times New Roman" panose="02020603050405020304" pitchFamily="18" charset="0"/>
              </a:rPr>
              <a:t> 2750 = </a:t>
            </a:r>
            <a:r>
              <a:rPr lang="fr-FR" sz="2200" spc="20" dirty="0" err="1">
                <a:solidFill>
                  <a:schemeClr val="tx1"/>
                </a:solidFill>
                <a:latin typeface="Times New Roman" panose="02020603050405020304" pitchFamily="18" charset="0"/>
                <a:cs typeface="Times New Roman" panose="02020603050405020304" pitchFamily="18" charset="0"/>
              </a:rPr>
              <a:t>rwxr</a:t>
            </a:r>
            <a:r>
              <a:rPr lang="fr-FR" sz="2200" spc="20" dirty="0">
                <a:solidFill>
                  <a:schemeClr val="tx1"/>
                </a:solidFill>
                <a:latin typeface="Times New Roman" panose="02020603050405020304" pitchFamily="18" charset="0"/>
                <a:cs typeface="Times New Roman" panose="02020603050405020304" pitchFamily="18" charset="0"/>
              </a:rPr>
              <a:t>-s---</a:t>
            </a:r>
          </a:p>
          <a:p>
            <a:pPr marL="12700" indent="0">
              <a:lnSpc>
                <a:spcPct val="100000"/>
              </a:lnSpc>
              <a:spcBef>
                <a:spcPts val="140"/>
              </a:spcBef>
              <a:buClr>
                <a:srgbClr val="006599"/>
              </a:buClr>
              <a:buSzPct val="91304"/>
              <a:buNone/>
              <a:tabLst>
                <a:tab pos="217170" algn="l"/>
              </a:tabLst>
            </a:pPr>
            <a:r>
              <a:rPr lang="fr-FR" sz="2200" spc="20" dirty="0">
                <a:solidFill>
                  <a:schemeClr val="tx1"/>
                </a:solidFill>
                <a:latin typeface="Times New Roman" panose="02020603050405020304" pitchFamily="18" charset="0"/>
                <a:cs typeface="Times New Roman" panose="02020603050405020304" pitchFamily="18" charset="0"/>
              </a:rPr>
              <a:t>     $ </a:t>
            </a:r>
            <a:r>
              <a:rPr lang="fr-FR" sz="2200" spc="20" dirty="0">
                <a:solidFill>
                  <a:srgbClr val="0070C0"/>
                </a:solidFill>
                <a:latin typeface="Times New Roman" panose="02020603050405020304" pitchFamily="18" charset="0"/>
                <a:cs typeface="Times New Roman" panose="02020603050405020304" pitchFamily="18" charset="0"/>
              </a:rPr>
              <a:t>chmod </a:t>
            </a:r>
            <a:r>
              <a:rPr lang="fr-FR" sz="2200" spc="20" dirty="0" err="1">
                <a:solidFill>
                  <a:srgbClr val="0070C0"/>
                </a:solidFill>
                <a:latin typeface="Times New Roman" panose="02020603050405020304" pitchFamily="18" charset="0"/>
                <a:cs typeface="Times New Roman" panose="02020603050405020304" pitchFamily="18" charset="0"/>
              </a:rPr>
              <a:t>g+s</a:t>
            </a:r>
            <a:r>
              <a:rPr lang="fr-FR" sz="2200" spc="20" dirty="0">
                <a:solidFill>
                  <a:srgbClr val="0070C0"/>
                </a:solidFill>
                <a:latin typeface="Times New Roman" panose="02020603050405020304" pitchFamily="18" charset="0"/>
                <a:cs typeface="Times New Roman" panose="02020603050405020304" pitchFamily="18" charset="0"/>
              </a:rPr>
              <a:t>   F1   </a:t>
            </a:r>
          </a:p>
          <a:p>
            <a:pPr marL="355600" indent="-342900">
              <a:lnSpc>
                <a:spcPct val="100000"/>
              </a:lnSpc>
              <a:spcBef>
                <a:spcPts val="140"/>
              </a:spcBef>
              <a:buClr>
                <a:srgbClr val="006599"/>
              </a:buClr>
              <a:buSzPct val="91304"/>
              <a:buFont typeface="Wingdings" panose="05000000000000000000" pitchFamily="2" charset="2"/>
              <a:buChar char="à"/>
              <a:tabLst>
                <a:tab pos="217170" algn="l"/>
              </a:tabLst>
            </a:pPr>
            <a:r>
              <a:rPr lang="fr-FR" sz="2200" spc="20" dirty="0">
                <a:solidFill>
                  <a:schemeClr val="tx1"/>
                </a:solidFill>
                <a:latin typeface="Times New Roman" panose="02020603050405020304" pitchFamily="18" charset="0"/>
                <a:cs typeface="Times New Roman" panose="02020603050405020304" pitchFamily="18" charset="0"/>
              </a:rPr>
              <a:t>Exécute le fichier F1 en tant que son groupe</a:t>
            </a:r>
          </a:p>
          <a:p>
            <a:pPr marL="12700" indent="0">
              <a:lnSpc>
                <a:spcPct val="100000"/>
              </a:lnSpc>
              <a:spcBef>
                <a:spcPts val="140"/>
              </a:spcBef>
              <a:buClr>
                <a:srgbClr val="006599"/>
              </a:buClr>
              <a:buSzPct val="91304"/>
              <a:buNone/>
              <a:tabLst>
                <a:tab pos="217170" algn="l"/>
              </a:tabLst>
            </a:pPr>
            <a:r>
              <a:rPr lang="fr-FR" sz="2200" spc="20" dirty="0">
                <a:solidFill>
                  <a:srgbClr val="FF0000"/>
                </a:solidFill>
                <a:latin typeface="Times New Roman" panose="02020603050405020304" pitchFamily="18" charset="0"/>
                <a:cs typeface="Times New Roman" panose="02020603050405020304" pitchFamily="18" charset="0"/>
              </a:rPr>
              <a:t>Exemple 3:</a:t>
            </a:r>
            <a:r>
              <a:rPr lang="fr-FR" sz="2200" spc="20" dirty="0">
                <a:solidFill>
                  <a:schemeClr val="tx1"/>
                </a:solidFill>
                <a:latin typeface="Times New Roman" panose="02020603050405020304" pitchFamily="18" charset="0"/>
                <a:cs typeface="Times New Roman" panose="02020603050405020304" pitchFamily="18" charset="0"/>
              </a:rPr>
              <a:t> </a:t>
            </a:r>
          </a:p>
          <a:p>
            <a:pPr marL="12700" indent="0">
              <a:lnSpc>
                <a:spcPct val="100000"/>
              </a:lnSpc>
              <a:spcBef>
                <a:spcPts val="140"/>
              </a:spcBef>
              <a:buClr>
                <a:srgbClr val="006599"/>
              </a:buClr>
              <a:buSzPct val="91304"/>
              <a:buNone/>
              <a:tabLst>
                <a:tab pos="217170" algn="l"/>
              </a:tabLst>
            </a:pPr>
            <a:r>
              <a:rPr lang="fr-FR" sz="2200" spc="20" dirty="0">
                <a:solidFill>
                  <a:schemeClr val="tx1"/>
                </a:solidFill>
                <a:latin typeface="Times New Roman" panose="02020603050405020304" pitchFamily="18" charset="0"/>
                <a:cs typeface="Times New Roman" panose="02020603050405020304" pitchFamily="18" charset="0"/>
              </a:rPr>
              <a:t>      $ </a:t>
            </a:r>
            <a:r>
              <a:rPr lang="fr-FR" sz="2200" spc="20" dirty="0">
                <a:solidFill>
                  <a:srgbClr val="0070C0"/>
                </a:solidFill>
                <a:latin typeface="Times New Roman" panose="02020603050405020304" pitchFamily="18" charset="0"/>
                <a:cs typeface="Times New Roman" panose="02020603050405020304" pitchFamily="18" charset="0"/>
              </a:rPr>
              <a:t>chmod 1750 R1   </a:t>
            </a:r>
            <a:r>
              <a:rPr lang="fr-FR" sz="2200" spc="2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fr-FR" sz="2200" spc="20" dirty="0">
                <a:solidFill>
                  <a:schemeClr val="tx1"/>
                </a:solidFill>
                <a:latin typeface="Times New Roman" panose="02020603050405020304" pitchFamily="18" charset="0"/>
                <a:cs typeface="Times New Roman" panose="02020603050405020304" pitchFamily="18" charset="0"/>
              </a:rPr>
              <a:t> 1750 = </a:t>
            </a:r>
            <a:r>
              <a:rPr lang="fr-FR" sz="2200" spc="20" dirty="0" err="1">
                <a:solidFill>
                  <a:schemeClr val="tx1"/>
                </a:solidFill>
                <a:latin typeface="Times New Roman" panose="02020603050405020304" pitchFamily="18" charset="0"/>
                <a:cs typeface="Times New Roman" panose="02020603050405020304" pitchFamily="18" charset="0"/>
              </a:rPr>
              <a:t>rwxr</a:t>
            </a:r>
            <a:r>
              <a:rPr lang="fr-FR" sz="2200" spc="20" dirty="0">
                <a:solidFill>
                  <a:schemeClr val="tx1"/>
                </a:solidFill>
                <a:latin typeface="Times New Roman" panose="02020603050405020304" pitchFamily="18" charset="0"/>
                <a:cs typeface="Times New Roman" panose="02020603050405020304" pitchFamily="18" charset="0"/>
              </a:rPr>
              <a:t>-x--t</a:t>
            </a:r>
          </a:p>
          <a:p>
            <a:pPr marL="12700" indent="0">
              <a:lnSpc>
                <a:spcPct val="100000"/>
              </a:lnSpc>
              <a:spcBef>
                <a:spcPts val="140"/>
              </a:spcBef>
              <a:buClr>
                <a:srgbClr val="006599"/>
              </a:buClr>
              <a:buSzPct val="91304"/>
              <a:buNone/>
              <a:tabLst>
                <a:tab pos="217170" algn="l"/>
              </a:tabLst>
            </a:pPr>
            <a:r>
              <a:rPr lang="fr-FR" sz="2200" spc="20" dirty="0">
                <a:solidFill>
                  <a:schemeClr val="tx1"/>
                </a:solidFill>
                <a:latin typeface="Times New Roman" panose="02020603050405020304" pitchFamily="18" charset="0"/>
                <a:cs typeface="Times New Roman" panose="02020603050405020304" pitchFamily="18" charset="0"/>
              </a:rPr>
              <a:t>      $ </a:t>
            </a:r>
            <a:r>
              <a:rPr lang="fr-FR" sz="2200" spc="20" dirty="0">
                <a:solidFill>
                  <a:srgbClr val="0070C0"/>
                </a:solidFill>
                <a:latin typeface="Times New Roman" panose="02020603050405020304" pitchFamily="18" charset="0"/>
                <a:cs typeface="Times New Roman" panose="02020603050405020304" pitchFamily="18" charset="0"/>
              </a:rPr>
              <a:t>chmod </a:t>
            </a:r>
            <a:r>
              <a:rPr lang="fr-FR" sz="2200" spc="20" dirty="0" err="1">
                <a:solidFill>
                  <a:srgbClr val="0070C0"/>
                </a:solidFill>
                <a:latin typeface="Times New Roman" panose="02020603050405020304" pitchFamily="18" charset="0"/>
                <a:cs typeface="Times New Roman" panose="02020603050405020304" pitchFamily="18" charset="0"/>
              </a:rPr>
              <a:t>o+t</a:t>
            </a:r>
            <a:r>
              <a:rPr lang="fr-FR" sz="2200" spc="20" dirty="0">
                <a:solidFill>
                  <a:srgbClr val="0070C0"/>
                </a:solidFill>
                <a:latin typeface="Times New Roman" panose="02020603050405020304" pitchFamily="18" charset="0"/>
                <a:cs typeface="Times New Roman" panose="02020603050405020304" pitchFamily="18" charset="0"/>
              </a:rPr>
              <a:t>   R1   </a:t>
            </a:r>
          </a:p>
          <a:p>
            <a:pPr marL="12700" indent="0">
              <a:lnSpc>
                <a:spcPct val="100000"/>
              </a:lnSpc>
              <a:spcBef>
                <a:spcPts val="140"/>
              </a:spcBef>
              <a:buClr>
                <a:srgbClr val="006599"/>
              </a:buClr>
              <a:buSzPct val="91304"/>
              <a:buNone/>
              <a:tabLst>
                <a:tab pos="217170" algn="l"/>
              </a:tabLst>
            </a:pPr>
            <a:r>
              <a:rPr lang="fr-FR" sz="2200" spc="2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fr-FR" sz="2200" spc="20" dirty="0">
                <a:solidFill>
                  <a:schemeClr val="tx1"/>
                </a:solidFill>
                <a:latin typeface="Times New Roman" panose="02020603050405020304" pitchFamily="18" charset="0"/>
                <a:cs typeface="Times New Roman" panose="02020603050405020304" pitchFamily="18" charset="0"/>
              </a:rPr>
              <a:t>Write : écriture + suppression</a:t>
            </a:r>
          </a:p>
          <a:p>
            <a:pPr marL="12700" indent="0">
              <a:lnSpc>
                <a:spcPct val="100000"/>
              </a:lnSpc>
              <a:spcBef>
                <a:spcPts val="140"/>
              </a:spcBef>
              <a:buClr>
                <a:srgbClr val="006599"/>
              </a:buClr>
              <a:buSzPct val="91304"/>
              <a:buNone/>
              <a:tabLst>
                <a:tab pos="217170" algn="l"/>
              </a:tabLst>
            </a:pPr>
            <a:r>
              <a:rPr lang="fr-FR" sz="2200" spc="2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fr-FR" sz="2200" spc="20" dirty="0" err="1">
                <a:solidFill>
                  <a:schemeClr val="tx1"/>
                </a:solidFill>
                <a:latin typeface="Times New Roman" panose="02020603050405020304" pitchFamily="18" charset="0"/>
                <a:cs typeface="Times New Roman" panose="02020603050405020304" pitchFamily="18" charset="0"/>
              </a:rPr>
              <a:t>Sticky</a:t>
            </a:r>
            <a:r>
              <a:rPr lang="fr-FR" sz="2200" spc="20" dirty="0">
                <a:solidFill>
                  <a:schemeClr val="tx1"/>
                </a:solidFill>
                <a:latin typeface="Times New Roman" panose="02020603050405020304" pitchFamily="18" charset="0"/>
                <a:cs typeface="Times New Roman" panose="02020603050405020304" pitchFamily="18" charset="0"/>
              </a:rPr>
              <a:t> bit : le répertoire ne peut être supprimé que par le propriétaire ou root </a:t>
            </a:r>
            <a:r>
              <a:rPr lang="fr-FR" sz="2200" spc="2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fr-FR" sz="2200" spc="20" dirty="0">
                <a:solidFill>
                  <a:schemeClr val="tx1"/>
                </a:solidFill>
                <a:latin typeface="Times New Roman" panose="02020603050405020304" pitchFamily="18" charset="0"/>
                <a:cs typeface="Times New Roman" panose="02020603050405020304" pitchFamily="18" charset="0"/>
              </a:rPr>
              <a:t> w = modification </a:t>
            </a:r>
            <a:endParaRPr lang="fr-FR" sz="2300" spc="20" dirty="0">
              <a:solidFill>
                <a:schemeClr val="tx1"/>
              </a:solidFill>
              <a:latin typeface="Times New Roman" panose="02020603050405020304" pitchFamily="18"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22</a:t>
            </a:fld>
            <a:endParaRPr lang="en-US"/>
          </a:p>
        </p:txBody>
      </p:sp>
    </p:spTree>
    <p:extLst>
      <p:ext uri="{BB962C8B-B14F-4D97-AF65-F5344CB8AC3E}">
        <p14:creationId xmlns:p14="http://schemas.microsoft.com/office/powerpoint/2010/main" val="187600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r>
              <a:rPr lang="fr-FR" dirty="0" err="1"/>
              <a:t>Chattr</a:t>
            </a:r>
            <a:endParaRPr lang="fr-FR" dirty="0"/>
          </a:p>
        </p:txBody>
      </p:sp>
      <p:sp>
        <p:nvSpPr>
          <p:cNvPr id="3" name="Espace réservé du contenu 2"/>
          <p:cNvSpPr>
            <a:spLocks noGrp="1"/>
          </p:cNvSpPr>
          <p:nvPr>
            <p:ph idx="1"/>
          </p:nvPr>
        </p:nvSpPr>
        <p:spPr/>
        <p:txBody>
          <a:bodyPr>
            <a:normAutofit/>
          </a:bodyPr>
          <a:lstStyle/>
          <a:p>
            <a:pPr algn="just">
              <a:lnSpc>
                <a:spcPct val="150000"/>
              </a:lnSpc>
              <a:spcBef>
                <a:spcPts val="0"/>
              </a:spcBef>
            </a:pPr>
            <a:r>
              <a:rPr lang="fr-FR" sz="2400" dirty="0">
                <a:solidFill>
                  <a:schemeClr val="tx1"/>
                </a:solidFill>
                <a:latin typeface="Times New Roman" pitchFamily="18" charset="0"/>
                <a:cs typeface="Times New Roman" pitchFamily="18" charset="0"/>
              </a:rPr>
              <a:t>Il est possible de protéger tous les fichiers et les répertoires de sorte qu’il  sera impossible de les supprimer et les modifier même par le </a:t>
            </a:r>
            <a:r>
              <a:rPr lang="fr-FR" sz="2400" dirty="0" err="1">
                <a:solidFill>
                  <a:schemeClr val="tx1"/>
                </a:solidFill>
                <a:latin typeface="Times New Roman" pitchFamily="18" charset="0"/>
                <a:cs typeface="Times New Roman" pitchFamily="18" charset="0"/>
              </a:rPr>
              <a:t>root</a:t>
            </a:r>
            <a:r>
              <a:rPr lang="fr-FR" sz="2400" dirty="0">
                <a:solidFill>
                  <a:schemeClr val="tx1"/>
                </a:solidFill>
                <a:latin typeface="Times New Roman" pitchFamily="18" charset="0"/>
                <a:cs typeface="Times New Roman" pitchFamily="18" charset="0"/>
              </a:rPr>
              <a:t> .</a:t>
            </a:r>
          </a:p>
          <a:p>
            <a:pPr algn="just">
              <a:lnSpc>
                <a:spcPct val="150000"/>
              </a:lnSpc>
              <a:spcBef>
                <a:spcPts val="0"/>
              </a:spcBef>
              <a:buNone/>
            </a:pPr>
            <a:r>
              <a:rPr lang="fr-FR" sz="2400" dirty="0">
                <a:solidFill>
                  <a:schemeClr val="tx1"/>
                </a:solidFill>
                <a:latin typeface="Times New Roman" pitchFamily="18" charset="0"/>
                <a:cs typeface="Times New Roman" pitchFamily="18" charset="0"/>
              </a:rPr>
              <a:t>                                 </a:t>
            </a:r>
            <a:r>
              <a:rPr lang="fr-FR" sz="2400" dirty="0" err="1">
                <a:solidFill>
                  <a:srgbClr val="00B0F0"/>
                </a:solidFill>
                <a:latin typeface="Times New Roman" pitchFamily="18" charset="0"/>
                <a:cs typeface="Times New Roman" pitchFamily="18" charset="0"/>
              </a:rPr>
              <a:t>chattr</a:t>
            </a:r>
            <a:r>
              <a:rPr lang="fr-FR" sz="2400" dirty="0">
                <a:solidFill>
                  <a:srgbClr val="00B0F0"/>
                </a:solidFill>
                <a:latin typeface="Times New Roman" pitchFamily="18" charset="0"/>
                <a:cs typeface="Times New Roman" pitchFamily="18" charset="0"/>
              </a:rPr>
              <a:t> +i nom-fichier</a:t>
            </a:r>
            <a:endParaRPr lang="fr-FR" sz="2400" dirty="0">
              <a:solidFill>
                <a:schemeClr val="tx1"/>
              </a:solidFill>
              <a:latin typeface="Times New Roman" pitchFamily="18" charset="0"/>
              <a:cs typeface="Times New Roman" pitchFamily="18" charset="0"/>
            </a:endParaRPr>
          </a:p>
          <a:p>
            <a:pPr algn="just">
              <a:lnSpc>
                <a:spcPct val="150000"/>
              </a:lnSpc>
              <a:spcBef>
                <a:spcPts val="0"/>
              </a:spcBef>
            </a:pPr>
            <a:r>
              <a:rPr lang="fr-FR" sz="2400" dirty="0">
                <a:solidFill>
                  <a:schemeClr val="tx1"/>
                </a:solidFill>
                <a:latin typeface="Times New Roman" pitchFamily="18" charset="0"/>
                <a:cs typeface="Times New Roman" pitchFamily="18" charset="0"/>
              </a:rPr>
              <a:t>Pour désactiver cette fonctionnalité </a:t>
            </a:r>
          </a:p>
          <a:p>
            <a:pPr algn="ctr">
              <a:lnSpc>
                <a:spcPct val="150000"/>
              </a:lnSpc>
              <a:spcBef>
                <a:spcPts val="0"/>
              </a:spcBef>
              <a:buNone/>
            </a:pPr>
            <a:r>
              <a:rPr lang="fr-FR" sz="2400" dirty="0">
                <a:solidFill>
                  <a:schemeClr val="tx1"/>
                </a:solidFill>
                <a:latin typeface="Times New Roman" pitchFamily="18" charset="0"/>
                <a:cs typeface="Times New Roman" pitchFamily="18" charset="0"/>
              </a:rPr>
              <a:t>     </a:t>
            </a:r>
            <a:r>
              <a:rPr lang="fr-FR" sz="2400" dirty="0" err="1">
                <a:solidFill>
                  <a:srgbClr val="00B0F0"/>
                </a:solidFill>
                <a:latin typeface="Times New Roman" pitchFamily="18" charset="0"/>
                <a:cs typeface="Times New Roman" pitchFamily="18" charset="0"/>
              </a:rPr>
              <a:t>chattr</a:t>
            </a:r>
            <a:r>
              <a:rPr lang="fr-FR" sz="2400" dirty="0">
                <a:solidFill>
                  <a:srgbClr val="00B0F0"/>
                </a:solidFill>
                <a:latin typeface="Times New Roman" pitchFamily="18" charset="0"/>
                <a:cs typeface="Times New Roman" pitchFamily="18" charset="0"/>
              </a:rPr>
              <a:t> -i nom-fichier</a:t>
            </a:r>
          </a:p>
          <a:p>
            <a:pPr algn="ctr">
              <a:lnSpc>
                <a:spcPct val="150000"/>
              </a:lnSpc>
              <a:spcBef>
                <a:spcPts val="0"/>
              </a:spcBef>
              <a:buNone/>
            </a:pPr>
            <a:r>
              <a:rPr lang="fr-FR" sz="2400" dirty="0" err="1">
                <a:solidFill>
                  <a:schemeClr val="tx1"/>
                </a:solidFill>
                <a:latin typeface="Times New Roman" pitchFamily="18" charset="0"/>
                <a:cs typeface="Times New Roman" pitchFamily="18" charset="0"/>
              </a:rPr>
              <a:t>Lsattr</a:t>
            </a:r>
            <a:r>
              <a:rPr lang="fr-FR" sz="2400" dirty="0">
                <a:solidFill>
                  <a:schemeClr val="tx1"/>
                </a:solidFill>
                <a:latin typeface="Times New Roman" pitchFamily="18" charset="0"/>
                <a:cs typeface="Times New Roman" pitchFamily="18" charset="0"/>
              </a:rPr>
              <a:t> pour vérifier</a:t>
            </a:r>
          </a:p>
          <a:p>
            <a:pPr algn="ctr">
              <a:lnSpc>
                <a:spcPct val="150000"/>
              </a:lnSpc>
              <a:spcBef>
                <a:spcPts val="0"/>
              </a:spcBef>
              <a:buNone/>
            </a:pPr>
            <a:endParaRPr lang="fr-FR" sz="2400" dirty="0">
              <a:solidFill>
                <a:srgbClr val="00B0F0"/>
              </a:solidFill>
              <a:latin typeface="Times New Roman" pitchFamily="18" charset="0"/>
              <a:cs typeface="Times New Roman" pitchFamily="18" charset="0"/>
            </a:endParaRPr>
          </a:p>
          <a:p>
            <a:pPr algn="ctr">
              <a:lnSpc>
                <a:spcPct val="150000"/>
              </a:lnSpc>
              <a:spcBef>
                <a:spcPts val="0"/>
              </a:spcBef>
              <a:buNone/>
            </a:pPr>
            <a:endParaRPr lang="fr-FR" sz="2400" dirty="0">
              <a:solidFill>
                <a:srgbClr val="00B0F0"/>
              </a:solidFill>
              <a:latin typeface="Times New Roman" pitchFamily="18" charset="0"/>
              <a:cs typeface="Times New Roman" pitchFamily="18" charset="0"/>
            </a:endParaRPr>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139618"/>
            <a:ext cx="7556313" cy="1116106"/>
          </a:xfrm>
        </p:spPr>
        <p:txBody>
          <a:bodyPr/>
          <a:lstStyle/>
          <a:p>
            <a:r>
              <a:rPr lang="fr-FR" dirty="0"/>
              <a:t>Gestion des </a:t>
            </a:r>
            <a:r>
              <a:rPr lang="fr-FR" dirty="0" err="1"/>
              <a:t>ACLs</a:t>
            </a:r>
            <a:endParaRPr lang="fr-FR" dirty="0"/>
          </a:p>
        </p:txBody>
      </p:sp>
      <p:sp>
        <p:nvSpPr>
          <p:cNvPr id="3" name="Espace réservé du contenu 2"/>
          <p:cNvSpPr>
            <a:spLocks noGrp="1"/>
          </p:cNvSpPr>
          <p:nvPr>
            <p:ph idx="1"/>
          </p:nvPr>
        </p:nvSpPr>
        <p:spPr>
          <a:xfrm>
            <a:off x="498474" y="1625600"/>
            <a:ext cx="7556313" cy="4538717"/>
          </a:xfrm>
        </p:spPr>
        <p:txBody>
          <a:bodyPr>
            <a:normAutofit fontScale="40000" lnSpcReduction="20000"/>
          </a:bodyPr>
          <a:lstStyle/>
          <a:p>
            <a:pPr algn="just">
              <a:lnSpc>
                <a:spcPct val="160000"/>
              </a:lnSpc>
              <a:spcBef>
                <a:spcPts val="0"/>
              </a:spcBef>
            </a:pPr>
            <a:r>
              <a:rPr lang="fr-FR" sz="5000" dirty="0">
                <a:solidFill>
                  <a:schemeClr val="tx1"/>
                </a:solidFill>
                <a:latin typeface="Times New Roman" pitchFamily="18" charset="0"/>
                <a:cs typeface="Times New Roman" pitchFamily="18" charset="0"/>
              </a:rPr>
              <a:t> La norme POSIX définit les droits d’accès sur les fichiers et répertoires à 3 et seulement 3 entités (</a:t>
            </a:r>
            <a:r>
              <a:rPr lang="fr-FR" sz="5000" dirty="0" err="1">
                <a:solidFill>
                  <a:schemeClr val="tx1"/>
                </a:solidFill>
                <a:latin typeface="Times New Roman" pitchFamily="18" charset="0"/>
                <a:cs typeface="Times New Roman" pitchFamily="18" charset="0"/>
              </a:rPr>
              <a:t>rwx</a:t>
            </a:r>
            <a:r>
              <a:rPr lang="fr-FR" sz="5000" dirty="0">
                <a:solidFill>
                  <a:schemeClr val="tx1"/>
                </a:solidFill>
                <a:latin typeface="Times New Roman" pitchFamily="18" charset="0"/>
                <a:cs typeface="Times New Roman" pitchFamily="18" charset="0"/>
              </a:rPr>
              <a:t>) pour 3 types d’utilisateurs (</a:t>
            </a:r>
            <a:r>
              <a:rPr lang="fr-FR" sz="5000" dirty="0" err="1">
                <a:solidFill>
                  <a:schemeClr val="tx1"/>
                </a:solidFill>
                <a:latin typeface="Times New Roman" pitchFamily="18" charset="0"/>
                <a:cs typeface="Times New Roman" pitchFamily="18" charset="0"/>
              </a:rPr>
              <a:t>ugo</a:t>
            </a:r>
            <a:r>
              <a:rPr lang="fr-FR" sz="5000" dirty="0">
                <a:solidFill>
                  <a:schemeClr val="tx1"/>
                </a:solidFill>
                <a:latin typeface="Times New Roman" pitchFamily="18" charset="0"/>
                <a:cs typeface="Times New Roman" pitchFamily="18" charset="0"/>
              </a:rPr>
              <a:t>) </a:t>
            </a:r>
            <a:r>
              <a:rPr lang="fr-FR" sz="5000" dirty="0">
                <a:solidFill>
                  <a:schemeClr val="tx1"/>
                </a:solidFill>
                <a:latin typeface="Times New Roman" pitchFamily="18" charset="0"/>
                <a:cs typeface="Times New Roman" pitchFamily="18" charset="0"/>
                <a:sym typeface="Wingdings" panose="05000000000000000000" pitchFamily="2" charset="2"/>
              </a:rPr>
              <a:t> ces droits sont limités.</a:t>
            </a:r>
            <a:r>
              <a:rPr lang="fr-FR" sz="5000" dirty="0">
                <a:solidFill>
                  <a:schemeClr val="tx1"/>
                </a:solidFill>
                <a:latin typeface="Times New Roman" pitchFamily="18" charset="0"/>
                <a:cs typeface="Times New Roman" pitchFamily="18" charset="0"/>
              </a:rPr>
              <a:t> </a:t>
            </a:r>
          </a:p>
          <a:p>
            <a:pPr algn="just">
              <a:lnSpc>
                <a:spcPct val="160000"/>
              </a:lnSpc>
              <a:spcBef>
                <a:spcPts val="0"/>
              </a:spcBef>
            </a:pPr>
            <a:r>
              <a:rPr lang="fr-FR" sz="5000" dirty="0">
                <a:solidFill>
                  <a:schemeClr val="tx1"/>
                </a:solidFill>
                <a:latin typeface="Times New Roman" pitchFamily="18" charset="0"/>
                <a:cs typeface="Times New Roman" pitchFamily="18" charset="0"/>
              </a:rPr>
              <a:t>C’est quoi une ACL ?</a:t>
            </a:r>
          </a:p>
          <a:p>
            <a:pPr algn="just">
              <a:lnSpc>
                <a:spcPct val="160000"/>
              </a:lnSpc>
              <a:spcBef>
                <a:spcPts val="0"/>
              </a:spcBef>
              <a:buNone/>
            </a:pPr>
            <a:r>
              <a:rPr lang="fr-FR" sz="5000" dirty="0">
                <a:solidFill>
                  <a:schemeClr val="tx1"/>
                </a:solidFill>
                <a:latin typeface="Times New Roman" pitchFamily="18" charset="0"/>
                <a:cs typeface="Times New Roman" pitchFamily="18" charset="0"/>
              </a:rPr>
              <a:t>   - Une ACL, ou Access Control List (en français : « liste de contrôle d'accès ») </a:t>
            </a:r>
          </a:p>
          <a:p>
            <a:pPr algn="just">
              <a:lnSpc>
                <a:spcPct val="160000"/>
              </a:lnSpc>
              <a:spcBef>
                <a:spcPts val="0"/>
              </a:spcBef>
              <a:buNone/>
            </a:pPr>
            <a:r>
              <a:rPr lang="fr-FR" sz="5000" dirty="0">
                <a:solidFill>
                  <a:schemeClr val="tx1"/>
                </a:solidFill>
                <a:latin typeface="Times New Roman" pitchFamily="18" charset="0"/>
                <a:cs typeface="Times New Roman" pitchFamily="18" charset="0"/>
              </a:rPr>
              <a:t>   - étendre le nombre d'utilisateurs et de groupes ayant des droits sur un même fichier.</a:t>
            </a:r>
          </a:p>
          <a:p>
            <a:pPr algn="just">
              <a:lnSpc>
                <a:spcPct val="160000"/>
              </a:lnSpc>
              <a:spcBef>
                <a:spcPts val="0"/>
              </a:spcBef>
              <a:buNone/>
            </a:pPr>
            <a:r>
              <a:rPr lang="fr-FR" sz="5000" dirty="0">
                <a:solidFill>
                  <a:schemeClr val="tx1"/>
                </a:solidFill>
                <a:latin typeface="Times New Roman" pitchFamily="18" charset="0"/>
                <a:cs typeface="Times New Roman" pitchFamily="18" charset="0"/>
              </a:rPr>
              <a:t>   - très utile (voire indispensable) dans un environnement informatique basé sur un travail collaboratif et mutualisé.</a:t>
            </a:r>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r>
              <a:rPr lang="fr-FR" dirty="0"/>
              <a:t>Installation des </a:t>
            </a:r>
            <a:r>
              <a:rPr lang="fr-FR" dirty="0" err="1"/>
              <a:t>ACLs</a:t>
            </a:r>
            <a:endParaRPr lang="fr-FR" dirty="0"/>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25</a:t>
            </a:fld>
            <a:endParaRPr lang="en-US"/>
          </a:p>
        </p:txBody>
      </p:sp>
      <p:sp>
        <p:nvSpPr>
          <p:cNvPr id="6" name="object 9"/>
          <p:cNvSpPr/>
          <p:nvPr/>
        </p:nvSpPr>
        <p:spPr>
          <a:xfrm>
            <a:off x="535372" y="1894703"/>
            <a:ext cx="7519415" cy="3849695"/>
          </a:xfrm>
          <a:prstGeom prst="rect">
            <a:avLst/>
          </a:prstGeom>
          <a:blipFill>
            <a:blip r:embed="rId2" cstate="print"/>
            <a:stretch>
              <a:fillRect/>
            </a:stretch>
          </a:blipFill>
        </p:spPr>
        <p:txBody>
          <a:bodyPr wrap="square" lIns="0" tIns="0" rIns="0" bIns="0" rtlCol="0"/>
          <a:lstStyle/>
          <a:p>
            <a:endParaRPr/>
          </a:p>
        </p:txBody>
      </p:sp>
      <p:sp>
        <p:nvSpPr>
          <p:cNvPr id="7" name="object 10"/>
          <p:cNvSpPr txBox="1"/>
          <p:nvPr/>
        </p:nvSpPr>
        <p:spPr>
          <a:xfrm>
            <a:off x="923599" y="1894703"/>
            <a:ext cx="4456430" cy="3651885"/>
          </a:xfrm>
          <a:prstGeom prst="rect">
            <a:avLst/>
          </a:prstGeom>
        </p:spPr>
        <p:txBody>
          <a:bodyPr vert="horz" wrap="square" lIns="0" tIns="12700" rIns="0" bIns="0" rtlCol="0">
            <a:spAutoFit/>
          </a:bodyPr>
          <a:lstStyle/>
          <a:p>
            <a:pPr marL="300355" indent="-287655">
              <a:lnSpc>
                <a:spcPct val="100000"/>
              </a:lnSpc>
              <a:spcBef>
                <a:spcPts val="100"/>
              </a:spcBef>
              <a:buFont typeface="Arial"/>
              <a:buChar char="•"/>
              <a:tabLst>
                <a:tab pos="300355" algn="l"/>
                <a:tab pos="300990" algn="l"/>
              </a:tabLst>
            </a:pPr>
            <a:r>
              <a:rPr sz="1400" dirty="0">
                <a:latin typeface="Segoe UI Symbol"/>
                <a:cs typeface="Segoe UI Symbol"/>
              </a:rPr>
              <a:t>Installation</a:t>
            </a:r>
            <a:endParaRPr sz="1400">
              <a:latin typeface="Segoe UI Symbol"/>
              <a:cs typeface="Segoe UI Symbol"/>
            </a:endParaRPr>
          </a:p>
          <a:p>
            <a:pPr>
              <a:lnSpc>
                <a:spcPct val="100000"/>
              </a:lnSpc>
              <a:buFont typeface="Arial"/>
              <a:buChar char="•"/>
            </a:pPr>
            <a:endParaRPr sz="1450">
              <a:latin typeface="Times New Roman"/>
              <a:cs typeface="Times New Roman"/>
            </a:endParaRPr>
          </a:p>
          <a:p>
            <a:pPr marL="469265">
              <a:lnSpc>
                <a:spcPct val="100000"/>
              </a:lnSpc>
              <a:spcBef>
                <a:spcPts val="5"/>
              </a:spcBef>
            </a:pPr>
            <a:r>
              <a:rPr sz="1400" dirty="0">
                <a:latin typeface="Segoe UI Symbol"/>
                <a:cs typeface="Segoe UI Symbol"/>
              </a:rPr>
              <a:t>#yum install –y</a:t>
            </a:r>
            <a:r>
              <a:rPr sz="1400" spc="-55" dirty="0">
                <a:latin typeface="Segoe UI Symbol"/>
                <a:cs typeface="Segoe UI Symbol"/>
              </a:rPr>
              <a:t> </a:t>
            </a:r>
            <a:r>
              <a:rPr sz="1400" dirty="0">
                <a:latin typeface="Segoe UI Symbol"/>
                <a:cs typeface="Segoe UI Symbol"/>
              </a:rPr>
              <a:t>acl</a:t>
            </a:r>
            <a:endParaRPr sz="1400">
              <a:latin typeface="Segoe UI Symbol"/>
              <a:cs typeface="Segoe UI Symbol"/>
            </a:endParaRPr>
          </a:p>
          <a:p>
            <a:pPr>
              <a:lnSpc>
                <a:spcPct val="100000"/>
              </a:lnSpc>
              <a:spcBef>
                <a:spcPts val="20"/>
              </a:spcBef>
            </a:pPr>
            <a:endParaRPr sz="1450">
              <a:latin typeface="Times New Roman"/>
              <a:cs typeface="Times New Roman"/>
            </a:endParaRPr>
          </a:p>
          <a:p>
            <a:pPr marL="300355" indent="-287655">
              <a:lnSpc>
                <a:spcPct val="100000"/>
              </a:lnSpc>
              <a:spcBef>
                <a:spcPts val="5"/>
              </a:spcBef>
              <a:buFont typeface="Arial"/>
              <a:buChar char="•"/>
              <a:tabLst>
                <a:tab pos="300355" algn="l"/>
                <a:tab pos="300990" algn="l"/>
              </a:tabLst>
            </a:pPr>
            <a:r>
              <a:rPr sz="1400" spc="-10" dirty="0">
                <a:latin typeface="Segoe UI Symbol"/>
                <a:cs typeface="Segoe UI Symbol"/>
              </a:rPr>
              <a:t>Vérifier </a:t>
            </a:r>
            <a:r>
              <a:rPr sz="1400" dirty="0">
                <a:latin typeface="Segoe UI Symbol"/>
                <a:cs typeface="Segoe UI Symbol"/>
              </a:rPr>
              <a:t>la</a:t>
            </a:r>
            <a:r>
              <a:rPr sz="1400" spc="-25" dirty="0">
                <a:latin typeface="Segoe UI Symbol"/>
                <a:cs typeface="Segoe UI Symbol"/>
              </a:rPr>
              <a:t> </a:t>
            </a:r>
            <a:r>
              <a:rPr sz="1400" dirty="0">
                <a:latin typeface="Segoe UI Symbol"/>
                <a:cs typeface="Segoe UI Symbol"/>
              </a:rPr>
              <a:t>configuration</a:t>
            </a:r>
            <a:endParaRPr sz="1400">
              <a:latin typeface="Segoe UI Symbol"/>
              <a:cs typeface="Segoe UI Symbol"/>
            </a:endParaRPr>
          </a:p>
          <a:p>
            <a:pPr>
              <a:lnSpc>
                <a:spcPct val="100000"/>
              </a:lnSpc>
              <a:spcBef>
                <a:spcPts val="55"/>
              </a:spcBef>
            </a:pPr>
            <a:endParaRPr sz="1400">
              <a:latin typeface="Times New Roman"/>
              <a:cs typeface="Times New Roman"/>
            </a:endParaRPr>
          </a:p>
          <a:p>
            <a:pPr marL="469265" marR="5080">
              <a:lnSpc>
                <a:spcPct val="100000"/>
              </a:lnSpc>
            </a:pPr>
            <a:r>
              <a:rPr sz="1400" spc="-5" dirty="0">
                <a:latin typeface="Segoe UI Symbol"/>
                <a:cs typeface="Segoe UI Symbol"/>
              </a:rPr>
              <a:t>#grep </a:t>
            </a:r>
            <a:r>
              <a:rPr sz="1400" spc="-15" dirty="0">
                <a:latin typeface="Segoe UI Symbol"/>
                <a:cs typeface="Segoe UI Symbol"/>
              </a:rPr>
              <a:t>ACL </a:t>
            </a:r>
            <a:r>
              <a:rPr sz="1400" spc="-5" dirty="0">
                <a:latin typeface="Segoe UI Symbol"/>
                <a:cs typeface="Segoe UI Symbol"/>
              </a:rPr>
              <a:t>/boot/config-3.10.0-229.14.1.el7.x86_64  CONFIG_EXT4_FS_POSIX_ACL=y  CONFIG_XFS_POSIX_ACL=y  </a:t>
            </a:r>
            <a:r>
              <a:rPr sz="1400" spc="-10" dirty="0">
                <a:latin typeface="Segoe UI Symbol"/>
                <a:cs typeface="Segoe UI Symbol"/>
              </a:rPr>
              <a:t>CONFIG_BTRFS_FS_POSIX_ACL=y  </a:t>
            </a:r>
            <a:r>
              <a:rPr sz="1400" spc="-5" dirty="0">
                <a:latin typeface="Segoe UI Symbol"/>
                <a:cs typeface="Segoe UI Symbol"/>
              </a:rPr>
              <a:t>CONFIG_FS_POSIX_ACL=y  CONFIG_GENERIC_ACL=y  CONFIG_TMPFS_POSIX_ACL=y  CONFIG_NFS_V3_ACL=y</a:t>
            </a:r>
            <a:endParaRPr sz="1400">
              <a:latin typeface="Segoe UI Symbol"/>
              <a:cs typeface="Segoe UI Symbol"/>
            </a:endParaRPr>
          </a:p>
          <a:p>
            <a:pPr marL="469265" marR="1483360">
              <a:lnSpc>
                <a:spcPct val="100000"/>
              </a:lnSpc>
            </a:pPr>
            <a:r>
              <a:rPr sz="1400" spc="-5" dirty="0">
                <a:latin typeface="Segoe UI Symbol"/>
                <a:cs typeface="Segoe UI Symbol"/>
              </a:rPr>
              <a:t>CONFIG_NFSD_V2_ACL=y  CONFIG_NFSD_V3_ACL=y  </a:t>
            </a:r>
            <a:r>
              <a:rPr sz="1400" spc="-30" dirty="0">
                <a:latin typeface="Segoe UI Symbol"/>
                <a:cs typeface="Segoe UI Symbol"/>
              </a:rPr>
              <a:t>C</a:t>
            </a:r>
            <a:r>
              <a:rPr sz="1400" spc="-5" dirty="0">
                <a:latin typeface="Segoe UI Symbol"/>
                <a:cs typeface="Segoe UI Symbol"/>
              </a:rPr>
              <a:t>O</a:t>
            </a:r>
            <a:r>
              <a:rPr sz="1400" spc="5" dirty="0">
                <a:latin typeface="Segoe UI Symbol"/>
                <a:cs typeface="Segoe UI Symbol"/>
              </a:rPr>
              <a:t>N</a:t>
            </a:r>
            <a:r>
              <a:rPr sz="1400" spc="-5" dirty="0">
                <a:latin typeface="Segoe UI Symbol"/>
                <a:cs typeface="Segoe UI Symbol"/>
              </a:rPr>
              <a:t>FIG</a:t>
            </a:r>
            <a:r>
              <a:rPr sz="1400" spc="5" dirty="0">
                <a:latin typeface="Segoe UI Symbol"/>
                <a:cs typeface="Segoe UI Symbol"/>
              </a:rPr>
              <a:t>_N</a:t>
            </a:r>
            <a:r>
              <a:rPr sz="1400" spc="-30" dirty="0">
                <a:latin typeface="Segoe UI Symbol"/>
                <a:cs typeface="Segoe UI Symbol"/>
              </a:rPr>
              <a:t>F</a:t>
            </a:r>
            <a:r>
              <a:rPr sz="1400" spc="-5" dirty="0">
                <a:latin typeface="Segoe UI Symbol"/>
                <a:cs typeface="Segoe UI Symbol"/>
              </a:rPr>
              <a:t>S</a:t>
            </a:r>
            <a:r>
              <a:rPr sz="1400" spc="5" dirty="0">
                <a:latin typeface="Segoe UI Symbol"/>
                <a:cs typeface="Segoe UI Symbol"/>
              </a:rPr>
              <a:t>_</a:t>
            </a:r>
            <a:r>
              <a:rPr sz="1400" spc="-30" dirty="0">
                <a:latin typeface="Segoe UI Symbol"/>
                <a:cs typeface="Segoe UI Symbol"/>
              </a:rPr>
              <a:t>A</a:t>
            </a:r>
            <a:r>
              <a:rPr sz="1400" spc="-10" dirty="0">
                <a:latin typeface="Segoe UI Symbol"/>
                <a:cs typeface="Segoe UI Symbol"/>
              </a:rPr>
              <a:t>C</a:t>
            </a:r>
            <a:r>
              <a:rPr sz="1400" spc="-5" dirty="0">
                <a:latin typeface="Segoe UI Symbol"/>
                <a:cs typeface="Segoe UI Symbol"/>
              </a:rPr>
              <a:t>L</a:t>
            </a:r>
            <a:r>
              <a:rPr sz="1400" spc="5" dirty="0">
                <a:latin typeface="Segoe UI Symbol"/>
                <a:cs typeface="Segoe UI Symbol"/>
              </a:rPr>
              <a:t>_</a:t>
            </a:r>
            <a:r>
              <a:rPr sz="1400" spc="-5" dirty="0">
                <a:latin typeface="Segoe UI Symbol"/>
                <a:cs typeface="Segoe UI Symbol"/>
              </a:rPr>
              <a:t>SU</a:t>
            </a:r>
            <a:r>
              <a:rPr sz="1400" spc="5" dirty="0">
                <a:latin typeface="Segoe UI Symbol"/>
                <a:cs typeface="Segoe UI Symbol"/>
              </a:rPr>
              <a:t>PP</a:t>
            </a:r>
            <a:r>
              <a:rPr sz="1400" spc="-5" dirty="0">
                <a:latin typeface="Segoe UI Symbol"/>
                <a:cs typeface="Segoe UI Symbol"/>
              </a:rPr>
              <a:t>O</a:t>
            </a:r>
            <a:r>
              <a:rPr sz="1400" spc="-40" dirty="0">
                <a:latin typeface="Segoe UI Symbol"/>
                <a:cs typeface="Segoe UI Symbol"/>
              </a:rPr>
              <a:t>R</a:t>
            </a:r>
            <a:r>
              <a:rPr sz="1400" spc="-5" dirty="0">
                <a:latin typeface="Segoe UI Symbol"/>
                <a:cs typeface="Segoe UI Symbol"/>
              </a:rPr>
              <a:t>T=</a:t>
            </a:r>
            <a:r>
              <a:rPr sz="1400" dirty="0">
                <a:latin typeface="Segoe UI Symbol"/>
                <a:cs typeface="Segoe UI Symbol"/>
              </a:rPr>
              <a:t>m</a:t>
            </a:r>
            <a:endParaRPr sz="1400">
              <a:latin typeface="Segoe UI Symbol"/>
              <a:cs typeface="Segoe UI Symbo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r>
              <a:rPr lang="fr-FR" sz="3200" dirty="0"/>
              <a:t>Gestion des </a:t>
            </a:r>
            <a:r>
              <a:rPr lang="fr-FR" sz="3200" dirty="0" err="1"/>
              <a:t>ACLs</a:t>
            </a:r>
            <a:r>
              <a:rPr lang="fr-FR" sz="3200" dirty="0"/>
              <a:t> : commandes</a:t>
            </a:r>
          </a:p>
        </p:txBody>
      </p:sp>
      <p:sp>
        <p:nvSpPr>
          <p:cNvPr id="3" name="Espace réservé du contenu 2"/>
          <p:cNvSpPr>
            <a:spLocks noGrp="1"/>
          </p:cNvSpPr>
          <p:nvPr>
            <p:ph idx="1"/>
          </p:nvPr>
        </p:nvSpPr>
        <p:spPr>
          <a:xfrm>
            <a:off x="498474" y="1981200"/>
            <a:ext cx="8216548" cy="4144963"/>
          </a:xfrm>
        </p:spPr>
        <p:txBody>
          <a:bodyPr>
            <a:normAutofit/>
          </a:bodyPr>
          <a:lstStyle/>
          <a:p>
            <a:pPr>
              <a:lnSpc>
                <a:spcPct val="150000"/>
              </a:lnSpc>
            </a:pPr>
            <a:r>
              <a:rPr lang="fr-FR" sz="2400" dirty="0">
                <a:solidFill>
                  <a:schemeClr val="tx1"/>
                </a:solidFill>
                <a:latin typeface="Times New Roman" pitchFamily="18" charset="0"/>
                <a:cs typeface="Times New Roman" pitchFamily="18" charset="0"/>
              </a:rPr>
              <a:t>Deux commandes principales :</a:t>
            </a:r>
          </a:p>
          <a:p>
            <a:pPr>
              <a:lnSpc>
                <a:spcPct val="150000"/>
              </a:lnSpc>
              <a:spcBef>
                <a:spcPts val="0"/>
              </a:spcBef>
              <a:spcAft>
                <a:spcPts val="600"/>
              </a:spcAft>
              <a:buNone/>
            </a:pPr>
            <a:r>
              <a:rPr lang="fr-FR" sz="2400" dirty="0">
                <a:solidFill>
                  <a:schemeClr val="tx1"/>
                </a:solidFill>
                <a:latin typeface="Times New Roman" pitchFamily="18" charset="0"/>
                <a:cs typeface="Times New Roman" pitchFamily="18" charset="0"/>
              </a:rPr>
              <a:t>            - une commande pour manipuler l'ACL d'un fichier :</a:t>
            </a:r>
          </a:p>
          <a:p>
            <a:pPr>
              <a:lnSpc>
                <a:spcPct val="150000"/>
              </a:lnSpc>
              <a:spcBef>
                <a:spcPts val="0"/>
              </a:spcBef>
              <a:spcAft>
                <a:spcPts val="600"/>
              </a:spcAft>
              <a:buNone/>
            </a:pPr>
            <a:r>
              <a:rPr lang="fr-FR" sz="2400" dirty="0">
                <a:solidFill>
                  <a:srgbClr val="00B0F0"/>
                </a:solidFill>
                <a:latin typeface="Times New Roman" pitchFamily="18" charset="0"/>
                <a:cs typeface="Times New Roman" pitchFamily="18" charset="0"/>
              </a:rPr>
              <a:t>              - </a:t>
            </a:r>
            <a:r>
              <a:rPr lang="fr-FR" sz="2400" dirty="0" err="1">
                <a:solidFill>
                  <a:srgbClr val="00B0F0"/>
                </a:solidFill>
                <a:latin typeface="Times New Roman" pitchFamily="18" charset="0"/>
                <a:cs typeface="Times New Roman" pitchFamily="18" charset="0"/>
              </a:rPr>
              <a:t>setfacl</a:t>
            </a:r>
            <a:r>
              <a:rPr lang="fr-FR" sz="2400" dirty="0">
                <a:solidFill>
                  <a:schemeClr val="tx1"/>
                </a:solidFill>
                <a:latin typeface="Times New Roman" pitchFamily="18" charset="0"/>
                <a:cs typeface="Times New Roman" pitchFamily="18" charset="0"/>
              </a:rPr>
              <a:t> : (set </a:t>
            </a:r>
            <a:r>
              <a:rPr lang="fr-FR" sz="2400" dirty="0" err="1">
                <a:solidFill>
                  <a:schemeClr val="tx1"/>
                </a:solidFill>
                <a:latin typeface="Times New Roman" pitchFamily="18" charset="0"/>
                <a:cs typeface="Times New Roman" pitchFamily="18" charset="0"/>
              </a:rPr>
              <a:t>file's</a:t>
            </a:r>
            <a:r>
              <a:rPr lang="fr-FR" sz="2400" dirty="0">
                <a:solidFill>
                  <a:schemeClr val="tx1"/>
                </a:solidFill>
                <a:latin typeface="Times New Roman" pitchFamily="18" charset="0"/>
                <a:cs typeface="Times New Roman" pitchFamily="18" charset="0"/>
              </a:rPr>
              <a:t> ACL « régler l'ACL du fichier »)</a:t>
            </a:r>
          </a:p>
          <a:p>
            <a:pPr>
              <a:lnSpc>
                <a:spcPct val="150000"/>
              </a:lnSpc>
              <a:spcBef>
                <a:spcPts val="0"/>
              </a:spcBef>
              <a:spcAft>
                <a:spcPts val="600"/>
              </a:spcAft>
              <a:buNone/>
            </a:pPr>
            <a:r>
              <a:rPr lang="fr-FR" sz="2400" dirty="0">
                <a:solidFill>
                  <a:schemeClr val="tx1"/>
                </a:solidFill>
                <a:latin typeface="Times New Roman" pitchFamily="18" charset="0"/>
                <a:cs typeface="Times New Roman" pitchFamily="18" charset="0"/>
              </a:rPr>
              <a:t>            - une commande pour consulter l'ACL d'un fichier :          </a:t>
            </a:r>
            <a:r>
              <a:rPr lang="fr-FR" sz="2400" dirty="0">
                <a:solidFill>
                  <a:srgbClr val="00B0F0"/>
                </a:solidFill>
                <a:latin typeface="Times New Roman" pitchFamily="18" charset="0"/>
                <a:cs typeface="Times New Roman" pitchFamily="18" charset="0"/>
              </a:rPr>
              <a:t>  </a:t>
            </a:r>
          </a:p>
          <a:p>
            <a:pPr>
              <a:lnSpc>
                <a:spcPct val="150000"/>
              </a:lnSpc>
              <a:spcBef>
                <a:spcPts val="0"/>
              </a:spcBef>
              <a:spcAft>
                <a:spcPts val="600"/>
              </a:spcAft>
              <a:buNone/>
            </a:pPr>
            <a:r>
              <a:rPr lang="fr-FR" sz="2400" dirty="0">
                <a:solidFill>
                  <a:srgbClr val="00B0F0"/>
                </a:solidFill>
                <a:latin typeface="Times New Roman" pitchFamily="18" charset="0"/>
                <a:cs typeface="Times New Roman" pitchFamily="18" charset="0"/>
              </a:rPr>
              <a:t>              - </a:t>
            </a:r>
            <a:r>
              <a:rPr lang="fr-FR" sz="2400" dirty="0" err="1">
                <a:solidFill>
                  <a:srgbClr val="00B0F0"/>
                </a:solidFill>
                <a:latin typeface="Times New Roman" pitchFamily="18" charset="0"/>
                <a:cs typeface="Times New Roman" pitchFamily="18" charset="0"/>
              </a:rPr>
              <a:t>getfacl</a:t>
            </a:r>
            <a:r>
              <a:rPr lang="fr-FR" sz="2400" dirty="0">
                <a:solidFill>
                  <a:srgbClr val="00B0F0"/>
                </a:solidFill>
                <a:latin typeface="Times New Roman" pitchFamily="18" charset="0"/>
                <a:cs typeface="Times New Roman" pitchFamily="18" charset="0"/>
              </a:rPr>
              <a:t> : </a:t>
            </a:r>
            <a:r>
              <a:rPr lang="fr-FR" sz="2400" dirty="0">
                <a:solidFill>
                  <a:schemeClr val="tx1"/>
                </a:solidFill>
                <a:latin typeface="Times New Roman" pitchFamily="18" charset="0"/>
                <a:cs typeface="Times New Roman" pitchFamily="18" charset="0"/>
              </a:rPr>
              <a:t>(</a:t>
            </a:r>
            <a:r>
              <a:rPr lang="fr-FR" sz="2400" dirty="0" err="1">
                <a:solidFill>
                  <a:schemeClr val="tx1"/>
                </a:solidFill>
                <a:latin typeface="Times New Roman" pitchFamily="18" charset="0"/>
                <a:cs typeface="Times New Roman" pitchFamily="18" charset="0"/>
              </a:rPr>
              <a:t>get</a:t>
            </a:r>
            <a:r>
              <a:rPr lang="fr-FR" sz="2400" dirty="0">
                <a:solidFill>
                  <a:schemeClr val="tx1"/>
                </a:solidFill>
                <a:latin typeface="Times New Roman" pitchFamily="18" charset="0"/>
                <a:cs typeface="Times New Roman" pitchFamily="18" charset="0"/>
              </a:rPr>
              <a:t> </a:t>
            </a:r>
            <a:r>
              <a:rPr lang="fr-FR" sz="2400" dirty="0" err="1">
                <a:solidFill>
                  <a:schemeClr val="tx1"/>
                </a:solidFill>
                <a:latin typeface="Times New Roman" pitchFamily="18" charset="0"/>
                <a:cs typeface="Times New Roman" pitchFamily="18" charset="0"/>
              </a:rPr>
              <a:t>file's</a:t>
            </a:r>
            <a:r>
              <a:rPr lang="fr-FR" sz="2400" dirty="0">
                <a:solidFill>
                  <a:schemeClr val="tx1"/>
                </a:solidFill>
                <a:latin typeface="Times New Roman" pitchFamily="18" charset="0"/>
                <a:cs typeface="Times New Roman" pitchFamily="18" charset="0"/>
              </a:rPr>
              <a:t> ACL « récupérer l'ACL du fichier »)</a:t>
            </a:r>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r>
              <a:rPr lang="fr-FR" spc="-5" dirty="0">
                <a:latin typeface="Segoe UI Symbol"/>
                <a:cs typeface="Segoe UI Symbol"/>
              </a:rPr>
              <a:t>Mise en </a:t>
            </a:r>
            <a:r>
              <a:rPr lang="fr-FR" dirty="0" err="1">
                <a:latin typeface="Segoe UI Symbol"/>
                <a:cs typeface="Segoe UI Symbol"/>
              </a:rPr>
              <a:t>oeuvre</a:t>
            </a:r>
            <a:r>
              <a:rPr lang="fr-FR" dirty="0">
                <a:latin typeface="Segoe UI Symbol"/>
                <a:cs typeface="Segoe UI Symbol"/>
              </a:rPr>
              <a:t> </a:t>
            </a:r>
            <a:r>
              <a:rPr lang="fr-FR" spc="-5" dirty="0">
                <a:latin typeface="Segoe UI Symbol"/>
                <a:cs typeface="Segoe UI Symbol"/>
              </a:rPr>
              <a:t>des</a:t>
            </a:r>
            <a:r>
              <a:rPr lang="fr-FR" spc="35" dirty="0">
                <a:latin typeface="Segoe UI Symbol"/>
                <a:cs typeface="Segoe UI Symbol"/>
              </a:rPr>
              <a:t> </a:t>
            </a:r>
            <a:r>
              <a:rPr lang="fr-FR" dirty="0" err="1">
                <a:latin typeface="Segoe UI Symbol"/>
                <a:cs typeface="Segoe UI Symbol"/>
              </a:rPr>
              <a:t>ACLs</a:t>
            </a:r>
            <a:br>
              <a:rPr lang="fr-FR" dirty="0">
                <a:latin typeface="Segoe UI Symbol"/>
                <a:cs typeface="Segoe UI Symbol"/>
              </a:rPr>
            </a:br>
            <a:endParaRPr lang="fr-FR" dirty="0"/>
          </a:p>
        </p:txBody>
      </p:sp>
      <p:sp>
        <p:nvSpPr>
          <p:cNvPr id="3" name="Espace réservé du contenu 2"/>
          <p:cNvSpPr>
            <a:spLocks noGrp="1"/>
          </p:cNvSpPr>
          <p:nvPr>
            <p:ph idx="1"/>
          </p:nvPr>
        </p:nvSpPr>
        <p:spPr>
          <a:xfrm>
            <a:off x="498474" y="1358340"/>
            <a:ext cx="7556313" cy="4767823"/>
          </a:xfrm>
        </p:spPr>
        <p:txBody>
          <a:bodyPr>
            <a:normAutofit/>
          </a:bodyPr>
          <a:lstStyle/>
          <a:p>
            <a:r>
              <a:rPr lang="fr-FR" sz="2800" dirty="0">
                <a:solidFill>
                  <a:schemeClr val="tx1"/>
                </a:solidFill>
                <a:latin typeface="Times New Roman" pitchFamily="18" charset="0"/>
                <a:cs typeface="Times New Roman" pitchFamily="18" charset="0"/>
              </a:rPr>
              <a:t>Afficher les </a:t>
            </a:r>
            <a:r>
              <a:rPr lang="fr-FR" sz="2800" dirty="0" err="1">
                <a:solidFill>
                  <a:schemeClr val="tx1"/>
                </a:solidFill>
                <a:latin typeface="Times New Roman" pitchFamily="18" charset="0"/>
                <a:cs typeface="Times New Roman" pitchFamily="18" charset="0"/>
              </a:rPr>
              <a:t>ACLs</a:t>
            </a:r>
            <a:endParaRPr lang="fr-FR" sz="2800" dirty="0">
              <a:solidFill>
                <a:schemeClr val="tx1"/>
              </a:solidFill>
              <a:latin typeface="Times New Roman" pitchFamily="18" charset="0"/>
              <a:cs typeface="Times New Roman" pitchFamily="18" charset="0"/>
            </a:endParaRPr>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27</a:t>
            </a:fld>
            <a:endParaRPr lang="en-US"/>
          </a:p>
        </p:txBody>
      </p:sp>
      <p:sp>
        <p:nvSpPr>
          <p:cNvPr id="6" name="object 9"/>
          <p:cNvSpPr/>
          <p:nvPr/>
        </p:nvSpPr>
        <p:spPr>
          <a:xfrm>
            <a:off x="498474" y="2109217"/>
            <a:ext cx="7519415" cy="3794872"/>
          </a:xfrm>
          <a:prstGeom prst="rect">
            <a:avLst/>
          </a:prstGeom>
          <a:blipFill>
            <a:blip r:embed="rId2" cstate="print"/>
            <a:stretch>
              <a:fillRect/>
            </a:stretch>
          </a:blipFill>
        </p:spPr>
        <p:txBody>
          <a:bodyPr wrap="square" lIns="0" tIns="0" rIns="0" bIns="0" rtlCol="0"/>
          <a:lstStyle/>
          <a:p>
            <a:pPr marL="469265" marR="1887220">
              <a:lnSpc>
                <a:spcPct val="150000"/>
              </a:lnSpc>
            </a:pPr>
            <a:r>
              <a:rPr lang="fr-FR" sz="2200" dirty="0">
                <a:latin typeface="Segoe UI Symbol"/>
                <a:cs typeface="Segoe UI Symbol"/>
              </a:rPr>
              <a:t># </a:t>
            </a:r>
            <a:r>
              <a:rPr lang="fr-FR" sz="2200" dirty="0" err="1">
                <a:latin typeface="Segoe UI Symbol"/>
                <a:cs typeface="Segoe UI Symbol"/>
              </a:rPr>
              <a:t>getfacl</a:t>
            </a:r>
            <a:r>
              <a:rPr lang="fr-FR" sz="2200" dirty="0">
                <a:latin typeface="Segoe UI Symbol"/>
                <a:cs typeface="Segoe UI Symbol"/>
              </a:rPr>
              <a:t> fichier1  </a:t>
            </a:r>
          </a:p>
          <a:p>
            <a:pPr marL="469265" marR="1887220">
              <a:lnSpc>
                <a:spcPct val="150000"/>
              </a:lnSpc>
            </a:pPr>
            <a:r>
              <a:rPr lang="fr-FR" sz="2200" dirty="0">
                <a:latin typeface="Segoe UI Symbol"/>
                <a:cs typeface="Segoe UI Symbol"/>
              </a:rPr>
              <a:t># file: fichier1</a:t>
            </a:r>
          </a:p>
          <a:p>
            <a:pPr marL="469265" marR="2151380" algn="just">
              <a:lnSpc>
                <a:spcPct val="150000"/>
              </a:lnSpc>
            </a:pPr>
            <a:r>
              <a:rPr lang="fr-FR" sz="2200" dirty="0">
                <a:latin typeface="Segoe UI Symbol"/>
                <a:cs typeface="Segoe UI Symbol"/>
              </a:rPr>
              <a:t># </a:t>
            </a:r>
            <a:r>
              <a:rPr lang="fr-FR" sz="2200" dirty="0" err="1">
                <a:latin typeface="Segoe UI Symbol"/>
                <a:cs typeface="Segoe UI Symbol"/>
              </a:rPr>
              <a:t>owner</a:t>
            </a:r>
            <a:r>
              <a:rPr lang="fr-FR" sz="2200" dirty="0">
                <a:latin typeface="Segoe UI Symbol"/>
                <a:cs typeface="Segoe UI Symbol"/>
              </a:rPr>
              <a:t>: </a:t>
            </a:r>
            <a:r>
              <a:rPr lang="fr-FR" sz="2200" dirty="0" err="1">
                <a:latin typeface="Segoe UI Symbol"/>
                <a:cs typeface="Segoe UI Symbol"/>
              </a:rPr>
              <a:t>root</a:t>
            </a:r>
            <a:r>
              <a:rPr lang="fr-FR" sz="2200" dirty="0">
                <a:latin typeface="Segoe UI Symbol"/>
                <a:cs typeface="Segoe UI Symbol"/>
              </a:rPr>
              <a:t>  </a:t>
            </a:r>
          </a:p>
          <a:p>
            <a:pPr marL="469265" marR="2151380" algn="just">
              <a:lnSpc>
                <a:spcPct val="150000"/>
              </a:lnSpc>
            </a:pPr>
            <a:r>
              <a:rPr lang="fr-FR" sz="2200" dirty="0">
                <a:latin typeface="Segoe UI Symbol"/>
                <a:cs typeface="Segoe UI Symbol"/>
              </a:rPr>
              <a:t># group: </a:t>
            </a:r>
            <a:r>
              <a:rPr lang="fr-FR" sz="2200" dirty="0" err="1">
                <a:latin typeface="Segoe UI Symbol"/>
                <a:cs typeface="Segoe UI Symbol"/>
              </a:rPr>
              <a:t>root</a:t>
            </a:r>
            <a:endParaRPr lang="fr-FR" sz="2200" dirty="0">
              <a:latin typeface="Segoe UI Symbol"/>
              <a:cs typeface="Segoe UI Symbol"/>
            </a:endParaRPr>
          </a:p>
          <a:p>
            <a:pPr marL="469265" marR="2151380" algn="just">
              <a:lnSpc>
                <a:spcPct val="150000"/>
              </a:lnSpc>
            </a:pPr>
            <a:r>
              <a:rPr lang="fr-FR" sz="2200" dirty="0">
                <a:latin typeface="Segoe UI Symbol"/>
                <a:cs typeface="Segoe UI Symbol"/>
              </a:rPr>
              <a:t>  user::</a:t>
            </a:r>
            <a:r>
              <a:rPr lang="fr-FR" sz="2200" dirty="0" err="1">
                <a:latin typeface="Segoe UI Symbol"/>
                <a:cs typeface="Segoe UI Symbol"/>
              </a:rPr>
              <a:t>rw</a:t>
            </a:r>
            <a:r>
              <a:rPr lang="fr-FR" sz="2200" dirty="0">
                <a:latin typeface="Segoe UI Symbol"/>
                <a:cs typeface="Segoe UI Symbol"/>
              </a:rPr>
              <a:t>-</a:t>
            </a:r>
          </a:p>
          <a:p>
            <a:pPr marL="469265">
              <a:lnSpc>
                <a:spcPct val="150000"/>
              </a:lnSpc>
            </a:pPr>
            <a:r>
              <a:rPr lang="fr-FR" sz="2200" dirty="0">
                <a:latin typeface="Segoe UI Symbol"/>
                <a:cs typeface="Segoe UI Symbol"/>
              </a:rPr>
              <a:t>group::r--</a:t>
            </a:r>
          </a:p>
          <a:p>
            <a:pPr marL="469265">
              <a:lnSpc>
                <a:spcPct val="150000"/>
              </a:lnSpc>
            </a:pPr>
            <a:r>
              <a:rPr lang="fr-FR" sz="2200" dirty="0" err="1">
                <a:latin typeface="Segoe UI Symbol"/>
                <a:cs typeface="Segoe UI Symbol"/>
              </a:rPr>
              <a:t>other</a:t>
            </a:r>
            <a:r>
              <a:rPr lang="fr-FR" sz="2200" dirty="0">
                <a:latin typeface="Segoe UI Symbol"/>
                <a:cs typeface="Segoe UI Symbol"/>
              </a:rPr>
              <a:t>::r--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r>
              <a:rPr lang="fr-FR" spc="-5" dirty="0">
                <a:latin typeface="Segoe UI Symbol"/>
                <a:cs typeface="Segoe UI Symbol"/>
              </a:rPr>
              <a:t>Mise en </a:t>
            </a:r>
            <a:r>
              <a:rPr lang="fr-FR" dirty="0" err="1">
                <a:latin typeface="Segoe UI Symbol"/>
                <a:cs typeface="Segoe UI Symbol"/>
              </a:rPr>
              <a:t>oeuvre</a:t>
            </a:r>
            <a:r>
              <a:rPr lang="fr-FR" dirty="0">
                <a:latin typeface="Segoe UI Symbol"/>
                <a:cs typeface="Segoe UI Symbol"/>
              </a:rPr>
              <a:t> </a:t>
            </a:r>
            <a:r>
              <a:rPr lang="fr-FR" spc="-5" dirty="0">
                <a:latin typeface="Segoe UI Symbol"/>
                <a:cs typeface="Segoe UI Symbol"/>
              </a:rPr>
              <a:t>des</a:t>
            </a:r>
            <a:r>
              <a:rPr lang="fr-FR" spc="35" dirty="0">
                <a:latin typeface="Segoe UI Symbol"/>
                <a:cs typeface="Segoe UI Symbol"/>
              </a:rPr>
              <a:t> </a:t>
            </a:r>
            <a:r>
              <a:rPr lang="fr-FR" dirty="0" err="1">
                <a:latin typeface="Segoe UI Symbol"/>
                <a:cs typeface="Segoe UI Symbol"/>
              </a:rPr>
              <a:t>ACLs</a:t>
            </a:r>
            <a:br>
              <a:rPr lang="fr-FR" dirty="0">
                <a:latin typeface="Segoe UI Symbol"/>
                <a:cs typeface="Segoe UI Symbol"/>
              </a:rPr>
            </a:br>
            <a:endParaRPr lang="fr-FR" dirty="0"/>
          </a:p>
        </p:txBody>
      </p:sp>
      <p:sp>
        <p:nvSpPr>
          <p:cNvPr id="3" name="Espace réservé du contenu 2"/>
          <p:cNvSpPr>
            <a:spLocks noGrp="1"/>
          </p:cNvSpPr>
          <p:nvPr>
            <p:ph idx="1"/>
          </p:nvPr>
        </p:nvSpPr>
        <p:spPr>
          <a:xfrm>
            <a:off x="498474" y="1042248"/>
            <a:ext cx="7556313" cy="750877"/>
          </a:xfrm>
        </p:spPr>
        <p:txBody>
          <a:bodyPr>
            <a:normAutofit/>
          </a:bodyPr>
          <a:lstStyle/>
          <a:p>
            <a:pPr>
              <a:lnSpc>
                <a:spcPct val="100000"/>
              </a:lnSpc>
              <a:tabLst>
                <a:tab pos="300355" algn="l"/>
                <a:tab pos="300990" algn="l"/>
              </a:tabLst>
            </a:pPr>
            <a:r>
              <a:rPr lang="fr-FR" sz="2800" dirty="0">
                <a:solidFill>
                  <a:schemeClr val="tx1"/>
                </a:solidFill>
                <a:latin typeface="Times New Roman" pitchFamily="18" charset="0"/>
                <a:cs typeface="Times New Roman" pitchFamily="18" charset="0"/>
              </a:rPr>
              <a:t>Positionner des </a:t>
            </a:r>
            <a:r>
              <a:rPr lang="fr-FR" sz="2800" dirty="0" err="1">
                <a:solidFill>
                  <a:schemeClr val="tx1"/>
                </a:solidFill>
                <a:latin typeface="Times New Roman" pitchFamily="18" charset="0"/>
                <a:cs typeface="Times New Roman" pitchFamily="18" charset="0"/>
              </a:rPr>
              <a:t>ACLs</a:t>
            </a:r>
            <a:endParaRPr lang="fr-FR" sz="2800" dirty="0">
              <a:solidFill>
                <a:schemeClr val="tx1"/>
              </a:solidFill>
              <a:latin typeface="Times New Roman" pitchFamily="18" charset="0"/>
              <a:cs typeface="Times New Roman" pitchFamily="18" charset="0"/>
            </a:endParaRP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28</a:t>
            </a:fld>
            <a:endParaRPr lang="en-US"/>
          </a:p>
        </p:txBody>
      </p:sp>
      <p:sp>
        <p:nvSpPr>
          <p:cNvPr id="6" name="object 9"/>
          <p:cNvSpPr/>
          <p:nvPr/>
        </p:nvSpPr>
        <p:spPr>
          <a:xfrm>
            <a:off x="340430" y="1635083"/>
            <a:ext cx="7519415" cy="2643406"/>
          </a:xfrm>
          <a:prstGeom prst="rect">
            <a:avLst/>
          </a:prstGeom>
          <a:blipFill>
            <a:blip r:embed="rId3" cstate="print"/>
            <a:stretch>
              <a:fillRect/>
            </a:stretch>
          </a:blipFill>
        </p:spPr>
        <p:txBody>
          <a:bodyPr wrap="square" lIns="0" tIns="0" rIns="0" bIns="0" rtlCol="0"/>
          <a:lstStyle/>
          <a:p>
            <a:pPr marL="469265" marR="810895">
              <a:lnSpc>
                <a:spcPct val="200000"/>
              </a:lnSpc>
              <a:tabLst>
                <a:tab pos="2289175" algn="l"/>
              </a:tabLst>
            </a:pPr>
            <a:r>
              <a:rPr lang="fr-FR" sz="2200" dirty="0">
                <a:latin typeface="Segoe UI Symbol"/>
                <a:cs typeface="Segoe UI Symbol"/>
              </a:rPr>
              <a:t>#</a:t>
            </a:r>
            <a:r>
              <a:rPr lang="fr-FR" sz="2200" dirty="0" err="1">
                <a:latin typeface="Segoe UI Symbol"/>
                <a:cs typeface="Segoe UI Symbol"/>
              </a:rPr>
              <a:t>setfacl</a:t>
            </a:r>
            <a:r>
              <a:rPr lang="fr-FR" sz="2200" spc="-20" dirty="0">
                <a:latin typeface="Segoe UI Symbol"/>
                <a:cs typeface="Segoe UI Symbol"/>
              </a:rPr>
              <a:t> </a:t>
            </a:r>
            <a:r>
              <a:rPr lang="fr-FR" sz="2200" spc="5" dirty="0">
                <a:latin typeface="Segoe UI Symbol"/>
                <a:cs typeface="Segoe UI Symbol"/>
              </a:rPr>
              <a:t>–m</a:t>
            </a:r>
            <a:r>
              <a:rPr lang="fr-FR" sz="2200" spc="-10" dirty="0">
                <a:latin typeface="Segoe UI Symbol"/>
                <a:cs typeface="Segoe UI Symbol"/>
              </a:rPr>
              <a:t> </a:t>
            </a:r>
            <a:r>
              <a:rPr lang="fr-FR" sz="2200" spc="5" dirty="0">
                <a:latin typeface="Segoe UI Symbol"/>
                <a:cs typeface="Segoe UI Symbol"/>
              </a:rPr>
              <a:t>u:ludo:rw</a:t>
            </a:r>
            <a:r>
              <a:rPr lang="fr-FR" sz="2200" spc="5" dirty="0">
                <a:latin typeface="Times New Roman"/>
                <a:cs typeface="Times New Roman"/>
              </a:rPr>
              <a:t> </a:t>
            </a:r>
            <a:r>
              <a:rPr lang="fr-FR" sz="2200" spc="-5" dirty="0">
                <a:latin typeface="Segoe UI Symbol"/>
                <a:cs typeface="Segoe UI Symbol"/>
              </a:rPr>
              <a:t>fichier1  </a:t>
            </a:r>
          </a:p>
          <a:p>
            <a:pPr marL="469265" marR="810895">
              <a:lnSpc>
                <a:spcPct val="200000"/>
              </a:lnSpc>
              <a:tabLst>
                <a:tab pos="2289175" algn="l"/>
              </a:tabLst>
            </a:pPr>
            <a:r>
              <a:rPr lang="fr-FR" sz="2200" dirty="0">
                <a:latin typeface="Segoe UI Symbol"/>
                <a:cs typeface="Segoe UI Symbol"/>
              </a:rPr>
              <a:t>#</a:t>
            </a:r>
            <a:r>
              <a:rPr lang="fr-FR" sz="2200" dirty="0" err="1">
                <a:latin typeface="Segoe UI Symbol"/>
                <a:cs typeface="Segoe UI Symbol"/>
              </a:rPr>
              <a:t>setfacl</a:t>
            </a:r>
            <a:r>
              <a:rPr lang="fr-FR" sz="2200" dirty="0">
                <a:latin typeface="Segoe UI Symbol"/>
                <a:cs typeface="Segoe UI Symbol"/>
              </a:rPr>
              <a:t> </a:t>
            </a:r>
            <a:r>
              <a:rPr lang="fr-FR" sz="2200" spc="5" dirty="0">
                <a:latin typeface="Segoe UI Symbol"/>
                <a:cs typeface="Segoe UI Symbol"/>
              </a:rPr>
              <a:t>–m g:users:rw</a:t>
            </a:r>
            <a:r>
              <a:rPr lang="fr-FR" sz="2200" spc="280" dirty="0">
                <a:latin typeface="Segoe UI Symbol"/>
                <a:cs typeface="Segoe UI Symbol"/>
              </a:rPr>
              <a:t> </a:t>
            </a:r>
            <a:r>
              <a:rPr lang="fr-FR" sz="2200" spc="-5" dirty="0">
                <a:latin typeface="Segoe UI Symbol"/>
                <a:cs typeface="Segoe UI Symbol"/>
              </a:rPr>
              <a:t>fichier1</a:t>
            </a:r>
            <a:endParaRPr lang="fr-FR" sz="2200" dirty="0">
              <a:latin typeface="Segoe UI Symbol"/>
              <a:cs typeface="Segoe UI Symbol"/>
            </a:endParaRPr>
          </a:p>
          <a:p>
            <a:pPr marL="469265" marR="5080">
              <a:lnSpc>
                <a:spcPct val="200000"/>
              </a:lnSpc>
              <a:tabLst>
                <a:tab pos="3107690" algn="l"/>
              </a:tabLst>
            </a:pPr>
            <a:r>
              <a:rPr lang="fr-FR" sz="2200" spc="-5" dirty="0">
                <a:latin typeface="Segoe UI Symbol"/>
                <a:cs typeface="Segoe UI Symbol"/>
              </a:rPr>
              <a:t>#</a:t>
            </a:r>
            <a:r>
              <a:rPr lang="fr-FR" sz="2200" dirty="0" err="1">
                <a:latin typeface="Segoe UI Symbol"/>
                <a:cs typeface="Segoe UI Symbol"/>
              </a:rPr>
              <a:t>s</a:t>
            </a:r>
            <a:r>
              <a:rPr lang="fr-FR" sz="2200" spc="-5" dirty="0" err="1">
                <a:latin typeface="Segoe UI Symbol"/>
                <a:cs typeface="Segoe UI Symbol"/>
              </a:rPr>
              <a:t>e</a:t>
            </a:r>
            <a:r>
              <a:rPr lang="fr-FR" sz="2200" dirty="0" err="1">
                <a:latin typeface="Segoe UI Symbol"/>
                <a:cs typeface="Segoe UI Symbol"/>
              </a:rPr>
              <a:t>tf</a:t>
            </a:r>
            <a:r>
              <a:rPr lang="fr-FR" sz="2200" spc="5" dirty="0" err="1">
                <a:latin typeface="Segoe UI Symbol"/>
                <a:cs typeface="Segoe UI Symbol"/>
              </a:rPr>
              <a:t>a</a:t>
            </a:r>
            <a:r>
              <a:rPr lang="fr-FR" sz="2200" spc="-5" dirty="0" err="1">
                <a:latin typeface="Segoe UI Symbol"/>
                <a:cs typeface="Segoe UI Symbol"/>
              </a:rPr>
              <a:t>c</a:t>
            </a:r>
            <a:r>
              <a:rPr lang="fr-FR" sz="2200" dirty="0" err="1">
                <a:latin typeface="Segoe UI Symbol"/>
                <a:cs typeface="Segoe UI Symbol"/>
              </a:rPr>
              <a:t>l</a:t>
            </a:r>
            <a:r>
              <a:rPr lang="fr-FR" sz="2200" spc="15" dirty="0">
                <a:latin typeface="Times New Roman"/>
                <a:cs typeface="Times New Roman"/>
              </a:rPr>
              <a:t> </a:t>
            </a:r>
            <a:r>
              <a:rPr lang="fr-FR" sz="2200" spc="5" dirty="0">
                <a:latin typeface="Segoe UI Symbol"/>
                <a:cs typeface="Segoe UI Symbol"/>
              </a:rPr>
              <a:t>–</a:t>
            </a:r>
            <a:r>
              <a:rPr lang="fr-FR" sz="2200" dirty="0">
                <a:latin typeface="Segoe UI Symbol"/>
                <a:cs typeface="Segoe UI Symbol"/>
              </a:rPr>
              <a:t>m</a:t>
            </a:r>
            <a:r>
              <a:rPr lang="fr-FR" sz="2200" spc="20" dirty="0">
                <a:latin typeface="Times New Roman"/>
                <a:cs typeface="Times New Roman"/>
              </a:rPr>
              <a:t> </a:t>
            </a:r>
            <a:r>
              <a:rPr lang="fr-FR" sz="2200" spc="-5" dirty="0">
                <a:latin typeface="Segoe UI Symbol"/>
                <a:cs typeface="Segoe UI Symbol"/>
              </a:rPr>
              <a:t>u:lu</a:t>
            </a:r>
            <a:r>
              <a:rPr lang="fr-FR" sz="2200" dirty="0">
                <a:latin typeface="Segoe UI Symbol"/>
                <a:cs typeface="Segoe UI Symbol"/>
              </a:rPr>
              <a:t>d</a:t>
            </a:r>
            <a:r>
              <a:rPr lang="fr-FR" sz="2200" spc="5" dirty="0">
                <a:latin typeface="Segoe UI Symbol"/>
                <a:cs typeface="Segoe UI Symbol"/>
              </a:rPr>
              <a:t>o</a:t>
            </a:r>
            <a:r>
              <a:rPr lang="fr-FR" sz="2200" spc="-5" dirty="0">
                <a:latin typeface="Segoe UI Symbol"/>
                <a:cs typeface="Segoe UI Symbol"/>
              </a:rPr>
              <a:t>:</a:t>
            </a:r>
            <a:r>
              <a:rPr lang="fr-FR" sz="2200" spc="60" dirty="0">
                <a:latin typeface="Segoe UI Symbol"/>
                <a:cs typeface="Segoe UI Symbol"/>
              </a:rPr>
              <a:t>r</a:t>
            </a:r>
            <a:r>
              <a:rPr lang="fr-FR" sz="2200" spc="-55" dirty="0">
                <a:latin typeface="Segoe UI Symbol"/>
                <a:cs typeface="Segoe UI Symbol"/>
              </a:rPr>
              <a:t>w</a:t>
            </a:r>
            <a:r>
              <a:rPr lang="fr-FR" sz="2200" spc="-5" dirty="0">
                <a:latin typeface="Segoe UI Symbol"/>
                <a:cs typeface="Segoe UI Symbol"/>
              </a:rPr>
              <a:t>,</a:t>
            </a:r>
            <a:r>
              <a:rPr lang="fr-FR" sz="2200" dirty="0">
                <a:latin typeface="Segoe UI Symbol"/>
                <a:cs typeface="Segoe UI Symbol"/>
              </a:rPr>
              <a:t>g</a:t>
            </a:r>
            <a:r>
              <a:rPr lang="fr-FR" sz="2200" spc="-5" dirty="0">
                <a:latin typeface="Segoe UI Symbol"/>
                <a:cs typeface="Segoe UI Symbol"/>
              </a:rPr>
              <a:t>:u</a:t>
            </a:r>
            <a:r>
              <a:rPr lang="fr-FR" sz="2200" dirty="0">
                <a:latin typeface="Segoe UI Symbol"/>
                <a:cs typeface="Segoe UI Symbol"/>
              </a:rPr>
              <a:t>s</a:t>
            </a:r>
            <a:r>
              <a:rPr lang="fr-FR" sz="2200" spc="-5" dirty="0">
                <a:latin typeface="Segoe UI Symbol"/>
                <a:cs typeface="Segoe UI Symbol"/>
              </a:rPr>
              <a:t>e</a:t>
            </a:r>
            <a:r>
              <a:rPr lang="fr-FR" sz="2200" spc="15" dirty="0">
                <a:latin typeface="Segoe UI Symbol"/>
                <a:cs typeface="Segoe UI Symbol"/>
              </a:rPr>
              <a:t>r</a:t>
            </a:r>
            <a:r>
              <a:rPr lang="fr-FR" sz="2200" dirty="0">
                <a:latin typeface="Segoe UI Symbol"/>
                <a:cs typeface="Segoe UI Symbol"/>
              </a:rPr>
              <a:t>s</a:t>
            </a:r>
            <a:r>
              <a:rPr lang="fr-FR" sz="2200" spc="-5" dirty="0">
                <a:latin typeface="Segoe UI Symbol"/>
                <a:cs typeface="Segoe UI Symbol"/>
              </a:rPr>
              <a:t>:</a:t>
            </a:r>
            <a:r>
              <a:rPr lang="fr-FR" sz="2200" spc="50" dirty="0">
                <a:latin typeface="Segoe UI Symbol"/>
                <a:cs typeface="Segoe UI Symbol"/>
              </a:rPr>
              <a:t>r</a:t>
            </a:r>
            <a:r>
              <a:rPr lang="fr-FR" sz="2200" dirty="0">
                <a:latin typeface="Segoe UI Symbol"/>
                <a:cs typeface="Segoe UI Symbol"/>
              </a:rPr>
              <a:t>w</a:t>
            </a:r>
            <a:r>
              <a:rPr lang="fr-FR" sz="2200" dirty="0">
                <a:latin typeface="Times New Roman"/>
                <a:cs typeface="Times New Roman"/>
              </a:rPr>
              <a:t> </a:t>
            </a:r>
            <a:r>
              <a:rPr lang="fr-FR" sz="2200" dirty="0">
                <a:latin typeface="Segoe UI Symbol"/>
                <a:cs typeface="Segoe UI Symbol"/>
              </a:rPr>
              <a:t>f</a:t>
            </a:r>
            <a:r>
              <a:rPr lang="fr-FR" sz="2200" spc="-5" dirty="0">
                <a:latin typeface="Segoe UI Symbol"/>
                <a:cs typeface="Segoe UI Symbol"/>
              </a:rPr>
              <a:t>ichie</a:t>
            </a:r>
            <a:r>
              <a:rPr lang="fr-FR" sz="2200" dirty="0">
                <a:latin typeface="Segoe UI Symbol"/>
                <a:cs typeface="Segoe UI Symbol"/>
              </a:rPr>
              <a:t>r1 </a:t>
            </a:r>
          </a:p>
          <a:p>
            <a:pPr marL="469265" marR="5080">
              <a:lnSpc>
                <a:spcPct val="200000"/>
              </a:lnSpc>
              <a:tabLst>
                <a:tab pos="3107690" algn="l"/>
              </a:tabLst>
            </a:pPr>
            <a:r>
              <a:rPr lang="fr-FR" sz="2200" dirty="0">
                <a:latin typeface="Times New Roman"/>
                <a:cs typeface="Times New Roman"/>
              </a:rPr>
              <a:t> </a:t>
            </a:r>
            <a:r>
              <a:rPr lang="fr-FR" sz="2200" dirty="0">
                <a:latin typeface="Segoe UI Symbol"/>
                <a:cs typeface="Segoe UI Symbol"/>
              </a:rPr>
              <a:t>#</a:t>
            </a:r>
            <a:r>
              <a:rPr lang="fr-FR" sz="2200" dirty="0" err="1">
                <a:latin typeface="Segoe UI Symbol"/>
                <a:cs typeface="Segoe UI Symbol"/>
              </a:rPr>
              <a:t>setfacl</a:t>
            </a:r>
            <a:r>
              <a:rPr lang="fr-FR" sz="2200" dirty="0">
                <a:latin typeface="Segoe UI Symbol"/>
                <a:cs typeface="Segoe UI Symbol"/>
              </a:rPr>
              <a:t> </a:t>
            </a:r>
            <a:r>
              <a:rPr lang="fr-FR" sz="2200" spc="5" dirty="0">
                <a:latin typeface="Segoe UI Symbol"/>
                <a:cs typeface="Segoe UI Symbol"/>
              </a:rPr>
              <a:t>–m </a:t>
            </a:r>
            <a:r>
              <a:rPr lang="fr-FR" sz="2200" spc="-5" dirty="0">
                <a:latin typeface="Segoe UI Symbol"/>
                <a:cs typeface="Segoe UI Symbol"/>
              </a:rPr>
              <a:t>u:ludo:6,g:users:6,o:0</a:t>
            </a:r>
            <a:r>
              <a:rPr lang="fr-FR" sz="2200" spc="-25" dirty="0">
                <a:latin typeface="Segoe UI Symbol"/>
                <a:cs typeface="Segoe UI Symbol"/>
              </a:rPr>
              <a:t> </a:t>
            </a:r>
            <a:r>
              <a:rPr lang="fr-FR" sz="2200" spc="-5" dirty="0">
                <a:latin typeface="Segoe UI Symbol"/>
                <a:cs typeface="Segoe UI Symbol"/>
              </a:rPr>
              <a:t>fichier1</a:t>
            </a:r>
            <a:endParaRPr lang="fr-FR" sz="2200" dirty="0">
              <a:latin typeface="Segoe UI Symbol"/>
              <a:cs typeface="Segoe UI Symbol"/>
            </a:endParaRPr>
          </a:p>
          <a:p>
            <a:pPr marL="469265" marR="1887220">
              <a:lnSpc>
                <a:spcPct val="100000"/>
              </a:lnSpc>
              <a:spcBef>
                <a:spcPts val="5"/>
              </a:spcBef>
            </a:pPr>
            <a:endParaRPr/>
          </a:p>
        </p:txBody>
      </p:sp>
      <p:sp>
        <p:nvSpPr>
          <p:cNvPr id="8" name="Espace réservé du contenu 2"/>
          <p:cNvSpPr txBox="1">
            <a:spLocks/>
          </p:cNvSpPr>
          <p:nvPr/>
        </p:nvSpPr>
        <p:spPr>
          <a:xfrm>
            <a:off x="498474" y="4574573"/>
            <a:ext cx="7556313" cy="750877"/>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tab pos="300355" algn="l"/>
                <a:tab pos="300990" algn="l"/>
              </a:tabLst>
              <a:defRPr/>
            </a:pPr>
            <a:r>
              <a:rPr kumimoji="0" lang="fr-FR"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Positionner des </a:t>
            </a:r>
            <a:r>
              <a:rPr lang="fr-FR" sz="2800" dirty="0">
                <a:latin typeface="Times New Roman" pitchFamily="18" charset="0"/>
                <a:cs typeface="Times New Roman" pitchFamily="18" charset="0"/>
              </a:rPr>
              <a:t>ACL</a:t>
            </a:r>
            <a:r>
              <a:rPr kumimoji="0" lang="fr-FR"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s de manière récursive</a:t>
            </a:r>
          </a:p>
        </p:txBody>
      </p:sp>
      <p:sp>
        <p:nvSpPr>
          <p:cNvPr id="9" name="object 9"/>
          <p:cNvSpPr/>
          <p:nvPr/>
        </p:nvSpPr>
        <p:spPr>
          <a:xfrm>
            <a:off x="498474" y="5325450"/>
            <a:ext cx="7519415" cy="601217"/>
          </a:xfrm>
          <a:prstGeom prst="rect">
            <a:avLst/>
          </a:prstGeom>
          <a:blipFill>
            <a:blip r:embed="rId4" cstate="print"/>
            <a:stretch>
              <a:fillRect/>
            </a:stretch>
          </a:blipFill>
        </p:spPr>
        <p:txBody>
          <a:bodyPr wrap="square" lIns="0" tIns="0" rIns="0" bIns="0" rtlCol="0"/>
          <a:lstStyle/>
          <a:p>
            <a:pPr lvl="0" fontAlgn="base">
              <a:spcBef>
                <a:spcPct val="0"/>
              </a:spcBef>
              <a:spcAft>
                <a:spcPct val="0"/>
              </a:spcAft>
            </a:pPr>
            <a:r>
              <a:rPr lang="fr-FR" spc="5" dirty="0">
                <a:latin typeface="Segoe UI Symbol"/>
                <a:cs typeface="Segoe UI Symbol"/>
              </a:rPr>
              <a:t>  </a:t>
            </a:r>
            <a:r>
              <a:rPr lang="fr-FR" sz="2200" spc="-5" dirty="0" err="1">
                <a:latin typeface="Segoe UI Symbol"/>
                <a:cs typeface="Segoe UI Symbol"/>
              </a:rPr>
              <a:t>setfacl</a:t>
            </a:r>
            <a:r>
              <a:rPr lang="fr-FR" sz="2200" spc="-5" dirty="0">
                <a:latin typeface="Segoe UI Symbol"/>
                <a:cs typeface="Segoe UI Symbol"/>
              </a:rPr>
              <a:t> -</a:t>
            </a:r>
            <a:r>
              <a:rPr lang="fr-FR" sz="2200" spc="-5" dirty="0" err="1">
                <a:latin typeface="Segoe UI Symbol"/>
                <a:cs typeface="Segoe UI Symbol"/>
              </a:rPr>
              <a:t>Rm</a:t>
            </a:r>
            <a:r>
              <a:rPr lang="fr-FR" sz="2200" spc="-5" dirty="0">
                <a:latin typeface="Segoe UI Symbol"/>
                <a:cs typeface="Segoe UI Symbol"/>
              </a:rPr>
              <a:t> u:student:rw </a:t>
            </a:r>
            <a:r>
              <a:rPr lang="fr-FR" sz="2200" spc="-5" dirty="0" err="1">
                <a:latin typeface="Segoe UI Symbol"/>
                <a:cs typeface="Segoe UI Symbol"/>
              </a:rPr>
              <a:t>Tekup</a:t>
            </a:r>
            <a:r>
              <a:rPr lang="fr-FR" sz="2200" spc="-5" dirty="0">
                <a:latin typeface="Segoe UI Symbol"/>
                <a:cs typeface="Segoe UI Symbol"/>
              </a:rPr>
              <a:t>/</a:t>
            </a:r>
            <a:r>
              <a:rPr lang="fr-FR" spc="5" dirty="0">
                <a:latin typeface="Segoe UI Symbol"/>
                <a:cs typeface="Segoe UI Symbol"/>
              </a:rPr>
              <a:t> </a:t>
            </a:r>
          </a:p>
        </p:txBody>
      </p:sp>
      <p:sp>
        <p:nvSpPr>
          <p:cNvPr id="11" name="Rectangle 10"/>
          <p:cNvSpPr/>
          <p:nvPr/>
        </p:nvSpPr>
        <p:spPr>
          <a:xfrm>
            <a:off x="391847" y="5971823"/>
            <a:ext cx="8942294" cy="769441"/>
          </a:xfrm>
          <a:prstGeom prst="rect">
            <a:avLst/>
          </a:prstGeom>
        </p:spPr>
        <p:txBody>
          <a:bodyPr wrap="square">
            <a:spAutoFit/>
          </a:bodyPr>
          <a:lstStyle/>
          <a:p>
            <a:pPr lvl="0" fontAlgn="base">
              <a:spcBef>
                <a:spcPct val="0"/>
              </a:spcBef>
              <a:spcAft>
                <a:spcPct val="0"/>
              </a:spcAft>
            </a:pPr>
            <a:r>
              <a:rPr lang="fr-FR" spc="5" dirty="0">
                <a:latin typeface="Segoe UI Symbol"/>
                <a:cs typeface="Segoe UI Symbol"/>
              </a:rPr>
              <a:t> </a:t>
            </a:r>
            <a:r>
              <a:rPr lang="fr-FR" sz="2200" spc="5" dirty="0">
                <a:latin typeface="Times New Roman" pitchFamily="18" charset="0"/>
                <a:cs typeface="Times New Roman" pitchFamily="18" charset="0"/>
              </a:rPr>
              <a:t>modifie l'ACL de tous les fichiers situés sous </a:t>
            </a:r>
            <a:r>
              <a:rPr lang="fr-FR" sz="2200" spc="5" dirty="0" err="1">
                <a:latin typeface="Times New Roman" pitchFamily="18" charset="0"/>
                <a:cs typeface="Times New Roman" pitchFamily="18" charset="0"/>
              </a:rPr>
              <a:t>Tekup</a:t>
            </a:r>
            <a:r>
              <a:rPr lang="fr-FR" sz="2200" spc="5" dirty="0">
                <a:latin typeface="Times New Roman" pitchFamily="18" charset="0"/>
                <a:cs typeface="Times New Roman" pitchFamily="18" charset="0"/>
              </a:rPr>
              <a:t>/ en attribuant une </a:t>
            </a:r>
          </a:p>
          <a:p>
            <a:pPr lvl="0" fontAlgn="base">
              <a:spcBef>
                <a:spcPct val="0"/>
              </a:spcBef>
              <a:spcAft>
                <a:spcPct val="0"/>
              </a:spcAft>
            </a:pPr>
            <a:r>
              <a:rPr lang="fr-FR" sz="2200" spc="5" dirty="0">
                <a:latin typeface="Times New Roman" pitchFamily="18" charset="0"/>
                <a:cs typeface="Times New Roman" pitchFamily="18" charset="0"/>
              </a:rPr>
              <a:t> permission de lecture et d'écriture à l'utilisateur </a:t>
            </a:r>
            <a:r>
              <a:rPr lang="fr-FR" sz="2200" spc="5" dirty="0" err="1">
                <a:latin typeface="Times New Roman" pitchFamily="18" charset="0"/>
                <a:cs typeface="Times New Roman" pitchFamily="18" charset="0"/>
              </a:rPr>
              <a:t>student</a:t>
            </a:r>
            <a:r>
              <a:rPr lang="fr-FR" sz="2200" spc="5" dirty="0">
                <a:latin typeface="Times New Roman" pitchFamily="18" charset="0"/>
                <a:cs typeface="Times New Roman" pitchFamily="18" charset="0"/>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r>
              <a:rPr lang="fr-FR" spc="-5" dirty="0">
                <a:latin typeface="Segoe UI Symbol"/>
                <a:cs typeface="Segoe UI Symbol"/>
              </a:rPr>
              <a:t>Mise en </a:t>
            </a:r>
            <a:r>
              <a:rPr lang="fr-FR" dirty="0" err="1">
                <a:latin typeface="Segoe UI Symbol"/>
                <a:cs typeface="Segoe UI Symbol"/>
              </a:rPr>
              <a:t>oeuvre</a:t>
            </a:r>
            <a:r>
              <a:rPr lang="fr-FR" dirty="0">
                <a:latin typeface="Segoe UI Symbol"/>
                <a:cs typeface="Segoe UI Symbol"/>
              </a:rPr>
              <a:t> </a:t>
            </a:r>
            <a:r>
              <a:rPr lang="fr-FR" spc="-5" dirty="0">
                <a:latin typeface="Segoe UI Symbol"/>
                <a:cs typeface="Segoe UI Symbol"/>
              </a:rPr>
              <a:t>des</a:t>
            </a:r>
            <a:r>
              <a:rPr lang="fr-FR" spc="35" dirty="0">
                <a:latin typeface="Segoe UI Symbol"/>
                <a:cs typeface="Segoe UI Symbol"/>
              </a:rPr>
              <a:t> </a:t>
            </a:r>
            <a:r>
              <a:rPr lang="fr-FR" dirty="0" err="1">
                <a:latin typeface="Segoe UI Symbol"/>
                <a:cs typeface="Segoe UI Symbol"/>
              </a:rPr>
              <a:t>ACLs</a:t>
            </a:r>
            <a:br>
              <a:rPr lang="fr-FR" dirty="0">
                <a:latin typeface="Segoe UI Symbol"/>
                <a:cs typeface="Segoe UI Symbol"/>
              </a:rPr>
            </a:br>
            <a:endParaRPr lang="fr-FR" dirty="0"/>
          </a:p>
        </p:txBody>
      </p:sp>
      <p:sp>
        <p:nvSpPr>
          <p:cNvPr id="3" name="Espace réservé du contenu 2"/>
          <p:cNvSpPr>
            <a:spLocks noGrp="1"/>
          </p:cNvSpPr>
          <p:nvPr>
            <p:ph idx="1"/>
          </p:nvPr>
        </p:nvSpPr>
        <p:spPr>
          <a:xfrm>
            <a:off x="247461" y="1190875"/>
            <a:ext cx="7556313" cy="4767823"/>
          </a:xfrm>
        </p:spPr>
        <p:txBody>
          <a:bodyPr>
            <a:normAutofit/>
          </a:bodyPr>
          <a:lstStyle/>
          <a:p>
            <a:pPr>
              <a:lnSpc>
                <a:spcPct val="100000"/>
              </a:lnSpc>
              <a:tabLst>
                <a:tab pos="300355" algn="l"/>
                <a:tab pos="300990" algn="l"/>
              </a:tabLst>
            </a:pPr>
            <a:r>
              <a:rPr lang="fr-FR" sz="2800" dirty="0">
                <a:solidFill>
                  <a:schemeClr val="tx1"/>
                </a:solidFill>
                <a:latin typeface="Times New Roman" pitchFamily="18" charset="0"/>
                <a:cs typeface="Times New Roman" pitchFamily="18" charset="0"/>
              </a:rPr>
              <a:t>Retirer toutes les </a:t>
            </a:r>
            <a:r>
              <a:rPr lang="fr-FR" sz="2800" dirty="0" err="1">
                <a:solidFill>
                  <a:schemeClr val="tx1"/>
                </a:solidFill>
                <a:latin typeface="Times New Roman" pitchFamily="18" charset="0"/>
                <a:cs typeface="Times New Roman" pitchFamily="18" charset="0"/>
              </a:rPr>
              <a:t>ACLs</a:t>
            </a:r>
            <a:endParaRPr lang="fr-FR" sz="2800" dirty="0">
              <a:solidFill>
                <a:schemeClr val="tx1"/>
              </a:solidFill>
              <a:latin typeface="Times New Roman" pitchFamily="18" charset="0"/>
              <a:cs typeface="Times New Roman" pitchFamily="18" charset="0"/>
            </a:endParaRPr>
          </a:p>
          <a:p>
            <a:pPr>
              <a:lnSpc>
                <a:spcPct val="100000"/>
              </a:lnSpc>
              <a:buNone/>
              <a:tabLst>
                <a:tab pos="300355" algn="l"/>
                <a:tab pos="300990" algn="l"/>
              </a:tabLst>
            </a:pPr>
            <a:endParaRPr lang="fr-FR" sz="2800" dirty="0">
              <a:solidFill>
                <a:schemeClr val="tx1"/>
              </a:solidFill>
              <a:latin typeface="Times New Roman" pitchFamily="18" charset="0"/>
              <a:cs typeface="Times New Roman" pitchFamily="18" charset="0"/>
            </a:endParaRPr>
          </a:p>
          <a:p>
            <a:pPr>
              <a:lnSpc>
                <a:spcPct val="100000"/>
              </a:lnSpc>
              <a:tabLst>
                <a:tab pos="300355" algn="l"/>
                <a:tab pos="300990" algn="l"/>
              </a:tabLst>
            </a:pPr>
            <a:r>
              <a:rPr lang="fr-FR" sz="2800" dirty="0">
                <a:solidFill>
                  <a:schemeClr val="tx1"/>
                </a:solidFill>
                <a:latin typeface="Times New Roman" pitchFamily="18" charset="0"/>
                <a:cs typeface="Times New Roman" pitchFamily="18" charset="0"/>
              </a:rPr>
              <a:t>Supprimer des </a:t>
            </a:r>
            <a:r>
              <a:rPr lang="fr-FR" sz="2800" dirty="0" err="1">
                <a:solidFill>
                  <a:schemeClr val="tx1"/>
                </a:solidFill>
                <a:latin typeface="Times New Roman" pitchFamily="18" charset="0"/>
                <a:cs typeface="Times New Roman" pitchFamily="18" charset="0"/>
              </a:rPr>
              <a:t>ACLs</a:t>
            </a:r>
            <a:endParaRPr lang="fr-FR" sz="2800" dirty="0">
              <a:solidFill>
                <a:schemeClr val="tx1"/>
              </a:solidFill>
              <a:latin typeface="Times New Roman" pitchFamily="18" charset="0"/>
              <a:cs typeface="Times New Roman" pitchFamily="18" charset="0"/>
            </a:endParaRPr>
          </a:p>
          <a:p>
            <a:pPr>
              <a:lnSpc>
                <a:spcPct val="100000"/>
              </a:lnSpc>
              <a:tabLst>
                <a:tab pos="300355" algn="l"/>
                <a:tab pos="300990" algn="l"/>
              </a:tabLst>
            </a:pPr>
            <a:endParaRPr lang="fr-FR" sz="2800" dirty="0">
              <a:solidFill>
                <a:schemeClr val="tx1"/>
              </a:solidFill>
              <a:latin typeface="Times New Roman" pitchFamily="18" charset="0"/>
              <a:cs typeface="Times New Roman" pitchFamily="18" charset="0"/>
            </a:endParaRPr>
          </a:p>
          <a:p>
            <a:pPr>
              <a:lnSpc>
                <a:spcPct val="100000"/>
              </a:lnSpc>
              <a:tabLst>
                <a:tab pos="300355" algn="l"/>
                <a:tab pos="300990" algn="l"/>
              </a:tabLst>
            </a:pPr>
            <a:endParaRPr lang="fr-FR" sz="2800" dirty="0">
              <a:solidFill>
                <a:schemeClr val="tx1"/>
              </a:solidFill>
              <a:latin typeface="Times New Roman" pitchFamily="18" charset="0"/>
              <a:cs typeface="Times New Roman" pitchFamily="18" charset="0"/>
            </a:endParaRPr>
          </a:p>
          <a:p>
            <a:pPr>
              <a:lnSpc>
                <a:spcPct val="100000"/>
              </a:lnSpc>
              <a:tabLst>
                <a:tab pos="300355" algn="l"/>
                <a:tab pos="300990" algn="l"/>
              </a:tabLst>
            </a:pPr>
            <a:r>
              <a:rPr lang="fr-FR" sz="2800" dirty="0">
                <a:solidFill>
                  <a:schemeClr val="tx1"/>
                </a:solidFill>
                <a:latin typeface="Times New Roman" pitchFamily="18" charset="0"/>
                <a:cs typeface="Times New Roman" pitchFamily="18" charset="0"/>
              </a:rPr>
              <a:t>Retirer uniquement les permissions par défaut</a:t>
            </a:r>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29</a:t>
            </a:fld>
            <a:endParaRPr lang="en-US"/>
          </a:p>
        </p:txBody>
      </p:sp>
      <p:sp>
        <p:nvSpPr>
          <p:cNvPr id="7" name="object 9"/>
          <p:cNvSpPr/>
          <p:nvPr/>
        </p:nvSpPr>
        <p:spPr>
          <a:xfrm>
            <a:off x="284359" y="1726159"/>
            <a:ext cx="7519415" cy="889987"/>
          </a:xfrm>
          <a:prstGeom prst="rect">
            <a:avLst/>
          </a:prstGeom>
          <a:blipFill>
            <a:blip r:embed="rId2" cstate="print"/>
            <a:stretch>
              <a:fillRect/>
            </a:stretch>
          </a:blipFill>
        </p:spPr>
        <p:txBody>
          <a:bodyPr wrap="square" lIns="0" tIns="0" rIns="0" bIns="0" rtlCol="0"/>
          <a:lstStyle/>
          <a:p>
            <a:endParaRPr/>
          </a:p>
        </p:txBody>
      </p:sp>
      <p:sp>
        <p:nvSpPr>
          <p:cNvPr id="8" name="object 10"/>
          <p:cNvSpPr txBox="1"/>
          <p:nvPr/>
        </p:nvSpPr>
        <p:spPr>
          <a:xfrm>
            <a:off x="403431" y="1625932"/>
            <a:ext cx="4024085" cy="889987"/>
          </a:xfrm>
          <a:prstGeom prst="rect">
            <a:avLst/>
          </a:prstGeom>
        </p:spPr>
        <p:txBody>
          <a:bodyPr vert="horz" wrap="square" lIns="0" tIns="12700" rIns="0" bIns="0" rtlCol="0">
            <a:spAutoFit/>
          </a:bodyPr>
          <a:lstStyle/>
          <a:p>
            <a:pPr>
              <a:lnSpc>
                <a:spcPct val="100000"/>
              </a:lnSpc>
              <a:buFont typeface="Arial"/>
              <a:buChar char="•"/>
            </a:pPr>
            <a:endParaRPr sz="1450" dirty="0">
              <a:latin typeface="Times New Roman"/>
              <a:cs typeface="Times New Roman"/>
            </a:endParaRPr>
          </a:p>
          <a:p>
            <a:pPr marL="469265">
              <a:lnSpc>
                <a:spcPct val="100000"/>
              </a:lnSpc>
              <a:spcBef>
                <a:spcPts val="5"/>
              </a:spcBef>
            </a:pPr>
            <a:r>
              <a:rPr sz="2800" dirty="0">
                <a:latin typeface="Segoe UI Symbol"/>
                <a:cs typeface="Segoe UI Symbol"/>
              </a:rPr>
              <a:t>#setfacl –b</a:t>
            </a:r>
            <a:r>
              <a:rPr sz="2800" spc="-25" dirty="0">
                <a:latin typeface="Segoe UI Symbol"/>
                <a:cs typeface="Segoe UI Symbol"/>
              </a:rPr>
              <a:t> </a:t>
            </a:r>
            <a:r>
              <a:rPr sz="2800" spc="-5" dirty="0">
                <a:latin typeface="Segoe UI Symbol"/>
                <a:cs typeface="Segoe UI Symbol"/>
              </a:rPr>
              <a:t>fichier1</a:t>
            </a:r>
            <a:endParaRPr sz="2800" dirty="0">
              <a:latin typeface="Segoe UI Symbol"/>
              <a:cs typeface="Segoe UI Symbol"/>
            </a:endParaRPr>
          </a:p>
          <a:p>
            <a:pPr>
              <a:lnSpc>
                <a:spcPct val="100000"/>
              </a:lnSpc>
              <a:spcBef>
                <a:spcPts val="20"/>
              </a:spcBef>
            </a:pPr>
            <a:endParaRPr sz="1450" dirty="0">
              <a:latin typeface="Times New Roman"/>
              <a:cs typeface="Times New Roman"/>
            </a:endParaRPr>
          </a:p>
        </p:txBody>
      </p:sp>
      <p:sp>
        <p:nvSpPr>
          <p:cNvPr id="9" name="object 9"/>
          <p:cNvSpPr/>
          <p:nvPr/>
        </p:nvSpPr>
        <p:spPr>
          <a:xfrm>
            <a:off x="403431" y="3081034"/>
            <a:ext cx="7519415" cy="1160822"/>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403431" y="2979645"/>
            <a:ext cx="6236708" cy="1090042"/>
          </a:xfrm>
          <a:prstGeom prst="rect">
            <a:avLst/>
          </a:prstGeom>
        </p:spPr>
        <p:txBody>
          <a:bodyPr vert="horz" wrap="square" lIns="0" tIns="12700" rIns="0" bIns="0" rtlCol="0">
            <a:spAutoFit/>
          </a:bodyPr>
          <a:lstStyle/>
          <a:p>
            <a:pPr>
              <a:lnSpc>
                <a:spcPct val="100000"/>
              </a:lnSpc>
              <a:spcBef>
                <a:spcPts val="55"/>
              </a:spcBef>
            </a:pPr>
            <a:endParaRPr sz="1400" dirty="0">
              <a:latin typeface="Times New Roman"/>
              <a:cs typeface="Times New Roman"/>
            </a:endParaRPr>
          </a:p>
          <a:p>
            <a:pPr marL="469265" marR="5080">
              <a:spcBef>
                <a:spcPts val="5"/>
              </a:spcBef>
            </a:pPr>
            <a:r>
              <a:rPr sz="2800" dirty="0">
                <a:latin typeface="Segoe UI Symbol"/>
                <a:cs typeface="Segoe UI Symbol"/>
              </a:rPr>
              <a:t>#setfacl –x g:users fichier1  </a:t>
            </a:r>
            <a:endParaRPr lang="fr-FR" sz="2800" dirty="0">
              <a:latin typeface="Segoe UI Symbol"/>
              <a:cs typeface="Segoe UI Symbol"/>
            </a:endParaRPr>
          </a:p>
          <a:p>
            <a:pPr marL="469265" marR="5080">
              <a:spcBef>
                <a:spcPts val="5"/>
              </a:spcBef>
            </a:pPr>
            <a:r>
              <a:rPr sz="2800" dirty="0">
                <a:latin typeface="Segoe UI Symbol"/>
                <a:cs typeface="Segoe UI Symbol"/>
              </a:rPr>
              <a:t>#setfacl –x u:ludo,g:users fichier1</a:t>
            </a:r>
          </a:p>
        </p:txBody>
      </p:sp>
      <p:sp>
        <p:nvSpPr>
          <p:cNvPr id="11" name="object 9">
            <a:extLst>
              <a:ext uri="{FF2B5EF4-FFF2-40B4-BE49-F238E27FC236}">
                <a16:creationId xmlns:a16="http://schemas.microsoft.com/office/drawing/2014/main" id="{AF1B03A3-E6D6-4DFF-8F9F-05556E5829C6}"/>
              </a:ext>
            </a:extLst>
          </p:cNvPr>
          <p:cNvSpPr/>
          <p:nvPr/>
        </p:nvSpPr>
        <p:spPr>
          <a:xfrm>
            <a:off x="409865" y="5222131"/>
            <a:ext cx="7519415" cy="889987"/>
          </a:xfrm>
          <a:prstGeom prst="rect">
            <a:avLst/>
          </a:prstGeom>
          <a:blipFill>
            <a:blip r:embed="rId2" cstate="print"/>
            <a:stretch>
              <a:fillRect/>
            </a:stretch>
          </a:blipFill>
        </p:spPr>
        <p:txBody>
          <a:bodyPr wrap="square" lIns="0" tIns="0" rIns="0" bIns="0" rtlCol="0"/>
          <a:lstStyle/>
          <a:p>
            <a:endParaRPr/>
          </a:p>
        </p:txBody>
      </p:sp>
      <p:sp>
        <p:nvSpPr>
          <p:cNvPr id="12" name="object 10">
            <a:extLst>
              <a:ext uri="{FF2B5EF4-FFF2-40B4-BE49-F238E27FC236}">
                <a16:creationId xmlns:a16="http://schemas.microsoft.com/office/drawing/2014/main" id="{649CAA89-F95A-4EB2-BC1A-19BFBF2B1FD5}"/>
              </a:ext>
            </a:extLst>
          </p:cNvPr>
          <p:cNvSpPr txBox="1"/>
          <p:nvPr/>
        </p:nvSpPr>
        <p:spPr>
          <a:xfrm>
            <a:off x="284359" y="5221895"/>
            <a:ext cx="4024085" cy="889987"/>
          </a:xfrm>
          <a:prstGeom prst="rect">
            <a:avLst/>
          </a:prstGeom>
        </p:spPr>
        <p:txBody>
          <a:bodyPr vert="horz" wrap="square" lIns="0" tIns="12700" rIns="0" bIns="0" rtlCol="0">
            <a:spAutoFit/>
          </a:bodyPr>
          <a:lstStyle/>
          <a:p>
            <a:pPr>
              <a:lnSpc>
                <a:spcPct val="100000"/>
              </a:lnSpc>
              <a:buFont typeface="Arial"/>
              <a:buChar char="•"/>
            </a:pPr>
            <a:endParaRPr sz="1450" dirty="0">
              <a:latin typeface="Times New Roman"/>
              <a:cs typeface="Times New Roman"/>
            </a:endParaRPr>
          </a:p>
          <a:p>
            <a:pPr marL="469265">
              <a:lnSpc>
                <a:spcPct val="100000"/>
              </a:lnSpc>
              <a:spcBef>
                <a:spcPts val="5"/>
              </a:spcBef>
            </a:pPr>
            <a:r>
              <a:rPr sz="2800" dirty="0">
                <a:latin typeface="Segoe UI Symbol"/>
                <a:cs typeface="Segoe UI Symbol"/>
              </a:rPr>
              <a:t>#</a:t>
            </a:r>
            <a:r>
              <a:rPr sz="2800" dirty="0" err="1">
                <a:latin typeface="Segoe UI Symbol"/>
                <a:cs typeface="Segoe UI Symbol"/>
              </a:rPr>
              <a:t>setfacl</a:t>
            </a:r>
            <a:r>
              <a:rPr sz="2800" dirty="0">
                <a:latin typeface="Segoe UI Symbol"/>
                <a:cs typeface="Segoe UI Symbol"/>
              </a:rPr>
              <a:t> –</a:t>
            </a:r>
            <a:r>
              <a:rPr lang="fr-FR" sz="2800" dirty="0">
                <a:latin typeface="Segoe UI Symbol"/>
                <a:cs typeface="Segoe UI Symbol"/>
              </a:rPr>
              <a:t>k</a:t>
            </a:r>
            <a:r>
              <a:rPr sz="2800" spc="-25" dirty="0">
                <a:latin typeface="Segoe UI Symbol"/>
                <a:cs typeface="Segoe UI Symbol"/>
              </a:rPr>
              <a:t> </a:t>
            </a:r>
            <a:r>
              <a:rPr sz="2800" spc="-5" dirty="0">
                <a:latin typeface="Segoe UI Symbol"/>
                <a:cs typeface="Segoe UI Symbol"/>
              </a:rPr>
              <a:t>fichier1</a:t>
            </a:r>
            <a:endParaRPr sz="2800" dirty="0">
              <a:latin typeface="Segoe UI Symbol"/>
              <a:cs typeface="Segoe UI Symbol"/>
            </a:endParaRPr>
          </a:p>
          <a:p>
            <a:pPr>
              <a:lnSpc>
                <a:spcPct val="100000"/>
              </a:lnSpc>
              <a:spcBef>
                <a:spcPts val="20"/>
              </a:spcBef>
            </a:pPr>
            <a:endParaRPr sz="145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49306"/>
            <a:ext cx="7556313" cy="1116106"/>
          </a:xfrm>
        </p:spPr>
        <p:txBody>
          <a:bodyPr/>
          <a:lstStyle/>
          <a:p>
            <a:r>
              <a:rPr lang="fr-FR" dirty="0">
                <a:solidFill>
                  <a:schemeClr val="tx1"/>
                </a:solidFill>
                <a:latin typeface="Times New Roman" pitchFamily="18" charset="0"/>
                <a:cs typeface="Times New Roman" pitchFamily="18" charset="0"/>
              </a:rPr>
              <a:t>Rappel sur les permissions de base </a:t>
            </a:r>
            <a:br>
              <a:rPr lang="fr-FR" dirty="0">
                <a:solidFill>
                  <a:schemeClr val="tx1"/>
                </a:solidFill>
                <a:latin typeface="Times New Roman" pitchFamily="18" charset="0"/>
                <a:cs typeface="Times New Roman" pitchFamily="18" charset="0"/>
              </a:rPr>
            </a:br>
            <a:endParaRPr lang="fr-FR" dirty="0"/>
          </a:p>
        </p:txBody>
      </p:sp>
      <p:sp>
        <p:nvSpPr>
          <p:cNvPr id="3" name="Espace réservé du contenu 2"/>
          <p:cNvSpPr>
            <a:spLocks noGrp="1"/>
          </p:cNvSpPr>
          <p:nvPr>
            <p:ph idx="1"/>
          </p:nvPr>
        </p:nvSpPr>
        <p:spPr>
          <a:xfrm>
            <a:off x="498474" y="1467556"/>
            <a:ext cx="7556313" cy="865097"/>
          </a:xfrm>
        </p:spPr>
        <p:txBody>
          <a:bodyPr/>
          <a:lstStyle/>
          <a:p>
            <a:pPr marL="187960" indent="-175260">
              <a:lnSpc>
                <a:spcPct val="100000"/>
              </a:lnSpc>
              <a:spcBef>
                <a:spcPts val="105"/>
              </a:spcBef>
              <a:buClr>
                <a:srgbClr val="006599"/>
              </a:buClr>
              <a:buSzPct val="90000"/>
              <a:buNone/>
              <a:tabLst>
                <a:tab pos="187960" algn="l"/>
              </a:tabLst>
            </a:pPr>
            <a:r>
              <a:rPr lang="fr-FR" sz="2400" dirty="0">
                <a:solidFill>
                  <a:schemeClr val="tx1"/>
                </a:solidFill>
                <a:latin typeface="Times New Roman" pitchFamily="18" charset="0"/>
                <a:cs typeface="Times New Roman" pitchFamily="18" charset="0"/>
              </a:rPr>
              <a:t>Chaque fichier est attribué à un utilisateur, un groupe d’utilisateurs et  tous les autres utilisateurs :</a:t>
            </a:r>
          </a:p>
          <a:p>
            <a:pPr marL="0" indent="0">
              <a:buNone/>
            </a:pPr>
            <a:endParaRPr lang="fr-FR" dirty="0"/>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3</a:t>
            </a:fld>
            <a:endParaRPr lang="en-US"/>
          </a:p>
        </p:txBody>
      </p:sp>
      <p:sp>
        <p:nvSpPr>
          <p:cNvPr id="6" name="object 6">
            <a:extLst>
              <a:ext uri="{FF2B5EF4-FFF2-40B4-BE49-F238E27FC236}">
                <a16:creationId xmlns:a16="http://schemas.microsoft.com/office/drawing/2014/main" id="{D12EA786-A833-4264-A820-47E945893872}"/>
              </a:ext>
            </a:extLst>
          </p:cNvPr>
          <p:cNvSpPr/>
          <p:nvPr/>
        </p:nvSpPr>
        <p:spPr>
          <a:xfrm>
            <a:off x="774700" y="2406650"/>
            <a:ext cx="6172200" cy="1676400"/>
          </a:xfrm>
          <a:prstGeom prst="rect">
            <a:avLst/>
          </a:prstGeom>
          <a:blipFill>
            <a:blip r:embed="rId2" cstate="print"/>
            <a:stretch>
              <a:fillRect/>
            </a:stretch>
          </a:blipFill>
        </p:spPr>
        <p:txBody>
          <a:bodyPr wrap="square" lIns="0" tIns="0" rIns="0" bIns="0" rtlCol="0"/>
          <a:lstStyle/>
          <a:p>
            <a:endParaRPr/>
          </a:p>
        </p:txBody>
      </p:sp>
      <p:sp>
        <p:nvSpPr>
          <p:cNvPr id="7" name="object 7">
            <a:extLst>
              <a:ext uri="{FF2B5EF4-FFF2-40B4-BE49-F238E27FC236}">
                <a16:creationId xmlns:a16="http://schemas.microsoft.com/office/drawing/2014/main" id="{B0F54DBE-BB0F-4A81-ADA6-B98A13B421F9}"/>
              </a:ext>
            </a:extLst>
          </p:cNvPr>
          <p:cNvSpPr/>
          <p:nvPr/>
        </p:nvSpPr>
        <p:spPr>
          <a:xfrm>
            <a:off x="774700" y="4331836"/>
            <a:ext cx="6467475" cy="2037214"/>
          </a:xfrm>
          <a:prstGeom prst="rect">
            <a:avLst/>
          </a:prstGeom>
          <a:blipFill>
            <a:blip r:embed="rId3" cstate="print"/>
            <a:stretch>
              <a:fillRect/>
            </a:stretch>
          </a:blipFill>
        </p:spPr>
        <p:txBody>
          <a:bodyPr wrap="square" lIns="0" tIns="0" rIns="0" bIns="0" rtlCol="0"/>
          <a:lstStyle/>
          <a:p>
            <a:r>
              <a:rPr lang="fr-FR" dirty="0"/>
              <a:t>   </a:t>
            </a:r>
            <a:endParaRPr dirty="0"/>
          </a:p>
        </p:txBody>
      </p:sp>
    </p:spTree>
    <p:extLst>
      <p:ext uri="{BB962C8B-B14F-4D97-AF65-F5344CB8AC3E}">
        <p14:creationId xmlns:p14="http://schemas.microsoft.com/office/powerpoint/2010/main" val="4022563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pPr marL="187960" indent="-175260">
              <a:lnSpc>
                <a:spcPct val="100000"/>
              </a:lnSpc>
              <a:spcBef>
                <a:spcPts val="1440"/>
              </a:spcBef>
              <a:tabLst>
                <a:tab pos="187960" algn="l"/>
              </a:tabLst>
            </a:pPr>
            <a:r>
              <a:rPr lang="fr-FR" spc="-5" dirty="0">
                <a:latin typeface="Segoe UI Symbol"/>
                <a:cs typeface="Segoe UI Symbol"/>
              </a:rPr>
              <a:t>Héritage des</a:t>
            </a:r>
            <a:r>
              <a:rPr lang="fr-FR" dirty="0">
                <a:latin typeface="Segoe UI Symbol"/>
                <a:cs typeface="Segoe UI Symbol"/>
              </a:rPr>
              <a:t> </a:t>
            </a:r>
            <a:r>
              <a:rPr lang="fr-FR" dirty="0" err="1">
                <a:latin typeface="Segoe UI Symbol"/>
                <a:cs typeface="Segoe UI Symbol"/>
              </a:rPr>
              <a:t>ACLs</a:t>
            </a:r>
            <a:endParaRPr lang="fr-FR" dirty="0">
              <a:latin typeface="Segoe UI Symbol"/>
              <a:cs typeface="Segoe UI Symbol"/>
            </a:endParaRP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30</a:t>
            </a:fld>
            <a:endParaRPr lang="en-US"/>
          </a:p>
        </p:txBody>
      </p:sp>
      <p:sp>
        <p:nvSpPr>
          <p:cNvPr id="6" name="object 9"/>
          <p:cNvSpPr/>
          <p:nvPr/>
        </p:nvSpPr>
        <p:spPr>
          <a:xfrm>
            <a:off x="335164" y="3937518"/>
            <a:ext cx="8443820" cy="681539"/>
          </a:xfrm>
          <a:prstGeom prst="rect">
            <a:avLst/>
          </a:prstGeom>
          <a:blipFill>
            <a:blip r:embed="rId2" cstate="print"/>
            <a:stretch>
              <a:fillRect/>
            </a:stretch>
          </a:blipFill>
        </p:spPr>
        <p:txBody>
          <a:bodyPr wrap="square" lIns="0" tIns="0" rIns="0" bIns="0" rtlCol="0"/>
          <a:lstStyle/>
          <a:p>
            <a:endParaRPr/>
          </a:p>
        </p:txBody>
      </p:sp>
      <p:sp>
        <p:nvSpPr>
          <p:cNvPr id="7" name="object 10"/>
          <p:cNvSpPr txBox="1"/>
          <p:nvPr/>
        </p:nvSpPr>
        <p:spPr>
          <a:xfrm>
            <a:off x="335164" y="3455759"/>
            <a:ext cx="7719623" cy="965521"/>
          </a:xfrm>
          <a:prstGeom prst="rect">
            <a:avLst/>
          </a:prstGeom>
        </p:spPr>
        <p:txBody>
          <a:bodyPr vert="horz" wrap="square" lIns="0" tIns="12700" rIns="0" bIns="0" rtlCol="0">
            <a:spAutoFit/>
          </a:bodyPr>
          <a:lstStyle/>
          <a:p>
            <a:pPr>
              <a:lnSpc>
                <a:spcPct val="100000"/>
              </a:lnSpc>
              <a:spcBef>
                <a:spcPts val="20"/>
              </a:spcBef>
            </a:pPr>
            <a:endParaRPr lang="fr-FR" sz="1500" dirty="0">
              <a:latin typeface="Times New Roman"/>
              <a:cs typeface="Times New Roman"/>
            </a:endParaRPr>
          </a:p>
          <a:p>
            <a:pPr>
              <a:lnSpc>
                <a:spcPct val="100000"/>
              </a:lnSpc>
              <a:spcBef>
                <a:spcPts val="20"/>
              </a:spcBef>
            </a:pPr>
            <a:endParaRPr lang="fr-FR" sz="1500" dirty="0">
              <a:latin typeface="Times New Roman"/>
              <a:cs typeface="Times New Roman"/>
            </a:endParaRPr>
          </a:p>
          <a:p>
            <a:pPr>
              <a:lnSpc>
                <a:spcPct val="100000"/>
              </a:lnSpc>
              <a:spcBef>
                <a:spcPts val="20"/>
              </a:spcBef>
            </a:pPr>
            <a:endParaRPr sz="1600" b="1" dirty="0">
              <a:solidFill>
                <a:srgbClr val="0070C0"/>
              </a:solidFill>
              <a:latin typeface="Times New Roman"/>
              <a:cs typeface="Times New Roman"/>
            </a:endParaRPr>
          </a:p>
          <a:p>
            <a:pPr marL="469265" marR="5080">
              <a:lnSpc>
                <a:spcPts val="1670"/>
              </a:lnSpc>
              <a:spcBef>
                <a:spcPts val="5"/>
              </a:spcBef>
            </a:pPr>
            <a:r>
              <a:rPr sz="2800" dirty="0">
                <a:latin typeface="Segoe UI Symbol"/>
              </a:rPr>
              <a:t># setfacl -m d:u:ludo:rw,d:g:ludo:rw </a:t>
            </a:r>
            <a:r>
              <a:rPr sz="2800" dirty="0" err="1">
                <a:latin typeface="Segoe UI Symbol"/>
              </a:rPr>
              <a:t>rep_acl_d</a:t>
            </a:r>
            <a:r>
              <a:rPr sz="2800" dirty="0">
                <a:latin typeface="Segoe UI Symbol"/>
              </a:rPr>
              <a:t>/</a:t>
            </a:r>
          </a:p>
        </p:txBody>
      </p:sp>
      <p:sp>
        <p:nvSpPr>
          <p:cNvPr id="7169"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dirty="0">
              <a:ln>
                <a:noFill/>
              </a:ln>
              <a:solidFill>
                <a:schemeClr val="tx1"/>
              </a:solidFill>
              <a:effectLst/>
              <a:latin typeface="Arial" pitchFamily="34" charset="0"/>
              <a:cs typeface="Arial" pitchFamily="34" charset="0"/>
            </a:endParaRPr>
          </a:p>
        </p:txBody>
      </p:sp>
      <p:sp>
        <p:nvSpPr>
          <p:cNvPr id="9" name="Rectangle 8"/>
          <p:cNvSpPr/>
          <p:nvPr/>
        </p:nvSpPr>
        <p:spPr>
          <a:xfrm>
            <a:off x="168484" y="1165412"/>
            <a:ext cx="7719623" cy="3046988"/>
          </a:xfrm>
          <a:prstGeom prst="rect">
            <a:avLst/>
          </a:prstGeom>
        </p:spPr>
        <p:txBody>
          <a:bodyPr wrap="square">
            <a:spAutoFit/>
          </a:bodyPr>
          <a:lstStyle/>
          <a:p>
            <a:pPr lvl="0" fontAlgn="base">
              <a:lnSpc>
                <a:spcPct val="150000"/>
              </a:lnSpc>
              <a:spcBef>
                <a:spcPct val="0"/>
              </a:spcBef>
              <a:spcAft>
                <a:spcPct val="0"/>
              </a:spcAft>
            </a:pPr>
            <a:r>
              <a:rPr lang="fr-FR" sz="2200" dirty="0">
                <a:solidFill>
                  <a:srgbClr val="333333"/>
                </a:solidFill>
                <a:latin typeface="Times New Roman" pitchFamily="18" charset="0"/>
                <a:cs typeface="Times New Roman" pitchFamily="18" charset="0"/>
              </a:rPr>
              <a:t>  - Si on applique une ACL à un répertoire, les fichiers créés ensuite dans ce répertoire n'hériteront pas de son ACL. </a:t>
            </a:r>
          </a:p>
          <a:p>
            <a:pPr lvl="0" fontAlgn="base">
              <a:lnSpc>
                <a:spcPct val="150000"/>
              </a:lnSpc>
              <a:spcBef>
                <a:spcPct val="0"/>
              </a:spcBef>
              <a:spcAft>
                <a:spcPct val="0"/>
              </a:spcAft>
            </a:pPr>
            <a:r>
              <a:rPr lang="fr-FR" sz="2200" dirty="0">
                <a:solidFill>
                  <a:srgbClr val="333333"/>
                </a:solidFill>
                <a:latin typeface="Times New Roman" pitchFamily="18" charset="0"/>
                <a:cs typeface="Times New Roman" pitchFamily="18" charset="0"/>
              </a:rPr>
              <a:t>  - Pour rendre l'héritage des ACL possible  , il suffit de rajouter le préfixe </a:t>
            </a:r>
            <a:r>
              <a:rPr lang="fr-FR" sz="2200" dirty="0">
                <a:solidFill>
                  <a:srgbClr val="DD1144"/>
                </a:solidFill>
                <a:latin typeface="Times New Roman" pitchFamily="18" charset="0"/>
                <a:cs typeface="Times New Roman" pitchFamily="18" charset="0"/>
              </a:rPr>
              <a:t>d:</a:t>
            </a:r>
            <a:r>
              <a:rPr lang="fr-FR" sz="2200" dirty="0">
                <a:solidFill>
                  <a:srgbClr val="333333"/>
                </a:solidFill>
                <a:latin typeface="Times New Roman" pitchFamily="18" charset="0"/>
                <a:cs typeface="Times New Roman" pitchFamily="18" charset="0"/>
              </a:rPr>
              <a:t> (comme </a:t>
            </a:r>
            <a:r>
              <a:rPr lang="fr-FR" sz="2200" b="1" dirty="0">
                <a:solidFill>
                  <a:srgbClr val="333333"/>
                </a:solidFill>
                <a:latin typeface="Times New Roman" pitchFamily="18" charset="0"/>
                <a:cs typeface="Times New Roman" pitchFamily="18" charset="0"/>
              </a:rPr>
              <a:t>d</a:t>
            </a:r>
            <a:r>
              <a:rPr lang="fr-FR" sz="2200" dirty="0">
                <a:solidFill>
                  <a:srgbClr val="333333"/>
                </a:solidFill>
                <a:latin typeface="Times New Roman" pitchFamily="18" charset="0"/>
                <a:cs typeface="Times New Roman" pitchFamily="18" charset="0"/>
              </a:rPr>
              <a:t>efault) au début de l'ACL :</a:t>
            </a:r>
            <a:r>
              <a:rPr lang="fr-FR" sz="2200" dirty="0">
                <a:latin typeface="Times New Roman" pitchFamily="18" charset="0"/>
                <a:cs typeface="Times New Roman" pitchFamily="18" charset="0"/>
              </a:rPr>
              <a:t> </a:t>
            </a:r>
          </a:p>
          <a:p>
            <a:pPr lvl="0" fontAlgn="base">
              <a:lnSpc>
                <a:spcPct val="150000"/>
              </a:lnSpc>
              <a:spcBef>
                <a:spcPct val="0"/>
              </a:spcBef>
              <a:spcAft>
                <a:spcPct val="0"/>
              </a:spcAft>
            </a:pPr>
            <a:endParaRPr lang="fr-FR" sz="4000" dirty="0">
              <a:latin typeface="Arial" pitchFamily="34" charset="0"/>
              <a:cs typeface="Arial" pitchFamily="34" charset="0"/>
            </a:endParaRPr>
          </a:p>
        </p:txBody>
      </p:sp>
      <p:sp>
        <p:nvSpPr>
          <p:cNvPr id="12" name="Espace réservé du contenu 2"/>
          <p:cNvSpPr txBox="1">
            <a:spLocks/>
          </p:cNvSpPr>
          <p:nvPr/>
        </p:nvSpPr>
        <p:spPr>
          <a:xfrm>
            <a:off x="365016" y="3457073"/>
            <a:ext cx="7556313" cy="922016"/>
          </a:xfrm>
          <a:prstGeom prst="rect">
            <a:avLst/>
          </a:prstGeom>
        </p:spPr>
        <p:txBody>
          <a:bodyPr vert="horz" lIns="91440" tIns="45720" rIns="91440" bIns="45720" rtlCol="0">
            <a:normAutofit/>
          </a:bodyPr>
          <a:lstStyle/>
          <a:p>
            <a:pPr marL="228600" lvl="0" indent="-228600">
              <a:spcBef>
                <a:spcPts val="2000"/>
              </a:spcBef>
              <a:buClr>
                <a:schemeClr val="accent1"/>
              </a:buClr>
              <a:buSzPct val="75000"/>
              <a:buFont typeface="Wingdings" pitchFamily="2" charset="2"/>
              <a:buChar char="n"/>
            </a:pPr>
            <a:r>
              <a:rPr lang="fr-FR" sz="2800" spc="-5" dirty="0">
                <a:latin typeface="Segoe UI Symbol"/>
                <a:cs typeface="Segoe UI Symbol"/>
              </a:rPr>
              <a:t>Configuration de l’héritage</a:t>
            </a:r>
            <a:endParaRPr kumimoji="0" lang="fr-FR" sz="20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
        <p:nvSpPr>
          <p:cNvPr id="16" name="Rectangle 15"/>
          <p:cNvSpPr/>
          <p:nvPr/>
        </p:nvSpPr>
        <p:spPr>
          <a:xfrm>
            <a:off x="419451" y="4827938"/>
            <a:ext cx="8114948" cy="769441"/>
          </a:xfrm>
          <a:prstGeom prst="rect">
            <a:avLst/>
          </a:prstGeom>
        </p:spPr>
        <p:txBody>
          <a:bodyPr wrap="square">
            <a:spAutoFit/>
          </a:bodyPr>
          <a:lstStyle/>
          <a:p>
            <a:pPr lvl="0" algn="just" fontAlgn="base">
              <a:spcBef>
                <a:spcPct val="0"/>
              </a:spcBef>
              <a:spcAft>
                <a:spcPct val="0"/>
              </a:spcAft>
            </a:pPr>
            <a:r>
              <a:rPr lang="fr-FR" sz="2200" dirty="0">
                <a:solidFill>
                  <a:srgbClr val="333333"/>
                </a:solidFill>
                <a:latin typeface="Times New Roman" pitchFamily="18" charset="0"/>
                <a:cs typeface="Times New Roman" pitchFamily="18" charset="0"/>
              </a:rPr>
              <a:t>Il est cependant possible de se passer du préfixe </a:t>
            </a:r>
            <a:r>
              <a:rPr lang="fr-FR" sz="2200" dirty="0">
                <a:solidFill>
                  <a:srgbClr val="DD1144"/>
                </a:solidFill>
                <a:latin typeface="Times New Roman" pitchFamily="18" charset="0"/>
                <a:cs typeface="Times New Roman" pitchFamily="18" charset="0"/>
              </a:rPr>
              <a:t>d</a:t>
            </a:r>
            <a:r>
              <a:rPr lang="fr-FR" sz="2200">
                <a:solidFill>
                  <a:srgbClr val="DD1144"/>
                </a:solidFill>
                <a:latin typeface="Times New Roman" pitchFamily="18" charset="0"/>
                <a:cs typeface="Times New Roman" pitchFamily="18" charset="0"/>
              </a:rPr>
              <a:t>:</a:t>
            </a:r>
            <a:r>
              <a:rPr lang="fr-FR" sz="2200">
                <a:solidFill>
                  <a:srgbClr val="333333"/>
                </a:solidFill>
                <a:latin typeface="Times New Roman" pitchFamily="18" charset="0"/>
                <a:cs typeface="Times New Roman" pitchFamily="18" charset="0"/>
              </a:rPr>
              <a:t>, dans </a:t>
            </a:r>
            <a:r>
              <a:rPr lang="fr-FR" sz="2200" dirty="0">
                <a:solidFill>
                  <a:srgbClr val="333333"/>
                </a:solidFill>
                <a:latin typeface="Times New Roman" pitchFamily="18" charset="0"/>
                <a:cs typeface="Times New Roman" pitchFamily="18" charset="0"/>
              </a:rPr>
              <a:t>ce cas, toutes les permissions spécifiées seront des permissions par défaut .</a:t>
            </a:r>
            <a:endParaRPr lang="fr-FR" sz="22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49306"/>
            <a:ext cx="7556313" cy="1116106"/>
          </a:xfrm>
        </p:spPr>
        <p:txBody>
          <a:bodyPr/>
          <a:lstStyle/>
          <a:p>
            <a:pPr marL="187960" indent="-175260">
              <a:lnSpc>
                <a:spcPct val="100000"/>
              </a:lnSpc>
              <a:spcBef>
                <a:spcPts val="1440"/>
              </a:spcBef>
              <a:tabLst>
                <a:tab pos="187960" algn="l"/>
              </a:tabLst>
            </a:pPr>
            <a:r>
              <a:rPr lang="fr-FR" spc="-5" dirty="0">
                <a:latin typeface="Segoe UI Symbol"/>
                <a:cs typeface="Segoe UI Symbol"/>
              </a:rPr>
              <a:t>Héritage des</a:t>
            </a:r>
            <a:r>
              <a:rPr lang="fr-FR" dirty="0">
                <a:latin typeface="Segoe UI Symbol"/>
                <a:cs typeface="Segoe UI Symbol"/>
              </a:rPr>
              <a:t> </a:t>
            </a:r>
            <a:r>
              <a:rPr lang="fr-FR" dirty="0" err="1">
                <a:latin typeface="Segoe UI Symbol"/>
                <a:cs typeface="Segoe UI Symbol"/>
              </a:rPr>
              <a:t>ACLs</a:t>
            </a:r>
            <a:endParaRPr lang="fr-FR" dirty="0">
              <a:latin typeface="Segoe UI Symbol"/>
              <a:cs typeface="Segoe UI Symbol"/>
            </a:endParaRP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31</a:t>
            </a:fld>
            <a:endParaRPr lang="en-US"/>
          </a:p>
        </p:txBody>
      </p:sp>
      <p:sp>
        <p:nvSpPr>
          <p:cNvPr id="6" name="object 9"/>
          <p:cNvSpPr/>
          <p:nvPr/>
        </p:nvSpPr>
        <p:spPr>
          <a:xfrm>
            <a:off x="335164" y="2229650"/>
            <a:ext cx="7552943" cy="3599030"/>
          </a:xfrm>
          <a:prstGeom prst="rect">
            <a:avLst/>
          </a:prstGeom>
          <a:blipFill>
            <a:blip r:embed="rId2" cstate="print"/>
            <a:stretch>
              <a:fillRect/>
            </a:stretch>
          </a:blipFill>
        </p:spPr>
        <p:txBody>
          <a:bodyPr wrap="square" lIns="0" tIns="0" rIns="0" bIns="0" rtlCol="0"/>
          <a:lstStyle/>
          <a:p>
            <a:endParaRPr/>
          </a:p>
        </p:txBody>
      </p:sp>
      <p:sp>
        <p:nvSpPr>
          <p:cNvPr id="7" name="object 10"/>
          <p:cNvSpPr txBox="1"/>
          <p:nvPr/>
        </p:nvSpPr>
        <p:spPr>
          <a:xfrm>
            <a:off x="450486" y="1780913"/>
            <a:ext cx="7066915" cy="3916457"/>
          </a:xfrm>
          <a:prstGeom prst="rect">
            <a:avLst/>
          </a:prstGeom>
        </p:spPr>
        <p:txBody>
          <a:bodyPr vert="horz" wrap="square" lIns="0" tIns="12700" rIns="0" bIns="0" rtlCol="0">
            <a:spAutoFit/>
          </a:bodyPr>
          <a:lstStyle/>
          <a:p>
            <a:pPr>
              <a:lnSpc>
                <a:spcPct val="100000"/>
              </a:lnSpc>
              <a:spcBef>
                <a:spcPts val="20"/>
              </a:spcBef>
            </a:pPr>
            <a:endParaRPr lang="fr-FR" sz="1500" dirty="0">
              <a:latin typeface="Times New Roman"/>
              <a:cs typeface="Times New Roman"/>
            </a:endParaRPr>
          </a:p>
          <a:p>
            <a:pPr>
              <a:lnSpc>
                <a:spcPct val="100000"/>
              </a:lnSpc>
              <a:spcBef>
                <a:spcPts val="20"/>
              </a:spcBef>
            </a:pPr>
            <a:endParaRPr lang="fr-FR" sz="1500" dirty="0">
              <a:latin typeface="Times New Roman"/>
              <a:cs typeface="Times New Roman"/>
            </a:endParaRPr>
          </a:p>
          <a:p>
            <a:pPr>
              <a:lnSpc>
                <a:spcPct val="100000"/>
              </a:lnSpc>
              <a:spcBef>
                <a:spcPts val="20"/>
              </a:spcBef>
            </a:pPr>
            <a:endParaRPr sz="1500" dirty="0">
              <a:latin typeface="Times New Roman"/>
              <a:cs typeface="Times New Roman"/>
            </a:endParaRPr>
          </a:p>
          <a:p>
            <a:pPr marL="469265" marR="2989580">
              <a:lnSpc>
                <a:spcPts val="1670"/>
              </a:lnSpc>
            </a:pPr>
            <a:r>
              <a:rPr sz="1400" dirty="0" err="1">
                <a:latin typeface="Segoe UI Symbol"/>
                <a:cs typeface="Segoe UI Symbol"/>
              </a:rPr>
              <a:t>getfacl</a:t>
            </a:r>
            <a:r>
              <a:rPr sz="1400" spc="-20" dirty="0">
                <a:latin typeface="Segoe UI Symbol"/>
                <a:cs typeface="Segoe UI Symbol"/>
              </a:rPr>
              <a:t> </a:t>
            </a:r>
            <a:r>
              <a:rPr sz="1400" spc="-5" dirty="0">
                <a:latin typeface="Segoe UI Symbol"/>
                <a:cs typeface="Segoe UI Symbol"/>
              </a:rPr>
              <a:t>rep_acl_d/</a:t>
            </a:r>
            <a:endParaRPr sz="1400" dirty="0">
              <a:latin typeface="Segoe UI Symbol"/>
              <a:cs typeface="Segoe UI Symbol"/>
            </a:endParaRPr>
          </a:p>
          <a:p>
            <a:pPr marL="469265">
              <a:lnSpc>
                <a:spcPts val="1495"/>
              </a:lnSpc>
            </a:pPr>
            <a:r>
              <a:rPr sz="1300" spc="-5" dirty="0">
                <a:latin typeface="Segoe UI Symbol"/>
                <a:cs typeface="Segoe UI Symbol"/>
              </a:rPr>
              <a:t># </a:t>
            </a:r>
            <a:r>
              <a:rPr sz="1300" spc="-10" dirty="0">
                <a:latin typeface="Segoe UI Symbol"/>
                <a:cs typeface="Segoe UI Symbol"/>
              </a:rPr>
              <a:t>file:</a:t>
            </a:r>
            <a:r>
              <a:rPr sz="1300" spc="5" dirty="0">
                <a:latin typeface="Segoe UI Symbol"/>
                <a:cs typeface="Segoe UI Symbol"/>
              </a:rPr>
              <a:t> </a:t>
            </a:r>
            <a:r>
              <a:rPr sz="1300" spc="-10" dirty="0">
                <a:latin typeface="Segoe UI Symbol"/>
                <a:cs typeface="Segoe UI Symbol"/>
              </a:rPr>
              <a:t>rep_acl_d/</a:t>
            </a:r>
            <a:endParaRPr sz="1300" dirty="0">
              <a:latin typeface="Segoe UI Symbol"/>
              <a:cs typeface="Segoe UI Symbol"/>
            </a:endParaRPr>
          </a:p>
          <a:p>
            <a:pPr marL="469265" marR="5504815">
              <a:lnSpc>
                <a:spcPct val="100000"/>
              </a:lnSpc>
            </a:pPr>
            <a:r>
              <a:rPr sz="1300" spc="-5" dirty="0">
                <a:latin typeface="Segoe UI Symbol"/>
                <a:cs typeface="Segoe UI Symbol"/>
              </a:rPr>
              <a:t># </a:t>
            </a:r>
            <a:r>
              <a:rPr sz="1300" dirty="0">
                <a:latin typeface="Segoe UI Symbol"/>
                <a:cs typeface="Segoe UI Symbol"/>
              </a:rPr>
              <a:t>owner: </a:t>
            </a:r>
            <a:r>
              <a:rPr sz="1300" spc="-10" dirty="0">
                <a:latin typeface="Segoe UI Symbol"/>
                <a:cs typeface="Segoe UI Symbol"/>
              </a:rPr>
              <a:t>root  </a:t>
            </a:r>
            <a:r>
              <a:rPr sz="1300" spc="-5" dirty="0">
                <a:latin typeface="Segoe UI Symbol"/>
                <a:cs typeface="Segoe UI Symbol"/>
              </a:rPr>
              <a:t># </a:t>
            </a:r>
            <a:r>
              <a:rPr sz="1300" spc="-10" dirty="0">
                <a:latin typeface="Segoe UI Symbol"/>
                <a:cs typeface="Segoe UI Symbol"/>
              </a:rPr>
              <a:t>group: root  </a:t>
            </a:r>
            <a:r>
              <a:rPr sz="1300" spc="5" dirty="0">
                <a:latin typeface="Segoe UI Symbol"/>
                <a:cs typeface="Segoe UI Symbol"/>
              </a:rPr>
              <a:t>user::rwx  </a:t>
            </a:r>
            <a:r>
              <a:rPr sz="1300" dirty="0">
                <a:latin typeface="Segoe UI Symbol"/>
                <a:cs typeface="Segoe UI Symbol"/>
              </a:rPr>
              <a:t>user:ludo:rw-  </a:t>
            </a:r>
            <a:r>
              <a:rPr sz="1300" spc="-15" dirty="0">
                <a:latin typeface="Segoe UI Symbol"/>
                <a:cs typeface="Segoe UI Symbol"/>
              </a:rPr>
              <a:t>group::r-x  </a:t>
            </a:r>
            <a:r>
              <a:rPr sz="1300" spc="-5" dirty="0">
                <a:latin typeface="Segoe UI Symbol"/>
                <a:cs typeface="Segoe UI Symbol"/>
              </a:rPr>
              <a:t>g</a:t>
            </a:r>
            <a:r>
              <a:rPr sz="1300" spc="-15" dirty="0">
                <a:latin typeface="Segoe UI Symbol"/>
                <a:cs typeface="Segoe UI Symbol"/>
              </a:rPr>
              <a:t>r</a:t>
            </a:r>
            <a:r>
              <a:rPr sz="1300" spc="-10" dirty="0">
                <a:latin typeface="Segoe UI Symbol"/>
                <a:cs typeface="Segoe UI Symbol"/>
              </a:rPr>
              <a:t>ou</a:t>
            </a:r>
            <a:r>
              <a:rPr sz="1300" spc="-15" dirty="0">
                <a:latin typeface="Segoe UI Symbol"/>
                <a:cs typeface="Segoe UI Symbol"/>
              </a:rPr>
              <a:t>p</a:t>
            </a:r>
            <a:r>
              <a:rPr sz="1300" spc="-10" dirty="0">
                <a:latin typeface="Segoe UI Symbol"/>
                <a:cs typeface="Segoe UI Symbol"/>
              </a:rPr>
              <a:t>:lu</a:t>
            </a:r>
            <a:r>
              <a:rPr sz="1300" spc="-5" dirty="0">
                <a:latin typeface="Segoe UI Symbol"/>
                <a:cs typeface="Segoe UI Symbol"/>
              </a:rPr>
              <a:t>d</a:t>
            </a:r>
            <a:r>
              <a:rPr sz="1300" spc="-10" dirty="0">
                <a:latin typeface="Segoe UI Symbol"/>
                <a:cs typeface="Segoe UI Symbol"/>
              </a:rPr>
              <a:t>o:</a:t>
            </a:r>
            <a:r>
              <a:rPr sz="1300" spc="45" dirty="0">
                <a:latin typeface="Segoe UI Symbol"/>
                <a:cs typeface="Segoe UI Symbol"/>
              </a:rPr>
              <a:t>r</a:t>
            </a:r>
            <a:r>
              <a:rPr sz="1300" spc="-10" dirty="0">
                <a:latin typeface="Segoe UI Symbol"/>
                <a:cs typeface="Segoe UI Symbol"/>
              </a:rPr>
              <a:t>w</a:t>
            </a:r>
            <a:r>
              <a:rPr sz="1300" spc="-5" dirty="0">
                <a:latin typeface="Segoe UI Symbol"/>
                <a:cs typeface="Segoe UI Symbol"/>
              </a:rPr>
              <a:t>- </a:t>
            </a:r>
            <a:r>
              <a:rPr sz="1300" spc="-5" dirty="0">
                <a:latin typeface="Times New Roman"/>
                <a:cs typeface="Times New Roman"/>
              </a:rPr>
              <a:t> </a:t>
            </a:r>
            <a:r>
              <a:rPr sz="1300" spc="5" dirty="0">
                <a:latin typeface="Segoe UI Symbol"/>
                <a:cs typeface="Segoe UI Symbol"/>
              </a:rPr>
              <a:t>mask::rwx  </a:t>
            </a:r>
            <a:r>
              <a:rPr sz="1300" spc="-10" dirty="0">
                <a:latin typeface="Segoe UI Symbol"/>
                <a:cs typeface="Segoe UI Symbol"/>
              </a:rPr>
              <a:t>other::r-x</a:t>
            </a:r>
            <a:endParaRPr sz="1300" dirty="0">
              <a:latin typeface="Segoe UI Symbol"/>
              <a:cs typeface="Segoe UI Symbol"/>
            </a:endParaRPr>
          </a:p>
          <a:p>
            <a:pPr marL="469265" marR="4962525">
              <a:lnSpc>
                <a:spcPct val="100000"/>
              </a:lnSpc>
            </a:pPr>
            <a:r>
              <a:rPr sz="1300" dirty="0">
                <a:latin typeface="Segoe UI Symbol"/>
                <a:cs typeface="Segoe UI Symbol"/>
              </a:rPr>
              <a:t>default:user::rwx  </a:t>
            </a:r>
            <a:r>
              <a:rPr sz="1300" spc="-5" dirty="0">
                <a:latin typeface="Segoe UI Symbol"/>
                <a:cs typeface="Segoe UI Symbol"/>
              </a:rPr>
              <a:t>default:user:ludo:rw-  </a:t>
            </a:r>
            <a:r>
              <a:rPr sz="1300" spc="-10" dirty="0">
                <a:latin typeface="Segoe UI Symbol"/>
                <a:cs typeface="Segoe UI Symbol"/>
              </a:rPr>
              <a:t>default:group::r-x  </a:t>
            </a:r>
            <a:r>
              <a:rPr sz="1300" spc="-5" dirty="0">
                <a:latin typeface="Segoe UI Symbol"/>
                <a:cs typeface="Segoe UI Symbol"/>
              </a:rPr>
              <a:t>d</a:t>
            </a:r>
            <a:r>
              <a:rPr sz="1300" spc="-15" dirty="0">
                <a:latin typeface="Segoe UI Symbol"/>
                <a:cs typeface="Segoe UI Symbol"/>
              </a:rPr>
              <a:t>e</a:t>
            </a:r>
            <a:r>
              <a:rPr sz="1300" spc="-5" dirty="0">
                <a:latin typeface="Segoe UI Symbol"/>
                <a:cs typeface="Segoe UI Symbol"/>
              </a:rPr>
              <a:t>fa</a:t>
            </a:r>
            <a:r>
              <a:rPr sz="1300" spc="-10" dirty="0">
                <a:latin typeface="Segoe UI Symbol"/>
                <a:cs typeface="Segoe UI Symbol"/>
              </a:rPr>
              <a:t>ul</a:t>
            </a:r>
            <a:r>
              <a:rPr sz="1300" spc="-5" dirty="0">
                <a:latin typeface="Segoe UI Symbol"/>
                <a:cs typeface="Segoe UI Symbol"/>
              </a:rPr>
              <a:t>t</a:t>
            </a:r>
            <a:r>
              <a:rPr sz="1300" spc="-10" dirty="0">
                <a:latin typeface="Segoe UI Symbol"/>
                <a:cs typeface="Segoe UI Symbol"/>
              </a:rPr>
              <a:t>:</a:t>
            </a:r>
            <a:r>
              <a:rPr sz="1300" spc="-5" dirty="0">
                <a:latin typeface="Segoe UI Symbol"/>
                <a:cs typeface="Segoe UI Symbol"/>
              </a:rPr>
              <a:t>g</a:t>
            </a:r>
            <a:r>
              <a:rPr sz="1300" spc="-15" dirty="0">
                <a:latin typeface="Segoe UI Symbol"/>
                <a:cs typeface="Segoe UI Symbol"/>
              </a:rPr>
              <a:t>r</a:t>
            </a:r>
            <a:r>
              <a:rPr sz="1300" spc="-10" dirty="0">
                <a:latin typeface="Segoe UI Symbol"/>
                <a:cs typeface="Segoe UI Symbol"/>
              </a:rPr>
              <a:t>ou</a:t>
            </a:r>
            <a:r>
              <a:rPr sz="1300" spc="-15" dirty="0">
                <a:latin typeface="Segoe UI Symbol"/>
                <a:cs typeface="Segoe UI Symbol"/>
              </a:rPr>
              <a:t>p</a:t>
            </a:r>
            <a:r>
              <a:rPr sz="1300" spc="-10" dirty="0">
                <a:latin typeface="Segoe UI Symbol"/>
                <a:cs typeface="Segoe UI Symbol"/>
              </a:rPr>
              <a:t>:lu</a:t>
            </a:r>
            <a:r>
              <a:rPr sz="1300" spc="-5" dirty="0">
                <a:latin typeface="Segoe UI Symbol"/>
                <a:cs typeface="Segoe UI Symbol"/>
              </a:rPr>
              <a:t>d</a:t>
            </a:r>
            <a:r>
              <a:rPr sz="1300" spc="-10" dirty="0">
                <a:latin typeface="Segoe UI Symbol"/>
                <a:cs typeface="Segoe UI Symbol"/>
              </a:rPr>
              <a:t>o:</a:t>
            </a:r>
            <a:r>
              <a:rPr sz="1300" spc="45" dirty="0">
                <a:latin typeface="Segoe UI Symbol"/>
                <a:cs typeface="Segoe UI Symbol"/>
              </a:rPr>
              <a:t>r</a:t>
            </a:r>
            <a:r>
              <a:rPr sz="1300" spc="-10" dirty="0">
                <a:latin typeface="Segoe UI Symbol"/>
                <a:cs typeface="Segoe UI Symbol"/>
              </a:rPr>
              <a:t>w</a:t>
            </a:r>
            <a:r>
              <a:rPr sz="1300" spc="-5" dirty="0">
                <a:latin typeface="Segoe UI Symbol"/>
                <a:cs typeface="Segoe UI Symbol"/>
              </a:rPr>
              <a:t>- </a:t>
            </a:r>
            <a:r>
              <a:rPr sz="1300" spc="-5" dirty="0">
                <a:latin typeface="Times New Roman"/>
                <a:cs typeface="Times New Roman"/>
              </a:rPr>
              <a:t> </a:t>
            </a:r>
            <a:r>
              <a:rPr sz="1300" dirty="0">
                <a:latin typeface="Segoe UI Symbol"/>
                <a:cs typeface="Segoe UI Symbol"/>
              </a:rPr>
              <a:t>default:mask::rwx  </a:t>
            </a:r>
            <a:r>
              <a:rPr sz="1300" spc="-10" dirty="0">
                <a:latin typeface="Segoe UI Symbol"/>
                <a:cs typeface="Segoe UI Symbol"/>
              </a:rPr>
              <a:t>default:other::r-x</a:t>
            </a:r>
            <a:endParaRPr sz="1300" dirty="0">
              <a:latin typeface="Segoe UI Symbol"/>
              <a:cs typeface="Segoe UI Symbol"/>
            </a:endParaRPr>
          </a:p>
        </p:txBody>
      </p:sp>
      <p:sp>
        <p:nvSpPr>
          <p:cNvPr id="7169"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dirty="0">
              <a:ln>
                <a:noFill/>
              </a:ln>
              <a:solidFill>
                <a:schemeClr val="tx1"/>
              </a:solidFill>
              <a:effectLst/>
              <a:latin typeface="Arial" pitchFamily="34" charset="0"/>
              <a:cs typeface="Arial" pitchFamily="34" charset="0"/>
            </a:endParaRPr>
          </a:p>
        </p:txBody>
      </p:sp>
      <p:sp>
        <p:nvSpPr>
          <p:cNvPr id="10" name="Espace réservé du contenu 2"/>
          <p:cNvSpPr txBox="1">
            <a:spLocks/>
          </p:cNvSpPr>
          <p:nvPr/>
        </p:nvSpPr>
        <p:spPr>
          <a:xfrm>
            <a:off x="365016" y="1319905"/>
            <a:ext cx="7556313" cy="922016"/>
          </a:xfrm>
          <a:prstGeom prst="rect">
            <a:avLst/>
          </a:prstGeom>
        </p:spPr>
        <p:txBody>
          <a:bodyPr vert="horz" lIns="91440" tIns="45720" rIns="91440" bIns="45720" rtlCol="0">
            <a:normAutofit/>
          </a:bodyPr>
          <a:lstStyle/>
          <a:p>
            <a:pPr marL="228600" lvl="0" indent="-228600">
              <a:spcBef>
                <a:spcPts val="2000"/>
              </a:spcBef>
              <a:buClr>
                <a:schemeClr val="accent1"/>
              </a:buClr>
              <a:buSzPct val="75000"/>
              <a:buFont typeface="Wingdings" pitchFamily="2" charset="2"/>
              <a:buChar char="n"/>
            </a:pPr>
            <a:r>
              <a:rPr lang="fr-FR" sz="2800" spc="-5" dirty="0">
                <a:latin typeface="Times New Roman" pitchFamily="18" charset="0"/>
                <a:cs typeface="Times New Roman" pitchFamily="18" charset="0"/>
              </a:rPr>
              <a:t>Vérification de l’héritage</a:t>
            </a:r>
            <a:endParaRPr kumimoji="0" lang="fr-FR" sz="2000" b="0" i="0" u="none" strike="noStrike" kern="1200" cap="none" spc="0" normalizeH="0" baseline="0" noProof="0" dirty="0">
              <a:ln>
                <a:noFill/>
              </a:ln>
              <a:effectLst/>
              <a:uLnTx/>
              <a:uFillTx/>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pPr marL="187960" indent="-175260">
              <a:lnSpc>
                <a:spcPct val="100000"/>
              </a:lnSpc>
              <a:spcBef>
                <a:spcPts val="1440"/>
              </a:spcBef>
              <a:tabLst>
                <a:tab pos="187960" algn="l"/>
              </a:tabLst>
            </a:pPr>
            <a:r>
              <a:rPr lang="fr-FR" dirty="0">
                <a:latin typeface="Segoe UI Symbol"/>
                <a:cs typeface="Segoe UI Symbol"/>
              </a:rPr>
              <a:t>Sauvegarder </a:t>
            </a:r>
            <a:r>
              <a:rPr lang="fr-FR" spc="-5" dirty="0">
                <a:latin typeface="Segoe UI Symbol"/>
                <a:cs typeface="Segoe UI Symbol"/>
              </a:rPr>
              <a:t>et </a:t>
            </a:r>
            <a:r>
              <a:rPr lang="fr-FR" dirty="0">
                <a:latin typeface="Segoe UI Symbol"/>
                <a:cs typeface="Segoe UI Symbol"/>
              </a:rPr>
              <a:t>restaurer </a:t>
            </a:r>
            <a:r>
              <a:rPr lang="fr-FR" spc="-5" dirty="0">
                <a:latin typeface="Segoe UI Symbol"/>
                <a:cs typeface="Segoe UI Symbol"/>
              </a:rPr>
              <a:t>les</a:t>
            </a:r>
            <a:r>
              <a:rPr lang="fr-FR" dirty="0">
                <a:latin typeface="Segoe UI Symbol"/>
                <a:cs typeface="Segoe UI Symbol"/>
              </a:rPr>
              <a:t> </a:t>
            </a:r>
            <a:r>
              <a:rPr lang="fr-FR" dirty="0" err="1">
                <a:latin typeface="Segoe UI Symbol"/>
                <a:cs typeface="Segoe UI Symbol"/>
              </a:rPr>
              <a:t>ACLs</a:t>
            </a:r>
            <a:endParaRPr lang="fr-FR" dirty="0">
              <a:latin typeface="Segoe UI Symbol"/>
              <a:cs typeface="Segoe UI Symbol"/>
            </a:endParaRPr>
          </a:p>
        </p:txBody>
      </p:sp>
      <p:sp>
        <p:nvSpPr>
          <p:cNvPr id="3" name="Espace réservé du contenu 2"/>
          <p:cNvSpPr>
            <a:spLocks noGrp="1"/>
          </p:cNvSpPr>
          <p:nvPr>
            <p:ph idx="1"/>
          </p:nvPr>
        </p:nvSpPr>
        <p:spPr>
          <a:xfrm>
            <a:off x="498474" y="1358341"/>
            <a:ext cx="7556313" cy="922016"/>
          </a:xfrm>
        </p:spPr>
        <p:txBody>
          <a:bodyPr>
            <a:normAutofit lnSpcReduction="10000"/>
          </a:bodyPr>
          <a:lstStyle/>
          <a:p>
            <a:r>
              <a:rPr lang="fr-FR" sz="2800" spc="-5" dirty="0">
                <a:solidFill>
                  <a:schemeClr val="tx1"/>
                </a:solidFill>
                <a:latin typeface="Segoe UI Symbol"/>
              </a:rPr>
              <a:t>Conserver les </a:t>
            </a:r>
            <a:r>
              <a:rPr lang="fr-FR" sz="2800" spc="-5" dirty="0" err="1">
                <a:solidFill>
                  <a:schemeClr val="tx1"/>
                </a:solidFill>
                <a:latin typeface="Segoe UI Symbol"/>
              </a:rPr>
              <a:t>ACLs</a:t>
            </a:r>
            <a:r>
              <a:rPr lang="fr-FR" sz="2800" spc="-5" dirty="0">
                <a:solidFill>
                  <a:schemeClr val="tx1"/>
                </a:solidFill>
                <a:latin typeface="Segoe UI Symbol"/>
              </a:rPr>
              <a:t> lors d’une copie du fichier ou répertoire</a:t>
            </a:r>
          </a:p>
          <a:p>
            <a:pPr>
              <a:buNone/>
            </a:pPr>
            <a:endParaRPr lang="fr-FR" dirty="0"/>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32</a:t>
            </a:fld>
            <a:endParaRPr lang="en-US"/>
          </a:p>
        </p:txBody>
      </p:sp>
      <p:sp>
        <p:nvSpPr>
          <p:cNvPr id="6" name="object 9"/>
          <p:cNvSpPr/>
          <p:nvPr/>
        </p:nvSpPr>
        <p:spPr>
          <a:xfrm>
            <a:off x="786385" y="5483807"/>
            <a:ext cx="7519415" cy="747381"/>
          </a:xfrm>
          <a:prstGeom prst="rect">
            <a:avLst/>
          </a:prstGeom>
          <a:blipFill>
            <a:blip r:embed="rId2" cstate="print"/>
            <a:stretch>
              <a:fillRect/>
            </a:stretch>
          </a:blipFill>
        </p:spPr>
        <p:txBody>
          <a:bodyPr wrap="square" lIns="0" tIns="0" rIns="0" bIns="0" rtlCol="0"/>
          <a:lstStyle/>
          <a:p>
            <a:endParaRPr/>
          </a:p>
        </p:txBody>
      </p:sp>
      <p:sp>
        <p:nvSpPr>
          <p:cNvPr id="7" name="object 10"/>
          <p:cNvSpPr txBox="1"/>
          <p:nvPr/>
        </p:nvSpPr>
        <p:spPr>
          <a:xfrm>
            <a:off x="498474" y="4698960"/>
            <a:ext cx="8069793" cy="1391278"/>
          </a:xfrm>
          <a:prstGeom prst="rect">
            <a:avLst/>
          </a:prstGeom>
        </p:spPr>
        <p:txBody>
          <a:bodyPr vert="horz" wrap="square" lIns="0" tIns="12700" rIns="0" bIns="0" rtlCol="0">
            <a:spAutoFit/>
          </a:bodyPr>
          <a:lstStyle/>
          <a:p>
            <a:pPr marL="228600" indent="-228600">
              <a:lnSpc>
                <a:spcPct val="100000"/>
              </a:lnSpc>
              <a:spcBef>
                <a:spcPts val="2000"/>
              </a:spcBef>
              <a:buClr>
                <a:schemeClr val="accent1"/>
              </a:buClr>
              <a:buSzPct val="75000"/>
              <a:buFont typeface="Wingdings" pitchFamily="2" charset="2"/>
              <a:buChar char="n"/>
              <a:tabLst>
                <a:tab pos="300355" algn="l"/>
                <a:tab pos="300990" algn="l"/>
              </a:tabLst>
            </a:pPr>
            <a:r>
              <a:rPr lang="fr-FR" sz="2800" spc="-5" dirty="0">
                <a:latin typeface="Segoe UI Symbol"/>
                <a:cs typeface="Segoe UI Symbol"/>
              </a:rPr>
              <a:t>Restauration des </a:t>
            </a:r>
            <a:r>
              <a:rPr lang="fr-FR" sz="2800" spc="-5" dirty="0" err="1">
                <a:latin typeface="Segoe UI Symbol"/>
                <a:cs typeface="Segoe UI Symbol"/>
              </a:rPr>
              <a:t>ACLs</a:t>
            </a:r>
            <a:endParaRPr lang="fr-FR" sz="2800" spc="-5" dirty="0">
              <a:latin typeface="Segoe UI Symbol"/>
              <a:cs typeface="Segoe UI Symbol"/>
            </a:endParaRPr>
          </a:p>
          <a:p>
            <a:pPr>
              <a:lnSpc>
                <a:spcPct val="100000"/>
              </a:lnSpc>
            </a:pPr>
            <a:endParaRPr sz="1450" dirty="0">
              <a:latin typeface="Times New Roman"/>
              <a:cs typeface="Times New Roman"/>
            </a:endParaRPr>
          </a:p>
          <a:p>
            <a:pPr marL="300355" marR="1786889" indent="-300355">
              <a:lnSpc>
                <a:spcPct val="199300"/>
              </a:lnSpc>
              <a:spcBef>
                <a:spcPts val="20"/>
              </a:spcBef>
              <a:tabLst>
                <a:tab pos="300355" algn="l"/>
                <a:tab pos="300990" algn="l"/>
              </a:tabLst>
            </a:pPr>
            <a:r>
              <a:rPr lang="fr-FR" sz="1400" dirty="0">
                <a:solidFill>
                  <a:srgbClr val="0070C0"/>
                </a:solidFill>
                <a:latin typeface="Segoe UI Symbol"/>
                <a:cs typeface="Segoe UI Symbol"/>
              </a:rPr>
              <a:t>            </a:t>
            </a:r>
            <a:r>
              <a:rPr sz="2800" dirty="0" err="1">
                <a:solidFill>
                  <a:srgbClr val="0070C0"/>
                </a:solidFill>
                <a:latin typeface="Segoe UI Symbol"/>
                <a:cs typeface="Segoe UI Symbol"/>
              </a:rPr>
              <a:t>setfacl</a:t>
            </a:r>
            <a:r>
              <a:rPr sz="2800" dirty="0">
                <a:solidFill>
                  <a:srgbClr val="0070C0"/>
                </a:solidFill>
                <a:latin typeface="Segoe UI Symbol"/>
                <a:cs typeface="Segoe UI Symbol"/>
              </a:rPr>
              <a:t> --restore /root/acl.save</a:t>
            </a:r>
          </a:p>
        </p:txBody>
      </p:sp>
      <p:sp>
        <p:nvSpPr>
          <p:cNvPr id="8" name="object 9"/>
          <p:cNvSpPr/>
          <p:nvPr/>
        </p:nvSpPr>
        <p:spPr>
          <a:xfrm>
            <a:off x="786385" y="2358368"/>
            <a:ext cx="7519415" cy="891821"/>
          </a:xfrm>
          <a:prstGeom prst="rect">
            <a:avLst/>
          </a:prstGeom>
          <a:blipFill>
            <a:blip r:embed="rId3" cstate="print"/>
            <a:stretch>
              <a:fillRect/>
            </a:stretch>
          </a:blipFill>
        </p:spPr>
        <p:txBody>
          <a:bodyPr wrap="square" lIns="0" tIns="0" rIns="0" bIns="0" rtlCol="0"/>
          <a:lstStyle/>
          <a:p>
            <a:endParaRPr/>
          </a:p>
        </p:txBody>
      </p:sp>
      <p:sp>
        <p:nvSpPr>
          <p:cNvPr id="9" name="object 10"/>
          <p:cNvSpPr txBox="1"/>
          <p:nvPr/>
        </p:nvSpPr>
        <p:spPr>
          <a:xfrm>
            <a:off x="877323" y="2408152"/>
            <a:ext cx="4881245" cy="666849"/>
          </a:xfrm>
          <a:prstGeom prst="rect">
            <a:avLst/>
          </a:prstGeom>
        </p:spPr>
        <p:txBody>
          <a:bodyPr vert="horz" wrap="square" lIns="0" tIns="12700" rIns="0" bIns="0" rtlCol="0">
            <a:spAutoFit/>
          </a:bodyPr>
          <a:lstStyle/>
          <a:p>
            <a:pPr>
              <a:lnSpc>
                <a:spcPct val="100000"/>
              </a:lnSpc>
              <a:buFont typeface="Arial"/>
              <a:buChar char="•"/>
            </a:pPr>
            <a:endParaRPr sz="1450" dirty="0">
              <a:latin typeface="Times New Roman"/>
              <a:cs typeface="Times New Roman"/>
            </a:endParaRPr>
          </a:p>
          <a:p>
            <a:pPr marL="469265">
              <a:lnSpc>
                <a:spcPct val="100000"/>
              </a:lnSpc>
              <a:spcBef>
                <a:spcPts val="5"/>
              </a:spcBef>
            </a:pPr>
            <a:r>
              <a:rPr sz="2800" dirty="0">
                <a:solidFill>
                  <a:srgbClr val="0070C0"/>
                </a:solidFill>
                <a:latin typeface="Segoe UI Symbol"/>
                <a:cs typeface="Segoe UI Symbol"/>
              </a:rPr>
              <a:t>cp –a file_acl /home/</a:t>
            </a:r>
            <a:r>
              <a:rPr sz="2800" dirty="0" err="1">
                <a:solidFill>
                  <a:srgbClr val="0070C0"/>
                </a:solidFill>
                <a:latin typeface="Segoe UI Symbol"/>
                <a:cs typeface="Segoe UI Symbol"/>
              </a:rPr>
              <a:t>ludo</a:t>
            </a:r>
            <a:r>
              <a:rPr sz="2800" dirty="0">
                <a:solidFill>
                  <a:srgbClr val="0070C0"/>
                </a:solidFill>
                <a:latin typeface="Segoe UI Symbol"/>
                <a:cs typeface="Segoe UI Symbol"/>
              </a:rPr>
              <a:t>/</a:t>
            </a:r>
          </a:p>
        </p:txBody>
      </p:sp>
      <p:sp>
        <p:nvSpPr>
          <p:cNvPr id="10" name="Espace réservé du contenu 2"/>
          <p:cNvSpPr txBox="1">
            <a:spLocks/>
          </p:cNvSpPr>
          <p:nvPr/>
        </p:nvSpPr>
        <p:spPr>
          <a:xfrm>
            <a:off x="498474" y="3250189"/>
            <a:ext cx="7556313" cy="922016"/>
          </a:xfrm>
          <a:prstGeom prst="rect">
            <a:avLst/>
          </a:prstGeom>
        </p:spPr>
        <p:txBody>
          <a:bodyPr vert="horz" lIns="91440" tIns="45720" rIns="91440" bIns="45720" rtlCol="0">
            <a:normAutofit/>
          </a:bodyPr>
          <a:lstStyle/>
          <a:p>
            <a:pPr marL="228600" lvl="0" indent="-228600">
              <a:spcBef>
                <a:spcPts val="2000"/>
              </a:spcBef>
              <a:buClr>
                <a:schemeClr val="accent1"/>
              </a:buClr>
              <a:buSzPct val="75000"/>
              <a:buFont typeface="Wingdings" pitchFamily="2" charset="2"/>
              <a:buChar char="n"/>
            </a:pPr>
            <a:r>
              <a:rPr lang="fr-FR" sz="2800" spc="-5" dirty="0">
                <a:latin typeface="Segoe UI Symbol"/>
                <a:cs typeface="Segoe UI Symbol"/>
              </a:rPr>
              <a:t>Sauvegarde </a:t>
            </a:r>
            <a:r>
              <a:rPr lang="fr-FR" sz="2800" spc="5" dirty="0">
                <a:latin typeface="Segoe UI Symbol"/>
                <a:cs typeface="Segoe UI Symbol"/>
              </a:rPr>
              <a:t>des </a:t>
            </a:r>
            <a:r>
              <a:rPr lang="fr-FR" sz="2800" spc="5" dirty="0" err="1">
                <a:latin typeface="Segoe UI Symbol"/>
                <a:cs typeface="Segoe UI Symbol"/>
              </a:rPr>
              <a:t>ACLs</a:t>
            </a:r>
            <a:r>
              <a:rPr lang="fr-FR" sz="2800" spc="5" dirty="0">
                <a:latin typeface="Segoe UI Symbol"/>
                <a:cs typeface="Segoe UI Symbol"/>
              </a:rPr>
              <a:t> </a:t>
            </a:r>
            <a:r>
              <a:rPr lang="fr-FR" sz="2800" dirty="0">
                <a:latin typeface="Segoe UI Symbol"/>
                <a:cs typeface="Segoe UI Symbol"/>
              </a:rPr>
              <a:t>dans un</a:t>
            </a:r>
            <a:r>
              <a:rPr lang="fr-FR" sz="2800" spc="-110" dirty="0">
                <a:latin typeface="Segoe UI Symbol"/>
                <a:cs typeface="Segoe UI Symbol"/>
              </a:rPr>
              <a:t> </a:t>
            </a:r>
            <a:r>
              <a:rPr lang="fr-FR" sz="2800" dirty="0">
                <a:latin typeface="Segoe UI Symbol"/>
                <a:cs typeface="Segoe UI Symbol"/>
              </a:rPr>
              <a:t>fichier</a:t>
            </a:r>
            <a:endParaRPr kumimoji="0" lang="fr-FR" sz="20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sp>
        <p:nvSpPr>
          <p:cNvPr id="11" name="object 9"/>
          <p:cNvSpPr/>
          <p:nvPr/>
        </p:nvSpPr>
        <p:spPr>
          <a:xfrm>
            <a:off x="786385" y="4026805"/>
            <a:ext cx="7519415" cy="593681"/>
          </a:xfrm>
          <a:prstGeom prst="rect">
            <a:avLst/>
          </a:prstGeom>
          <a:blipFill>
            <a:blip r:embed="rId4" cstate="print"/>
            <a:stretch>
              <a:fillRect/>
            </a:stretch>
          </a:blipFill>
        </p:spPr>
        <p:txBody>
          <a:bodyPr wrap="square" lIns="0" tIns="0" rIns="0" bIns="0" rtlCol="0"/>
          <a:lstStyle/>
          <a:p>
            <a:endParaRPr/>
          </a:p>
        </p:txBody>
      </p:sp>
      <p:sp>
        <p:nvSpPr>
          <p:cNvPr id="12" name="object 10"/>
          <p:cNvSpPr txBox="1"/>
          <p:nvPr/>
        </p:nvSpPr>
        <p:spPr>
          <a:xfrm>
            <a:off x="877323" y="3750183"/>
            <a:ext cx="6697521" cy="737253"/>
          </a:xfrm>
          <a:prstGeom prst="rect">
            <a:avLst/>
          </a:prstGeom>
        </p:spPr>
        <p:txBody>
          <a:bodyPr vert="horz" wrap="square" lIns="0" tIns="12700" rIns="0" bIns="0" rtlCol="0">
            <a:spAutoFit/>
          </a:bodyPr>
          <a:lstStyle/>
          <a:p>
            <a:pPr marL="300355" marR="1786889" indent="-300355">
              <a:lnSpc>
                <a:spcPct val="199300"/>
              </a:lnSpc>
              <a:spcBef>
                <a:spcPts val="20"/>
              </a:spcBef>
              <a:tabLst>
                <a:tab pos="300355" algn="l"/>
                <a:tab pos="300990" algn="l"/>
              </a:tabLst>
            </a:pPr>
            <a:r>
              <a:rPr lang="fr-FR" sz="2800" dirty="0">
                <a:latin typeface="Segoe UI Symbol"/>
                <a:cs typeface="Segoe UI Symbol"/>
              </a:rPr>
              <a:t> </a:t>
            </a:r>
            <a:r>
              <a:rPr sz="2800" dirty="0" err="1">
                <a:solidFill>
                  <a:srgbClr val="0070C0"/>
                </a:solidFill>
                <a:latin typeface="Segoe UI Symbol"/>
                <a:cs typeface="Segoe UI Symbol"/>
              </a:rPr>
              <a:t>getfacl</a:t>
            </a:r>
            <a:r>
              <a:rPr sz="2800" dirty="0">
                <a:solidFill>
                  <a:srgbClr val="0070C0"/>
                </a:solidFill>
                <a:latin typeface="Segoe UI Symbol"/>
                <a:cs typeface="Segoe UI Symbol"/>
              </a:rPr>
              <a:t> -R rep_acl_d/ &gt;</a:t>
            </a:r>
            <a:r>
              <a:rPr sz="2800" dirty="0" err="1">
                <a:solidFill>
                  <a:srgbClr val="0070C0"/>
                </a:solidFill>
                <a:latin typeface="Segoe UI Symbol"/>
                <a:cs typeface="Segoe UI Symbol"/>
              </a:rPr>
              <a:t>acl.save</a:t>
            </a:r>
            <a:endParaRPr sz="2800" dirty="0">
              <a:solidFill>
                <a:srgbClr val="0070C0"/>
              </a:solidFill>
              <a:latin typeface="Segoe UI Symbol"/>
              <a:cs typeface="Segoe UI Symbo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242234"/>
            <a:ext cx="7556313" cy="1116106"/>
          </a:xfrm>
        </p:spPr>
        <p:txBody>
          <a:bodyPr/>
          <a:lstStyle/>
          <a:p>
            <a:r>
              <a:rPr lang="fr-FR" dirty="0"/>
              <a:t>Exemple </a:t>
            </a:r>
          </a:p>
        </p:txBody>
      </p:sp>
      <p:sp>
        <p:nvSpPr>
          <p:cNvPr id="3" name="Espace réservé du contenu 2"/>
          <p:cNvSpPr>
            <a:spLocks noGrp="1"/>
          </p:cNvSpPr>
          <p:nvPr>
            <p:ph idx="1"/>
          </p:nvPr>
        </p:nvSpPr>
        <p:spPr>
          <a:xfrm>
            <a:off x="0" y="1117600"/>
            <a:ext cx="9144000" cy="5599289"/>
          </a:xfrm>
        </p:spPr>
        <p:txBody>
          <a:bodyPr>
            <a:normAutofit/>
          </a:bodyPr>
          <a:lstStyle/>
          <a:p>
            <a:pPr>
              <a:lnSpc>
                <a:spcPct val="150000"/>
              </a:lnSpc>
              <a:spcBef>
                <a:spcPts val="0"/>
              </a:spcBef>
              <a:buNone/>
            </a:pPr>
            <a:r>
              <a:rPr lang="fr-FR" sz="2400" dirty="0">
                <a:solidFill>
                  <a:schemeClr val="tx1"/>
                </a:solidFill>
                <a:latin typeface="Times New Roman" pitchFamily="18" charset="0"/>
                <a:cs typeface="Times New Roman" pitchFamily="18" charset="0"/>
              </a:rPr>
              <a:t>1. créez un fichier ~/toto et y écrire quelque chose</a:t>
            </a:r>
          </a:p>
          <a:p>
            <a:pPr>
              <a:lnSpc>
                <a:spcPct val="150000"/>
              </a:lnSpc>
              <a:spcBef>
                <a:spcPts val="0"/>
              </a:spcBef>
              <a:buNone/>
            </a:pPr>
            <a:r>
              <a:rPr lang="fr-FR" sz="2400" dirty="0">
                <a:solidFill>
                  <a:schemeClr val="tx1"/>
                </a:solidFill>
                <a:latin typeface="Times New Roman" pitchFamily="18" charset="0"/>
                <a:cs typeface="Times New Roman" pitchFamily="18" charset="0"/>
              </a:rPr>
              <a:t>2. retirer les droits de lecture et écriture pour tout le monde (groupe et autres) avec chmod</a:t>
            </a:r>
          </a:p>
          <a:p>
            <a:pPr>
              <a:lnSpc>
                <a:spcPct val="150000"/>
              </a:lnSpc>
              <a:spcBef>
                <a:spcPts val="0"/>
              </a:spcBef>
              <a:buNone/>
            </a:pPr>
            <a:r>
              <a:rPr lang="fr-FR" sz="2400" dirty="0">
                <a:solidFill>
                  <a:schemeClr val="tx1"/>
                </a:solidFill>
                <a:latin typeface="Times New Roman" pitchFamily="18" charset="0"/>
                <a:cs typeface="Times New Roman" pitchFamily="18" charset="0"/>
              </a:rPr>
              <a:t>3. avec la commande </a:t>
            </a:r>
            <a:r>
              <a:rPr lang="fr-FR" sz="2400" dirty="0" err="1">
                <a:solidFill>
                  <a:schemeClr val="tx1"/>
                </a:solidFill>
                <a:latin typeface="Times New Roman" pitchFamily="18" charset="0"/>
                <a:cs typeface="Times New Roman" pitchFamily="18" charset="0"/>
              </a:rPr>
              <a:t>setfacl</a:t>
            </a:r>
            <a:r>
              <a:rPr lang="fr-FR" sz="2400" dirty="0">
                <a:solidFill>
                  <a:schemeClr val="tx1"/>
                </a:solidFill>
                <a:latin typeface="Times New Roman" pitchFamily="18" charset="0"/>
                <a:cs typeface="Times New Roman" pitchFamily="18" charset="0"/>
              </a:rPr>
              <a:t>, donnez les droits de lecture à votre binôme (exemple : </a:t>
            </a:r>
            <a:r>
              <a:rPr lang="fr-FR" sz="2400" dirty="0" err="1">
                <a:solidFill>
                  <a:schemeClr val="tx1"/>
                </a:solidFill>
                <a:latin typeface="Times New Roman" pitchFamily="18" charset="0"/>
                <a:cs typeface="Times New Roman" pitchFamily="18" charset="0"/>
              </a:rPr>
              <a:t>mohamed</a:t>
            </a:r>
            <a:r>
              <a:rPr lang="fr-FR" sz="2400" dirty="0">
                <a:solidFill>
                  <a:schemeClr val="tx1"/>
                </a:solidFill>
                <a:latin typeface="Times New Roman" pitchFamily="18" charset="0"/>
                <a:cs typeface="Times New Roman" pitchFamily="18" charset="0"/>
              </a:rPr>
              <a:t>)</a:t>
            </a:r>
          </a:p>
          <a:p>
            <a:pPr>
              <a:lnSpc>
                <a:spcPct val="150000"/>
              </a:lnSpc>
              <a:spcBef>
                <a:spcPts val="0"/>
              </a:spcBef>
              <a:buNone/>
            </a:pPr>
            <a:r>
              <a:rPr lang="fr-FR" sz="2400" dirty="0">
                <a:solidFill>
                  <a:schemeClr val="tx1"/>
                </a:solidFill>
                <a:latin typeface="Times New Roman" pitchFamily="18" charset="0"/>
                <a:cs typeface="Times New Roman" pitchFamily="18" charset="0"/>
              </a:rPr>
              <a:t>4. un </a:t>
            </a:r>
            <a:r>
              <a:rPr lang="fr-FR" sz="2400" dirty="0" err="1">
                <a:solidFill>
                  <a:schemeClr val="tx1"/>
                </a:solidFill>
                <a:latin typeface="Times New Roman" pitchFamily="18" charset="0"/>
                <a:cs typeface="Times New Roman" pitchFamily="18" charset="0"/>
              </a:rPr>
              <a:t>ls</a:t>
            </a:r>
            <a:r>
              <a:rPr lang="fr-FR" sz="2400" dirty="0">
                <a:solidFill>
                  <a:schemeClr val="tx1"/>
                </a:solidFill>
                <a:latin typeface="Times New Roman" pitchFamily="18" charset="0"/>
                <a:cs typeface="Times New Roman" pitchFamily="18" charset="0"/>
              </a:rPr>
              <a:t> -l ~/toto affiche un ' +' à la suite des droits montrant que des ACL ont été ajoutés au fichier</a:t>
            </a:r>
          </a:p>
          <a:p>
            <a:pPr>
              <a:lnSpc>
                <a:spcPct val="150000"/>
              </a:lnSpc>
              <a:spcBef>
                <a:spcPts val="0"/>
              </a:spcBef>
              <a:buNone/>
            </a:pPr>
            <a:r>
              <a:rPr lang="fr-FR" sz="2400" dirty="0">
                <a:solidFill>
                  <a:schemeClr val="tx1"/>
                </a:solidFill>
                <a:latin typeface="Times New Roman" pitchFamily="18" charset="0"/>
                <a:cs typeface="Times New Roman" pitchFamily="18" charset="0"/>
              </a:rPr>
              <a:t>5. Connecter vous en tant que </a:t>
            </a:r>
            <a:r>
              <a:rPr lang="fr-FR" sz="2400" dirty="0" err="1">
                <a:solidFill>
                  <a:schemeClr val="tx1"/>
                </a:solidFill>
                <a:latin typeface="Times New Roman" pitchFamily="18" charset="0"/>
                <a:cs typeface="Times New Roman" pitchFamily="18" charset="0"/>
              </a:rPr>
              <a:t>mohamed</a:t>
            </a:r>
            <a:r>
              <a:rPr lang="fr-FR" sz="2400" dirty="0">
                <a:solidFill>
                  <a:schemeClr val="tx1"/>
                </a:solidFill>
                <a:latin typeface="Times New Roman" pitchFamily="18" charset="0"/>
                <a:cs typeface="Times New Roman" pitchFamily="18" charset="0"/>
              </a:rPr>
              <a:t> (su </a:t>
            </a:r>
            <a:r>
              <a:rPr lang="fr-FR" sz="2400" dirty="0" err="1">
                <a:solidFill>
                  <a:schemeClr val="tx1"/>
                </a:solidFill>
                <a:latin typeface="Times New Roman" pitchFamily="18" charset="0"/>
                <a:cs typeface="Times New Roman" pitchFamily="18" charset="0"/>
              </a:rPr>
              <a:t>mohamed</a:t>
            </a:r>
            <a:r>
              <a:rPr lang="fr-FR" sz="2400" dirty="0">
                <a:solidFill>
                  <a:schemeClr val="tx1"/>
                </a:solidFill>
                <a:latin typeface="Times New Roman" pitchFamily="18" charset="0"/>
                <a:cs typeface="Times New Roman" pitchFamily="18" charset="0"/>
              </a:rPr>
              <a:t>) et vérifier s’il peut lire ou non le fichier toto.</a:t>
            </a:r>
          </a:p>
          <a:p>
            <a:pPr>
              <a:lnSpc>
                <a:spcPct val="150000"/>
              </a:lnSpc>
              <a:spcBef>
                <a:spcPts val="0"/>
              </a:spcBef>
              <a:buNone/>
            </a:pPr>
            <a:r>
              <a:rPr lang="fr-FR" sz="2400" dirty="0">
                <a:solidFill>
                  <a:schemeClr val="tx1"/>
                </a:solidFill>
                <a:latin typeface="Times New Roman" pitchFamily="18" charset="0"/>
                <a:cs typeface="Times New Roman" pitchFamily="18" charset="0"/>
              </a:rPr>
              <a:t>6. Retirer les ACL sur ~/toto et assurez-vous qu'elles ont disparues</a:t>
            </a:r>
          </a:p>
          <a:p>
            <a:pPr>
              <a:lnSpc>
                <a:spcPct val="150000"/>
              </a:lnSpc>
              <a:spcBef>
                <a:spcPts val="0"/>
              </a:spcBef>
              <a:buNone/>
            </a:pPr>
            <a:endParaRPr lang="fr-FR" sz="2400" dirty="0">
              <a:solidFill>
                <a:schemeClr val="tx1"/>
              </a:solidFill>
              <a:latin typeface="Times New Roman" pitchFamily="18" charset="0"/>
              <a:cs typeface="Times New Roman" pitchFamily="18" charset="0"/>
            </a:endParaRPr>
          </a:p>
          <a:p>
            <a:pPr lvl="1">
              <a:buNone/>
            </a:pPr>
            <a:endParaRPr lang="fr-FR" dirty="0"/>
          </a:p>
          <a:p>
            <a:pPr>
              <a:buNone/>
            </a:pPr>
            <a:endParaRPr lang="fr-FR" dirty="0"/>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33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5">
            <a:extLst>
              <a:ext uri="{FF2B5EF4-FFF2-40B4-BE49-F238E27FC236}">
                <a16:creationId xmlns:a16="http://schemas.microsoft.com/office/drawing/2014/main" id="{F66ADC47-F373-4AEA-86A7-E07985DF09CA}"/>
              </a:ext>
            </a:extLst>
          </p:cNvPr>
          <p:cNvSpPr/>
          <p:nvPr/>
        </p:nvSpPr>
        <p:spPr>
          <a:xfrm>
            <a:off x="498473" y="3093493"/>
            <a:ext cx="7525511" cy="3419855"/>
          </a:xfrm>
          <a:prstGeom prst="rect">
            <a:avLst/>
          </a:prstGeom>
          <a:blipFill>
            <a:blip r:embed="rId2" cstate="print"/>
            <a:stretch>
              <a:fillRect/>
            </a:stretch>
          </a:blipFill>
        </p:spPr>
        <p:txBody>
          <a:bodyPr wrap="square" lIns="0" tIns="0" rIns="0" bIns="0" rtlCol="0"/>
          <a:lstStyle/>
          <a:p>
            <a:endParaRPr/>
          </a:p>
        </p:txBody>
      </p:sp>
      <p:sp>
        <p:nvSpPr>
          <p:cNvPr id="2" name="Titre 1"/>
          <p:cNvSpPr>
            <a:spLocks noGrp="1"/>
          </p:cNvSpPr>
          <p:nvPr>
            <p:ph type="title"/>
          </p:nvPr>
        </p:nvSpPr>
        <p:spPr>
          <a:xfrm>
            <a:off x="498474" y="49306"/>
            <a:ext cx="7556313" cy="1116106"/>
          </a:xfrm>
        </p:spPr>
        <p:txBody>
          <a:bodyPr/>
          <a:lstStyle/>
          <a:p>
            <a:r>
              <a:rPr lang="fr-FR" dirty="0">
                <a:solidFill>
                  <a:schemeClr val="tx1"/>
                </a:solidFill>
                <a:latin typeface="Times New Roman" pitchFamily="18" charset="0"/>
                <a:cs typeface="Times New Roman" pitchFamily="18" charset="0"/>
              </a:rPr>
              <a:t>Modifier le propriétaire d’un fichier</a:t>
            </a:r>
            <a:br>
              <a:rPr lang="fr-FR" dirty="0">
                <a:solidFill>
                  <a:schemeClr val="tx1"/>
                </a:solidFill>
                <a:latin typeface="Times New Roman" pitchFamily="18" charset="0"/>
                <a:cs typeface="Times New Roman" pitchFamily="18" charset="0"/>
              </a:rPr>
            </a:br>
            <a:endParaRPr lang="fr-FR" dirty="0"/>
          </a:p>
        </p:txBody>
      </p:sp>
      <p:sp>
        <p:nvSpPr>
          <p:cNvPr id="3" name="Espace réservé du contenu 2"/>
          <p:cNvSpPr>
            <a:spLocks noGrp="1"/>
          </p:cNvSpPr>
          <p:nvPr>
            <p:ph idx="1"/>
          </p:nvPr>
        </p:nvSpPr>
        <p:spPr>
          <a:xfrm>
            <a:off x="498474" y="1467556"/>
            <a:ext cx="7556313" cy="865097"/>
          </a:xfrm>
        </p:spPr>
        <p:txBody>
          <a:bodyPr/>
          <a:lstStyle/>
          <a:p>
            <a:pPr marL="187960" indent="-175260">
              <a:lnSpc>
                <a:spcPct val="100000"/>
              </a:lnSpc>
              <a:spcBef>
                <a:spcPts val="105"/>
              </a:spcBef>
              <a:buClr>
                <a:srgbClr val="006599"/>
              </a:buClr>
              <a:buSzPct val="90000"/>
              <a:buNone/>
              <a:tabLst>
                <a:tab pos="187960" algn="l"/>
              </a:tabLst>
            </a:pPr>
            <a:r>
              <a:rPr lang="fr-FR" sz="2400" dirty="0">
                <a:solidFill>
                  <a:schemeClr val="tx1"/>
                </a:solidFill>
                <a:latin typeface="Times New Roman" pitchFamily="18" charset="0"/>
                <a:cs typeface="Times New Roman" pitchFamily="18" charset="0"/>
              </a:rPr>
              <a:t>On peut modifier les groupes propriétaires des fichiers et répertoires  avec la commande </a:t>
            </a:r>
            <a:r>
              <a:rPr lang="fr-FR" sz="2400" dirty="0" err="1">
                <a:solidFill>
                  <a:schemeClr val="tx1"/>
                </a:solidFill>
                <a:latin typeface="Times New Roman" pitchFamily="18" charset="0"/>
                <a:cs typeface="Times New Roman" pitchFamily="18" charset="0"/>
              </a:rPr>
              <a:t>chown</a:t>
            </a:r>
            <a:r>
              <a:rPr lang="fr-FR" sz="2400" dirty="0">
                <a:solidFill>
                  <a:schemeClr val="tx1"/>
                </a:solidFill>
                <a:latin typeface="Times New Roman" pitchFamily="18" charset="0"/>
                <a:cs typeface="Times New Roman" pitchFamily="18" charset="0"/>
              </a:rPr>
              <a:t> (change </a:t>
            </a:r>
            <a:r>
              <a:rPr lang="fr-FR" sz="2400" dirty="0" err="1">
                <a:solidFill>
                  <a:schemeClr val="tx1"/>
                </a:solidFill>
                <a:latin typeface="Times New Roman" pitchFamily="18" charset="0"/>
                <a:cs typeface="Times New Roman" pitchFamily="18" charset="0"/>
              </a:rPr>
              <a:t>owner</a:t>
            </a:r>
            <a:r>
              <a:rPr lang="fr-FR" sz="2400" dirty="0">
                <a:solidFill>
                  <a:schemeClr val="tx1"/>
                </a:solidFill>
                <a:latin typeface="Times New Roman" pitchFamily="18" charset="0"/>
                <a:cs typeface="Times New Roman" pitchFamily="18" charset="0"/>
              </a:rPr>
              <a:t>) :</a:t>
            </a:r>
          </a:p>
          <a:p>
            <a:pPr marL="0" indent="0">
              <a:buNone/>
            </a:pPr>
            <a:endParaRPr lang="fr-FR" dirty="0"/>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4</a:t>
            </a:fld>
            <a:endParaRPr lang="en-US"/>
          </a:p>
        </p:txBody>
      </p:sp>
      <p:sp>
        <p:nvSpPr>
          <p:cNvPr id="8" name="object 4">
            <a:extLst>
              <a:ext uri="{FF2B5EF4-FFF2-40B4-BE49-F238E27FC236}">
                <a16:creationId xmlns:a16="http://schemas.microsoft.com/office/drawing/2014/main" id="{83490505-0E6B-4611-8E28-80AAE82E00E3}"/>
              </a:ext>
            </a:extLst>
          </p:cNvPr>
          <p:cNvSpPr/>
          <p:nvPr/>
        </p:nvSpPr>
        <p:spPr>
          <a:xfrm>
            <a:off x="498473" y="2455491"/>
            <a:ext cx="7339239" cy="505967"/>
          </a:xfrm>
          <a:prstGeom prst="rect">
            <a:avLst/>
          </a:prstGeom>
          <a:blipFill>
            <a:blip r:embed="rId3" cstate="print"/>
            <a:stretch>
              <a:fillRect/>
            </a:stretch>
          </a:blipFill>
        </p:spPr>
        <p:txBody>
          <a:bodyPr wrap="square" lIns="0" tIns="0" rIns="0" bIns="0" rtlCol="0"/>
          <a:lstStyle/>
          <a:p>
            <a:endParaRPr/>
          </a:p>
        </p:txBody>
      </p:sp>
      <p:sp>
        <p:nvSpPr>
          <p:cNvPr id="9" name="object 5">
            <a:extLst>
              <a:ext uri="{FF2B5EF4-FFF2-40B4-BE49-F238E27FC236}">
                <a16:creationId xmlns:a16="http://schemas.microsoft.com/office/drawing/2014/main" id="{37F52C6C-3E3A-4DFF-9E2A-819E567A8842}"/>
              </a:ext>
            </a:extLst>
          </p:cNvPr>
          <p:cNvSpPr txBox="1"/>
          <p:nvPr/>
        </p:nvSpPr>
        <p:spPr>
          <a:xfrm>
            <a:off x="693026" y="2529871"/>
            <a:ext cx="7144687" cy="300082"/>
          </a:xfrm>
          <a:prstGeom prst="rect">
            <a:avLst/>
          </a:prstGeom>
        </p:spPr>
        <p:txBody>
          <a:bodyPr vert="horz" wrap="square" lIns="0" tIns="15240" rIns="0" bIns="0" rtlCol="0">
            <a:spAutoFit/>
          </a:bodyPr>
          <a:lstStyle/>
          <a:p>
            <a:pPr marL="12700">
              <a:lnSpc>
                <a:spcPct val="100000"/>
              </a:lnSpc>
              <a:spcBef>
                <a:spcPts val="120"/>
              </a:spcBef>
            </a:pPr>
            <a:r>
              <a:rPr sz="1850" spc="10" dirty="0">
                <a:latin typeface="Courier New"/>
                <a:cs typeface="Courier New"/>
              </a:rPr>
              <a:t># chown [options] [newowner][:newgroup] filenames</a:t>
            </a:r>
            <a:endParaRPr sz="1850" dirty="0">
              <a:latin typeface="Courier New"/>
              <a:cs typeface="Courier New"/>
            </a:endParaRPr>
          </a:p>
        </p:txBody>
      </p:sp>
      <p:sp>
        <p:nvSpPr>
          <p:cNvPr id="10" name="object 6">
            <a:extLst>
              <a:ext uri="{FF2B5EF4-FFF2-40B4-BE49-F238E27FC236}">
                <a16:creationId xmlns:a16="http://schemas.microsoft.com/office/drawing/2014/main" id="{97E52907-1F57-4B0D-A3A3-16DA33767F06}"/>
              </a:ext>
            </a:extLst>
          </p:cNvPr>
          <p:cNvSpPr txBox="1"/>
          <p:nvPr/>
        </p:nvSpPr>
        <p:spPr>
          <a:xfrm>
            <a:off x="317574" y="3158676"/>
            <a:ext cx="7895590" cy="3289490"/>
          </a:xfrm>
          <a:prstGeom prst="rect">
            <a:avLst/>
          </a:prstGeom>
        </p:spPr>
        <p:txBody>
          <a:bodyPr vert="horz" wrap="square" lIns="0" tIns="46355" rIns="0" bIns="0" rtlCol="0">
            <a:spAutoFit/>
          </a:bodyPr>
          <a:lstStyle/>
          <a:p>
            <a:pPr marL="786765" lvl="1" indent="-457200">
              <a:lnSpc>
                <a:spcPct val="100000"/>
              </a:lnSpc>
              <a:spcBef>
                <a:spcPts val="1420"/>
              </a:spcBef>
              <a:buFont typeface="Arial"/>
              <a:buChar char="•"/>
              <a:tabLst>
                <a:tab pos="617220" algn="l"/>
                <a:tab pos="617855" algn="l"/>
              </a:tabLst>
            </a:pPr>
            <a:r>
              <a:rPr sz="1400" dirty="0" err="1">
                <a:latin typeface="Segoe UI Symbol"/>
                <a:cs typeface="Segoe UI Symbol"/>
              </a:rPr>
              <a:t>Changement</a:t>
            </a:r>
            <a:r>
              <a:rPr sz="1400" dirty="0">
                <a:latin typeface="Segoe UI Symbol"/>
                <a:cs typeface="Segoe UI Symbol"/>
              </a:rPr>
              <a:t> </a:t>
            </a:r>
            <a:r>
              <a:rPr sz="1400" spc="5" dirty="0">
                <a:latin typeface="Segoe UI Symbol"/>
                <a:cs typeface="Segoe UI Symbol"/>
              </a:rPr>
              <a:t>du </a:t>
            </a:r>
            <a:r>
              <a:rPr sz="1400" dirty="0">
                <a:latin typeface="Segoe UI Symbol"/>
                <a:cs typeface="Segoe UI Symbol"/>
              </a:rPr>
              <a:t>groupe</a:t>
            </a:r>
            <a:r>
              <a:rPr sz="1400" spc="-120" dirty="0">
                <a:latin typeface="Segoe UI Symbol"/>
                <a:cs typeface="Segoe UI Symbol"/>
              </a:rPr>
              <a:t> </a:t>
            </a:r>
            <a:r>
              <a:rPr sz="1400" dirty="0">
                <a:latin typeface="Segoe UI Symbol"/>
                <a:cs typeface="Segoe UI Symbol"/>
              </a:rPr>
              <a:t>propriétaire</a:t>
            </a:r>
          </a:p>
          <a:p>
            <a:pPr lvl="1">
              <a:lnSpc>
                <a:spcPct val="100000"/>
              </a:lnSpc>
              <a:buFont typeface="Arial"/>
              <a:buChar char="•"/>
            </a:pPr>
            <a:endParaRPr sz="1450" dirty="0">
              <a:latin typeface="Times New Roman"/>
              <a:cs typeface="Times New Roman"/>
            </a:endParaRPr>
          </a:p>
          <a:p>
            <a:pPr marL="786765" marR="4488180">
              <a:lnSpc>
                <a:spcPct val="100000"/>
              </a:lnSpc>
            </a:pPr>
            <a:r>
              <a:rPr sz="1400" dirty="0">
                <a:latin typeface="Segoe UI Symbol"/>
                <a:cs typeface="Segoe UI Symbol"/>
              </a:rPr>
              <a:t>[root@localhost </a:t>
            </a:r>
            <a:r>
              <a:rPr sz="1400" spc="-5" dirty="0">
                <a:latin typeface="Segoe UI Symbol"/>
                <a:cs typeface="Segoe UI Symbol"/>
              </a:rPr>
              <a:t>~]# </a:t>
            </a:r>
            <a:r>
              <a:rPr sz="1400" dirty="0">
                <a:latin typeface="Segoe UI Symbol"/>
                <a:cs typeface="Segoe UI Symbol"/>
              </a:rPr>
              <a:t>touch</a:t>
            </a:r>
            <a:r>
              <a:rPr sz="1400" spc="-95" dirty="0">
                <a:latin typeface="Segoe UI Symbol"/>
                <a:cs typeface="Segoe UI Symbol"/>
              </a:rPr>
              <a:t> </a:t>
            </a:r>
            <a:r>
              <a:rPr sz="1400" spc="-5" dirty="0">
                <a:latin typeface="Segoe UI Symbol"/>
                <a:cs typeface="Segoe UI Symbol"/>
              </a:rPr>
              <a:t>fichier  </a:t>
            </a:r>
            <a:r>
              <a:rPr sz="1400" dirty="0">
                <a:latin typeface="Segoe UI Symbol"/>
                <a:cs typeface="Segoe UI Symbol"/>
              </a:rPr>
              <a:t>[root@localhost </a:t>
            </a:r>
            <a:r>
              <a:rPr sz="1400" spc="-5" dirty="0">
                <a:latin typeface="Segoe UI Symbol"/>
                <a:cs typeface="Segoe UI Symbol"/>
              </a:rPr>
              <a:t>~]# ls </a:t>
            </a:r>
            <a:r>
              <a:rPr sz="1400" dirty="0">
                <a:latin typeface="Segoe UI Symbol"/>
                <a:cs typeface="Segoe UI Symbol"/>
              </a:rPr>
              <a:t>-l</a:t>
            </a:r>
            <a:r>
              <a:rPr sz="1400" spc="-45" dirty="0">
                <a:latin typeface="Segoe UI Symbol"/>
                <a:cs typeface="Segoe UI Symbol"/>
              </a:rPr>
              <a:t> </a:t>
            </a:r>
            <a:r>
              <a:rPr sz="1400" spc="-5" dirty="0">
                <a:latin typeface="Segoe UI Symbol"/>
                <a:cs typeface="Segoe UI Symbol"/>
              </a:rPr>
              <a:t>fichier</a:t>
            </a:r>
            <a:endParaRPr sz="1400" dirty="0">
              <a:latin typeface="Segoe UI Symbol"/>
              <a:cs typeface="Segoe UI Symbol"/>
            </a:endParaRPr>
          </a:p>
          <a:p>
            <a:pPr marL="786765">
              <a:lnSpc>
                <a:spcPct val="100000"/>
              </a:lnSpc>
            </a:pPr>
            <a:r>
              <a:rPr sz="1400" spc="-10" dirty="0">
                <a:latin typeface="Segoe UI Symbol"/>
                <a:cs typeface="Segoe UI Symbol"/>
              </a:rPr>
              <a:t>-rw-r--r--. </a:t>
            </a:r>
            <a:r>
              <a:rPr sz="1400" dirty="0">
                <a:latin typeface="Segoe UI Symbol"/>
                <a:cs typeface="Segoe UI Symbol"/>
              </a:rPr>
              <a:t>1 </a:t>
            </a:r>
            <a:r>
              <a:rPr sz="1400" spc="-5" dirty="0">
                <a:latin typeface="Segoe UI Symbol"/>
                <a:cs typeface="Segoe UI Symbol"/>
              </a:rPr>
              <a:t>root root </a:t>
            </a:r>
            <a:r>
              <a:rPr sz="1400" dirty="0">
                <a:latin typeface="Segoe UI Symbol"/>
                <a:cs typeface="Segoe UI Symbol"/>
              </a:rPr>
              <a:t>0 9 sept. </a:t>
            </a:r>
            <a:r>
              <a:rPr sz="1400" spc="-5" dirty="0">
                <a:latin typeface="Segoe UI Symbol"/>
                <a:cs typeface="Segoe UI Symbol"/>
              </a:rPr>
              <a:t>12:46</a:t>
            </a:r>
            <a:r>
              <a:rPr sz="1400" spc="-75" dirty="0">
                <a:latin typeface="Segoe UI Symbol"/>
                <a:cs typeface="Segoe UI Symbol"/>
              </a:rPr>
              <a:t> </a:t>
            </a:r>
            <a:r>
              <a:rPr sz="1400" spc="-5" dirty="0">
                <a:latin typeface="Segoe UI Symbol"/>
                <a:cs typeface="Segoe UI Symbol"/>
              </a:rPr>
              <a:t>fichier</a:t>
            </a:r>
            <a:endParaRPr sz="1400" dirty="0">
              <a:latin typeface="Segoe UI Symbol"/>
              <a:cs typeface="Segoe UI Symbol"/>
            </a:endParaRPr>
          </a:p>
          <a:p>
            <a:pPr>
              <a:lnSpc>
                <a:spcPct val="100000"/>
              </a:lnSpc>
            </a:pPr>
            <a:endParaRPr sz="1450" dirty="0">
              <a:latin typeface="Times New Roman"/>
              <a:cs typeface="Times New Roman"/>
            </a:endParaRPr>
          </a:p>
          <a:p>
            <a:pPr marL="786765" marR="4017645">
              <a:lnSpc>
                <a:spcPct val="100000"/>
              </a:lnSpc>
              <a:spcBef>
                <a:spcPts val="5"/>
              </a:spcBef>
            </a:pPr>
            <a:r>
              <a:rPr sz="1400" dirty="0">
                <a:latin typeface="Segoe UI Symbol"/>
                <a:cs typeface="Segoe UI Symbol"/>
              </a:rPr>
              <a:t>[root@localhost </a:t>
            </a:r>
            <a:r>
              <a:rPr sz="1400" spc="-5" dirty="0">
                <a:latin typeface="Segoe UI Symbol"/>
                <a:cs typeface="Segoe UI Symbol"/>
              </a:rPr>
              <a:t>~]# </a:t>
            </a:r>
            <a:r>
              <a:rPr sz="1400" dirty="0">
                <a:latin typeface="Segoe UI Symbol"/>
                <a:cs typeface="Segoe UI Symbol"/>
              </a:rPr>
              <a:t>chown </a:t>
            </a:r>
            <a:r>
              <a:rPr sz="1400" spc="-5" dirty="0">
                <a:latin typeface="Segoe UI Symbol"/>
                <a:cs typeface="Segoe UI Symbol"/>
              </a:rPr>
              <a:t>ludo fichier  </a:t>
            </a:r>
            <a:r>
              <a:rPr sz="1400" dirty="0">
                <a:latin typeface="Segoe UI Symbol"/>
                <a:cs typeface="Segoe UI Symbol"/>
              </a:rPr>
              <a:t>[root@localhost </a:t>
            </a:r>
            <a:r>
              <a:rPr sz="1400" spc="-5" dirty="0">
                <a:latin typeface="Segoe UI Symbol"/>
                <a:cs typeface="Segoe UI Symbol"/>
              </a:rPr>
              <a:t>~]# ls </a:t>
            </a:r>
            <a:r>
              <a:rPr sz="1400" dirty="0">
                <a:latin typeface="Segoe UI Symbol"/>
                <a:cs typeface="Segoe UI Symbol"/>
              </a:rPr>
              <a:t>-l</a:t>
            </a:r>
            <a:r>
              <a:rPr sz="1400" spc="-30" dirty="0">
                <a:latin typeface="Segoe UI Symbol"/>
                <a:cs typeface="Segoe UI Symbol"/>
              </a:rPr>
              <a:t> </a:t>
            </a:r>
            <a:r>
              <a:rPr sz="1400" spc="-5" dirty="0">
                <a:latin typeface="Segoe UI Symbol"/>
                <a:cs typeface="Segoe UI Symbol"/>
              </a:rPr>
              <a:t>fichier</a:t>
            </a:r>
            <a:endParaRPr sz="1400" dirty="0">
              <a:latin typeface="Segoe UI Symbol"/>
              <a:cs typeface="Segoe UI Symbol"/>
            </a:endParaRPr>
          </a:p>
          <a:p>
            <a:pPr marL="786765">
              <a:lnSpc>
                <a:spcPct val="100000"/>
              </a:lnSpc>
            </a:pPr>
            <a:r>
              <a:rPr sz="1400" spc="-10" dirty="0">
                <a:latin typeface="Segoe UI Symbol"/>
                <a:cs typeface="Segoe UI Symbol"/>
              </a:rPr>
              <a:t>-rw-r--r--. </a:t>
            </a:r>
            <a:r>
              <a:rPr sz="1400" dirty="0">
                <a:latin typeface="Segoe UI Symbol"/>
                <a:cs typeface="Segoe UI Symbol"/>
              </a:rPr>
              <a:t>1 </a:t>
            </a:r>
            <a:r>
              <a:rPr sz="1400" spc="-5" dirty="0">
                <a:latin typeface="Segoe UI Symbol"/>
                <a:cs typeface="Segoe UI Symbol"/>
              </a:rPr>
              <a:t>ludo root </a:t>
            </a:r>
            <a:r>
              <a:rPr sz="1400" dirty="0">
                <a:latin typeface="Segoe UI Symbol"/>
                <a:cs typeface="Segoe UI Symbol"/>
              </a:rPr>
              <a:t>0 9 sept. </a:t>
            </a:r>
            <a:r>
              <a:rPr sz="1400" spc="-5" dirty="0">
                <a:latin typeface="Segoe UI Symbol"/>
                <a:cs typeface="Segoe UI Symbol"/>
              </a:rPr>
              <a:t>12:46</a:t>
            </a:r>
            <a:r>
              <a:rPr sz="1400" spc="-75" dirty="0">
                <a:latin typeface="Segoe UI Symbol"/>
                <a:cs typeface="Segoe UI Symbol"/>
              </a:rPr>
              <a:t> </a:t>
            </a:r>
            <a:r>
              <a:rPr sz="1400" spc="-5" dirty="0">
                <a:latin typeface="Segoe UI Symbol"/>
                <a:cs typeface="Segoe UI Symbol"/>
              </a:rPr>
              <a:t>fichier</a:t>
            </a:r>
            <a:endParaRPr sz="1400" dirty="0">
              <a:latin typeface="Segoe UI Symbol"/>
              <a:cs typeface="Segoe UI Symbol"/>
            </a:endParaRPr>
          </a:p>
          <a:p>
            <a:pPr marL="786765" marR="2596515" lvl="1" indent="-457200">
              <a:lnSpc>
                <a:spcPct val="199300"/>
              </a:lnSpc>
              <a:spcBef>
                <a:spcPts val="20"/>
              </a:spcBef>
              <a:buFont typeface="Arial"/>
              <a:buChar char="•"/>
              <a:tabLst>
                <a:tab pos="617220" algn="l"/>
                <a:tab pos="617855" algn="l"/>
              </a:tabLst>
            </a:pPr>
            <a:r>
              <a:rPr sz="1400" dirty="0">
                <a:latin typeface="Segoe UI Symbol"/>
                <a:cs typeface="Segoe UI Symbol"/>
              </a:rPr>
              <a:t>Changement </a:t>
            </a:r>
            <a:r>
              <a:rPr sz="1400" spc="5" dirty="0">
                <a:latin typeface="Segoe UI Symbol"/>
                <a:cs typeface="Segoe UI Symbol"/>
              </a:rPr>
              <a:t>de </a:t>
            </a:r>
            <a:r>
              <a:rPr sz="1400" dirty="0">
                <a:latin typeface="Segoe UI Symbol"/>
                <a:cs typeface="Segoe UI Symbol"/>
              </a:rPr>
              <a:t>propriétaire </a:t>
            </a:r>
            <a:r>
              <a:rPr sz="1400" spc="5" dirty="0">
                <a:latin typeface="Segoe UI Symbol"/>
                <a:cs typeface="Segoe UI Symbol"/>
              </a:rPr>
              <a:t>d’un </a:t>
            </a:r>
            <a:r>
              <a:rPr sz="1400" dirty="0">
                <a:latin typeface="Segoe UI Symbol"/>
                <a:cs typeface="Segoe UI Symbol"/>
              </a:rPr>
              <a:t>répertoire et </a:t>
            </a:r>
            <a:r>
              <a:rPr sz="1400" spc="10" dirty="0">
                <a:latin typeface="Segoe UI Symbol"/>
                <a:cs typeface="Segoe UI Symbol"/>
              </a:rPr>
              <a:t>son</a:t>
            </a:r>
            <a:r>
              <a:rPr sz="1400" spc="-240" dirty="0">
                <a:latin typeface="Segoe UI Symbol"/>
                <a:cs typeface="Segoe UI Symbol"/>
              </a:rPr>
              <a:t> </a:t>
            </a:r>
            <a:r>
              <a:rPr sz="1400" dirty="0">
                <a:latin typeface="Segoe UI Symbol"/>
                <a:cs typeface="Segoe UI Symbol"/>
              </a:rPr>
              <a:t>contenu  [root@localhost </a:t>
            </a:r>
            <a:r>
              <a:rPr sz="1400" spc="-5" dirty="0">
                <a:latin typeface="Segoe UI Symbol"/>
                <a:cs typeface="Segoe UI Symbol"/>
              </a:rPr>
              <a:t>~]# mkdir</a:t>
            </a:r>
            <a:r>
              <a:rPr sz="1400" spc="-40" dirty="0">
                <a:latin typeface="Segoe UI Symbol"/>
                <a:cs typeface="Segoe UI Symbol"/>
              </a:rPr>
              <a:t> </a:t>
            </a:r>
            <a:r>
              <a:rPr sz="1400" spc="-10" dirty="0">
                <a:latin typeface="Segoe UI Symbol"/>
                <a:cs typeface="Segoe UI Symbol"/>
              </a:rPr>
              <a:t>rep</a:t>
            </a:r>
            <a:endParaRPr sz="1400" dirty="0">
              <a:latin typeface="Segoe UI Symbol"/>
              <a:cs typeface="Segoe UI Symbol"/>
            </a:endParaRPr>
          </a:p>
          <a:p>
            <a:pPr marL="786765" marR="1713230">
              <a:lnSpc>
                <a:spcPct val="100000"/>
              </a:lnSpc>
            </a:pPr>
            <a:r>
              <a:rPr sz="1400" dirty="0">
                <a:latin typeface="Segoe UI Symbol"/>
                <a:cs typeface="Segoe UI Symbol"/>
              </a:rPr>
              <a:t>[root@localhost </a:t>
            </a:r>
            <a:r>
              <a:rPr sz="1400" spc="-5" dirty="0">
                <a:latin typeface="Segoe UI Symbol"/>
                <a:cs typeface="Segoe UI Symbol"/>
              </a:rPr>
              <a:t>~]# </a:t>
            </a:r>
            <a:r>
              <a:rPr sz="1400" dirty="0">
                <a:latin typeface="Segoe UI Symbol"/>
                <a:cs typeface="Segoe UI Symbol"/>
              </a:rPr>
              <a:t>for i </a:t>
            </a:r>
            <a:r>
              <a:rPr sz="1400" spc="-5" dirty="0">
                <a:latin typeface="Segoe UI Symbol"/>
                <a:cs typeface="Segoe UI Symbol"/>
              </a:rPr>
              <a:t>in </a:t>
            </a:r>
            <a:r>
              <a:rPr sz="1400" dirty="0">
                <a:latin typeface="Segoe UI Symbol"/>
                <a:cs typeface="Segoe UI Symbol"/>
              </a:rPr>
              <a:t>1 2 3 4 5 6 ; do touch </a:t>
            </a:r>
            <a:r>
              <a:rPr sz="1400" spc="-5" dirty="0">
                <a:latin typeface="Segoe UI Symbol"/>
                <a:cs typeface="Segoe UI Symbol"/>
              </a:rPr>
              <a:t>rep/fichier$i </a:t>
            </a:r>
            <a:r>
              <a:rPr sz="1400" dirty="0">
                <a:latin typeface="Segoe UI Symbol"/>
                <a:cs typeface="Segoe UI Symbol"/>
              </a:rPr>
              <a:t>; done  [root@localhost </a:t>
            </a:r>
            <a:r>
              <a:rPr sz="1400" spc="-5" dirty="0">
                <a:latin typeface="Segoe UI Symbol"/>
                <a:cs typeface="Segoe UI Symbol"/>
              </a:rPr>
              <a:t>~]# </a:t>
            </a:r>
            <a:r>
              <a:rPr sz="1400" dirty="0">
                <a:latin typeface="Segoe UI Symbol"/>
                <a:cs typeface="Segoe UI Symbol"/>
              </a:rPr>
              <a:t>chown -R </a:t>
            </a:r>
            <a:r>
              <a:rPr sz="1400" spc="-5" dirty="0">
                <a:latin typeface="Segoe UI Symbol"/>
                <a:cs typeface="Segoe UI Symbol"/>
              </a:rPr>
              <a:t>ludo</a:t>
            </a:r>
            <a:r>
              <a:rPr sz="1400" spc="-55" dirty="0">
                <a:latin typeface="Segoe UI Symbol"/>
                <a:cs typeface="Segoe UI Symbol"/>
              </a:rPr>
              <a:t> </a:t>
            </a:r>
            <a:r>
              <a:rPr sz="1400" spc="-10" dirty="0">
                <a:latin typeface="Segoe UI Symbol"/>
                <a:cs typeface="Segoe UI Symbol"/>
              </a:rPr>
              <a:t>rep/</a:t>
            </a:r>
            <a:endParaRPr sz="1400" dirty="0">
              <a:latin typeface="Segoe UI Symbol"/>
              <a:cs typeface="Segoe UI Symbol"/>
            </a:endParaRPr>
          </a:p>
        </p:txBody>
      </p:sp>
    </p:spTree>
    <p:extLst>
      <p:ext uri="{BB962C8B-B14F-4D97-AF65-F5344CB8AC3E}">
        <p14:creationId xmlns:p14="http://schemas.microsoft.com/office/powerpoint/2010/main" val="264343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49306"/>
            <a:ext cx="7556313" cy="1116106"/>
          </a:xfrm>
        </p:spPr>
        <p:txBody>
          <a:bodyPr/>
          <a:lstStyle/>
          <a:p>
            <a:r>
              <a:rPr lang="fr-FR" dirty="0">
                <a:solidFill>
                  <a:schemeClr val="tx1"/>
                </a:solidFill>
                <a:latin typeface="Times New Roman" pitchFamily="18" charset="0"/>
                <a:cs typeface="Times New Roman" pitchFamily="18" charset="0"/>
              </a:rPr>
              <a:t>Modifier le groupe</a:t>
            </a:r>
            <a:br>
              <a:rPr lang="fr-FR" dirty="0">
                <a:solidFill>
                  <a:schemeClr val="tx1"/>
                </a:solidFill>
                <a:latin typeface="Times New Roman" pitchFamily="18" charset="0"/>
                <a:cs typeface="Times New Roman" pitchFamily="18" charset="0"/>
              </a:rPr>
            </a:br>
            <a:endParaRPr lang="fr-FR" dirty="0"/>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5</a:t>
            </a:fld>
            <a:endParaRPr lang="en-US"/>
          </a:p>
        </p:txBody>
      </p:sp>
      <p:sp>
        <p:nvSpPr>
          <p:cNvPr id="8" name="object 4">
            <a:extLst>
              <a:ext uri="{FF2B5EF4-FFF2-40B4-BE49-F238E27FC236}">
                <a16:creationId xmlns:a16="http://schemas.microsoft.com/office/drawing/2014/main" id="{83490505-0E6B-4611-8E28-80AAE82E00E3}"/>
              </a:ext>
            </a:extLst>
          </p:cNvPr>
          <p:cNvSpPr/>
          <p:nvPr/>
        </p:nvSpPr>
        <p:spPr>
          <a:xfrm>
            <a:off x="317574" y="1280256"/>
            <a:ext cx="7339239" cy="505967"/>
          </a:xfrm>
          <a:prstGeom prst="rect">
            <a:avLst/>
          </a:prstGeom>
          <a:blipFill>
            <a:blip r:embed="rId2" cstate="print"/>
            <a:stretch>
              <a:fillRect/>
            </a:stretch>
          </a:blipFill>
        </p:spPr>
        <p:txBody>
          <a:bodyPr wrap="square" lIns="0" tIns="0" rIns="0" bIns="0" rtlCol="0"/>
          <a:lstStyle/>
          <a:p>
            <a:endParaRPr/>
          </a:p>
        </p:txBody>
      </p:sp>
      <p:sp>
        <p:nvSpPr>
          <p:cNvPr id="9" name="object 5">
            <a:extLst>
              <a:ext uri="{FF2B5EF4-FFF2-40B4-BE49-F238E27FC236}">
                <a16:creationId xmlns:a16="http://schemas.microsoft.com/office/drawing/2014/main" id="{37F52C6C-3E3A-4DFF-9E2A-819E567A8842}"/>
              </a:ext>
            </a:extLst>
          </p:cNvPr>
          <p:cNvSpPr txBox="1"/>
          <p:nvPr/>
        </p:nvSpPr>
        <p:spPr>
          <a:xfrm>
            <a:off x="498473" y="1376181"/>
            <a:ext cx="7144687" cy="300082"/>
          </a:xfrm>
          <a:prstGeom prst="rect">
            <a:avLst/>
          </a:prstGeom>
        </p:spPr>
        <p:txBody>
          <a:bodyPr vert="horz" wrap="square" lIns="0" tIns="15240" rIns="0" bIns="0" rtlCol="0">
            <a:spAutoFit/>
          </a:bodyPr>
          <a:lstStyle/>
          <a:p>
            <a:pPr marL="12700">
              <a:lnSpc>
                <a:spcPct val="100000"/>
              </a:lnSpc>
              <a:spcBef>
                <a:spcPts val="120"/>
              </a:spcBef>
            </a:pPr>
            <a:r>
              <a:rPr sz="1850" spc="10" dirty="0">
                <a:latin typeface="Courier New"/>
                <a:cs typeface="Courier New"/>
              </a:rPr>
              <a:t># chown [options] [newowner][:newgroup] filenames</a:t>
            </a:r>
            <a:endParaRPr sz="1850" dirty="0">
              <a:latin typeface="Courier New"/>
              <a:cs typeface="Courier New"/>
            </a:endParaRPr>
          </a:p>
        </p:txBody>
      </p:sp>
      <p:sp>
        <p:nvSpPr>
          <p:cNvPr id="14" name="Rectangle 13">
            <a:extLst>
              <a:ext uri="{FF2B5EF4-FFF2-40B4-BE49-F238E27FC236}">
                <a16:creationId xmlns:a16="http://schemas.microsoft.com/office/drawing/2014/main" id="{E8024FD9-A9EA-4468-BF6C-2885EBD6C83E}"/>
              </a:ext>
            </a:extLst>
          </p:cNvPr>
          <p:cNvSpPr/>
          <p:nvPr/>
        </p:nvSpPr>
        <p:spPr>
          <a:xfrm>
            <a:off x="977152" y="2468430"/>
            <a:ext cx="7328647" cy="2554545"/>
          </a:xfrm>
          <a:prstGeom prst="rect">
            <a:avLst/>
          </a:prstGeom>
        </p:spPr>
        <p:txBody>
          <a:bodyPr wrap="square">
            <a:spAutoFit/>
          </a:bodyPr>
          <a:lstStyle/>
          <a:p>
            <a:pPr marL="285750" indent="-285750">
              <a:buFont typeface="Arial" panose="020B0604020202020204" pitchFamily="34" charset="0"/>
              <a:buChar char="•"/>
            </a:pPr>
            <a:r>
              <a:rPr lang="fr-FR" sz="2000" dirty="0"/>
              <a:t>Options:</a:t>
            </a:r>
          </a:p>
          <a:p>
            <a:r>
              <a:rPr lang="fr-FR" sz="2000" dirty="0"/>
              <a:t>      -R ou –</a:t>
            </a:r>
            <a:r>
              <a:rPr lang="fr-FR" sz="2000" dirty="0" err="1"/>
              <a:t>recursive</a:t>
            </a:r>
            <a:endParaRPr lang="fr-FR" sz="2000" dirty="0"/>
          </a:p>
          <a:p>
            <a:r>
              <a:rPr lang="fr-FR" sz="2000" dirty="0"/>
              <a:t>       Exemple :  $ </a:t>
            </a:r>
            <a:r>
              <a:rPr lang="fr-FR" sz="2000" dirty="0" err="1">
                <a:solidFill>
                  <a:srgbClr val="0070C0"/>
                </a:solidFill>
              </a:rPr>
              <a:t>chgrp</a:t>
            </a:r>
            <a:r>
              <a:rPr lang="fr-FR" sz="2000" dirty="0">
                <a:solidFill>
                  <a:srgbClr val="0070C0"/>
                </a:solidFill>
              </a:rPr>
              <a:t> g3  F1 </a:t>
            </a:r>
            <a:r>
              <a:rPr lang="fr-FR" sz="2000" dirty="0"/>
              <a:t>(F1 : fichier)</a:t>
            </a:r>
          </a:p>
          <a:p>
            <a:r>
              <a:rPr lang="fr-FR" sz="2000" dirty="0">
                <a:solidFill>
                  <a:srgbClr val="0070C0"/>
                </a:solidFill>
              </a:rPr>
              <a:t>                           </a:t>
            </a:r>
            <a:r>
              <a:rPr lang="fr-FR" sz="2000" dirty="0"/>
              <a:t>$ </a:t>
            </a:r>
            <a:r>
              <a:rPr lang="fr-FR" sz="2000" dirty="0" err="1">
                <a:solidFill>
                  <a:srgbClr val="0070C0"/>
                </a:solidFill>
              </a:rPr>
              <a:t>chgrp</a:t>
            </a:r>
            <a:r>
              <a:rPr lang="fr-FR" sz="2000" dirty="0">
                <a:solidFill>
                  <a:srgbClr val="0070C0"/>
                </a:solidFill>
              </a:rPr>
              <a:t> –R g3  R1 </a:t>
            </a:r>
            <a:r>
              <a:rPr lang="fr-FR" sz="2000" dirty="0"/>
              <a:t>(R1 : répertoire)</a:t>
            </a:r>
          </a:p>
          <a:p>
            <a:r>
              <a:rPr lang="fr-FR" sz="2000" dirty="0"/>
              <a:t>Ou bien : </a:t>
            </a:r>
          </a:p>
          <a:p>
            <a:r>
              <a:rPr lang="fr-FR" sz="2000" dirty="0"/>
              <a:t>                            $ </a:t>
            </a:r>
            <a:r>
              <a:rPr lang="fr-FR" sz="2000" dirty="0" err="1">
                <a:solidFill>
                  <a:srgbClr val="0070C0"/>
                </a:solidFill>
              </a:rPr>
              <a:t>chown</a:t>
            </a:r>
            <a:r>
              <a:rPr lang="fr-FR" sz="2000" dirty="0">
                <a:solidFill>
                  <a:srgbClr val="0070C0"/>
                </a:solidFill>
              </a:rPr>
              <a:t>  :g3  F1 </a:t>
            </a:r>
          </a:p>
          <a:p>
            <a:r>
              <a:rPr lang="fr-FR" sz="2000" dirty="0"/>
              <a:t> </a:t>
            </a:r>
            <a:r>
              <a:rPr lang="fr-FR" sz="2000" dirty="0" err="1"/>
              <a:t>Rq</a:t>
            </a:r>
            <a:r>
              <a:rPr lang="fr-FR" sz="2000" dirty="0"/>
              <a:t>: changer le propriétaire et le groupe au même temps:     </a:t>
            </a:r>
          </a:p>
          <a:p>
            <a:r>
              <a:rPr lang="fr-FR" sz="2000" dirty="0"/>
              <a:t>                            $ </a:t>
            </a:r>
            <a:r>
              <a:rPr lang="fr-FR" sz="2000" dirty="0" err="1">
                <a:solidFill>
                  <a:srgbClr val="0070C0"/>
                </a:solidFill>
              </a:rPr>
              <a:t>chown</a:t>
            </a:r>
            <a:r>
              <a:rPr lang="fr-FR" sz="2000" dirty="0">
                <a:solidFill>
                  <a:srgbClr val="0070C0"/>
                </a:solidFill>
              </a:rPr>
              <a:t> ludo:g3  F1 </a:t>
            </a:r>
          </a:p>
        </p:txBody>
      </p:sp>
    </p:spTree>
    <p:extLst>
      <p:ext uri="{BB962C8B-B14F-4D97-AF65-F5344CB8AC3E}">
        <p14:creationId xmlns:p14="http://schemas.microsoft.com/office/powerpoint/2010/main" val="4095719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94723"/>
            <a:ext cx="7556313" cy="1116106"/>
          </a:xfrm>
        </p:spPr>
        <p:txBody>
          <a:bodyPr/>
          <a:lstStyle/>
          <a:p>
            <a:r>
              <a:rPr lang="fr-FR" dirty="0">
                <a:solidFill>
                  <a:schemeClr val="tx1"/>
                </a:solidFill>
                <a:latin typeface="Times New Roman" pitchFamily="18" charset="0"/>
                <a:cs typeface="Times New Roman" pitchFamily="18" charset="0"/>
              </a:rPr>
              <a:t>Afficher les droits d’un fichier</a:t>
            </a:r>
            <a:br>
              <a:rPr lang="fr-FR" dirty="0">
                <a:solidFill>
                  <a:schemeClr val="tx1"/>
                </a:solidFill>
                <a:latin typeface="Times New Roman" pitchFamily="18" charset="0"/>
                <a:cs typeface="Times New Roman" pitchFamily="18" charset="0"/>
              </a:rPr>
            </a:br>
            <a:endParaRPr lang="fr-FR" dirty="0"/>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6</a:t>
            </a:fld>
            <a:endParaRPr lang="en-US"/>
          </a:p>
        </p:txBody>
      </p:sp>
      <p:sp>
        <p:nvSpPr>
          <p:cNvPr id="8" name="object 4">
            <a:extLst>
              <a:ext uri="{FF2B5EF4-FFF2-40B4-BE49-F238E27FC236}">
                <a16:creationId xmlns:a16="http://schemas.microsoft.com/office/drawing/2014/main" id="{83490505-0E6B-4611-8E28-80AAE82E00E3}"/>
              </a:ext>
            </a:extLst>
          </p:cNvPr>
          <p:cNvSpPr/>
          <p:nvPr/>
        </p:nvSpPr>
        <p:spPr>
          <a:xfrm>
            <a:off x="317574" y="1280256"/>
            <a:ext cx="7339239" cy="505967"/>
          </a:xfrm>
          <a:prstGeom prst="rect">
            <a:avLst/>
          </a:prstGeom>
          <a:blipFill>
            <a:blip r:embed="rId2" cstate="print"/>
            <a:stretch>
              <a:fillRect/>
            </a:stretch>
          </a:blipFill>
        </p:spPr>
        <p:txBody>
          <a:bodyPr wrap="square" lIns="0" tIns="0" rIns="0" bIns="0" rtlCol="0"/>
          <a:lstStyle/>
          <a:p>
            <a:endParaRPr/>
          </a:p>
        </p:txBody>
      </p:sp>
      <p:sp>
        <p:nvSpPr>
          <p:cNvPr id="9" name="object 5">
            <a:extLst>
              <a:ext uri="{FF2B5EF4-FFF2-40B4-BE49-F238E27FC236}">
                <a16:creationId xmlns:a16="http://schemas.microsoft.com/office/drawing/2014/main" id="{37F52C6C-3E3A-4DFF-9E2A-819E567A8842}"/>
              </a:ext>
            </a:extLst>
          </p:cNvPr>
          <p:cNvSpPr txBox="1"/>
          <p:nvPr/>
        </p:nvSpPr>
        <p:spPr>
          <a:xfrm>
            <a:off x="498473" y="1376181"/>
            <a:ext cx="7144687" cy="300082"/>
          </a:xfrm>
          <a:prstGeom prst="rect">
            <a:avLst/>
          </a:prstGeom>
        </p:spPr>
        <p:txBody>
          <a:bodyPr vert="horz" wrap="square" lIns="0" tIns="15240" rIns="0" bIns="0" rtlCol="0">
            <a:spAutoFit/>
          </a:bodyPr>
          <a:lstStyle/>
          <a:p>
            <a:pPr marL="12700">
              <a:lnSpc>
                <a:spcPct val="100000"/>
              </a:lnSpc>
              <a:spcBef>
                <a:spcPts val="120"/>
              </a:spcBef>
            </a:pPr>
            <a:r>
              <a:rPr lang="fr-FR" sz="1850" spc="10" dirty="0">
                <a:latin typeface="Courier New"/>
                <a:cs typeface="Courier New"/>
              </a:rPr>
              <a:t>$ ls</a:t>
            </a:r>
            <a:r>
              <a:rPr lang="fr-FR" sz="1850" spc="-70" dirty="0">
                <a:latin typeface="Courier New"/>
                <a:cs typeface="Courier New"/>
              </a:rPr>
              <a:t> </a:t>
            </a:r>
            <a:r>
              <a:rPr lang="fr-FR" sz="1850" spc="10" dirty="0">
                <a:latin typeface="Courier New"/>
                <a:cs typeface="Courier New"/>
              </a:rPr>
              <a:t>-l</a:t>
            </a:r>
            <a:endParaRPr lang="fr-FR" sz="1850" dirty="0">
              <a:latin typeface="Courier New"/>
              <a:cs typeface="Courier New"/>
            </a:endParaRPr>
          </a:p>
        </p:txBody>
      </p:sp>
      <p:sp>
        <p:nvSpPr>
          <p:cNvPr id="10" name="object 3">
            <a:extLst>
              <a:ext uri="{FF2B5EF4-FFF2-40B4-BE49-F238E27FC236}">
                <a16:creationId xmlns:a16="http://schemas.microsoft.com/office/drawing/2014/main" id="{A48DDA88-B994-4D58-8C1C-521ADE640C1B}"/>
              </a:ext>
            </a:extLst>
          </p:cNvPr>
          <p:cNvSpPr txBox="1"/>
          <p:nvPr/>
        </p:nvSpPr>
        <p:spPr>
          <a:xfrm>
            <a:off x="317574" y="2183627"/>
            <a:ext cx="2202180" cy="897255"/>
          </a:xfrm>
          <a:prstGeom prst="rect">
            <a:avLst/>
          </a:prstGeom>
        </p:spPr>
        <p:txBody>
          <a:bodyPr vert="horz" wrap="square" lIns="0" tIns="17780" rIns="0" bIns="0" rtlCol="0">
            <a:spAutoFit/>
          </a:bodyPr>
          <a:lstStyle/>
          <a:p>
            <a:pPr marL="216535" indent="-203835">
              <a:lnSpc>
                <a:spcPct val="100000"/>
              </a:lnSpc>
              <a:spcBef>
                <a:spcPts val="140"/>
              </a:spcBef>
              <a:buClr>
                <a:srgbClr val="006599"/>
              </a:buClr>
              <a:buSzPct val="91304"/>
              <a:buChar char="•"/>
              <a:tabLst>
                <a:tab pos="217170" algn="l"/>
              </a:tabLst>
            </a:pPr>
            <a:r>
              <a:rPr sz="2300" spc="15" dirty="0">
                <a:latin typeface="Segoe UI Symbol"/>
                <a:cs typeface="Segoe UI Symbol"/>
              </a:rPr>
              <a:t>colonne</a:t>
            </a:r>
            <a:r>
              <a:rPr sz="2300" spc="-45" dirty="0">
                <a:latin typeface="Segoe UI Symbol"/>
                <a:cs typeface="Segoe UI Symbol"/>
              </a:rPr>
              <a:t> </a:t>
            </a:r>
            <a:r>
              <a:rPr sz="2300" spc="20" dirty="0">
                <a:latin typeface="Segoe UI Symbol"/>
                <a:cs typeface="Segoe UI Symbol"/>
              </a:rPr>
              <a:t>1</a:t>
            </a:r>
            <a:endParaRPr sz="2300" dirty="0">
              <a:latin typeface="Segoe UI Symbol"/>
              <a:cs typeface="Segoe UI Symbol"/>
            </a:endParaRPr>
          </a:p>
          <a:p>
            <a:pPr marL="548640" lvl="1" indent="-198120">
              <a:lnSpc>
                <a:spcPct val="100000"/>
              </a:lnSpc>
              <a:spcBef>
                <a:spcPts val="1540"/>
              </a:spcBef>
              <a:buClr>
                <a:srgbClr val="006599"/>
              </a:buClr>
              <a:buSzPct val="78571"/>
              <a:buFont typeface="Wingdings"/>
              <a:buChar char=""/>
              <a:tabLst>
                <a:tab pos="549275" algn="l"/>
              </a:tabLst>
            </a:pPr>
            <a:r>
              <a:rPr sz="2100" dirty="0">
                <a:latin typeface="Segoe UI Symbol"/>
                <a:cs typeface="Segoe UI Symbol"/>
              </a:rPr>
              <a:t>ex :</a:t>
            </a:r>
            <a:r>
              <a:rPr sz="2100" spc="-100" dirty="0">
                <a:latin typeface="Segoe UI Symbol"/>
                <a:cs typeface="Segoe UI Symbol"/>
              </a:rPr>
              <a:t> </a:t>
            </a:r>
            <a:r>
              <a:rPr sz="2100" spc="-5" dirty="0">
                <a:latin typeface="Segoe UI Symbol"/>
                <a:cs typeface="Segoe UI Symbol"/>
              </a:rPr>
              <a:t>drwxr--r--</a:t>
            </a:r>
            <a:endParaRPr sz="2100" dirty="0">
              <a:latin typeface="Segoe UI Symbol"/>
              <a:cs typeface="Segoe UI Symbol"/>
            </a:endParaRPr>
          </a:p>
        </p:txBody>
      </p:sp>
      <p:sp>
        <p:nvSpPr>
          <p:cNvPr id="3" name="Rectangle 2">
            <a:extLst>
              <a:ext uri="{FF2B5EF4-FFF2-40B4-BE49-F238E27FC236}">
                <a16:creationId xmlns:a16="http://schemas.microsoft.com/office/drawing/2014/main" id="{311B523A-3AE7-4050-A595-5DFA32CFAAA5}"/>
              </a:ext>
            </a:extLst>
          </p:cNvPr>
          <p:cNvSpPr/>
          <p:nvPr/>
        </p:nvSpPr>
        <p:spPr>
          <a:xfrm>
            <a:off x="498473" y="3293620"/>
            <a:ext cx="2912336" cy="461665"/>
          </a:xfrm>
          <a:prstGeom prst="rect">
            <a:avLst/>
          </a:prstGeom>
        </p:spPr>
        <p:txBody>
          <a:bodyPr wrap="none">
            <a:spAutoFit/>
          </a:bodyPr>
          <a:lstStyle/>
          <a:p>
            <a:r>
              <a:rPr lang="fr-FR" sz="2400" spc="-140" dirty="0">
                <a:latin typeface="Segoe UI Symbol"/>
                <a:cs typeface="Segoe UI Symbol"/>
              </a:rPr>
              <a:t>Type</a:t>
            </a:r>
            <a:r>
              <a:rPr lang="fr-FR" sz="2400" spc="-270" dirty="0">
                <a:latin typeface="Segoe UI Symbol"/>
                <a:cs typeface="Segoe UI Symbol"/>
              </a:rPr>
              <a:t> </a:t>
            </a:r>
            <a:r>
              <a:rPr lang="fr-FR" sz="2400" spc="-80" dirty="0">
                <a:latin typeface="Segoe UI Symbol"/>
                <a:cs typeface="Segoe UI Symbol"/>
              </a:rPr>
              <a:t>code (colonne 1)</a:t>
            </a:r>
            <a:endParaRPr lang="fr-FR" sz="2400" dirty="0"/>
          </a:p>
        </p:txBody>
      </p:sp>
      <p:graphicFrame>
        <p:nvGraphicFramePr>
          <p:cNvPr id="11" name="object 4">
            <a:extLst>
              <a:ext uri="{FF2B5EF4-FFF2-40B4-BE49-F238E27FC236}">
                <a16:creationId xmlns:a16="http://schemas.microsoft.com/office/drawing/2014/main" id="{726598F4-3FBF-432E-9BC2-7D213486C772}"/>
              </a:ext>
            </a:extLst>
          </p:cNvPr>
          <p:cNvGraphicFramePr>
            <a:graphicFrameLocks noGrp="1"/>
          </p:cNvGraphicFramePr>
          <p:nvPr>
            <p:extLst>
              <p:ext uri="{D42A27DB-BD31-4B8C-83A1-F6EECF244321}">
                <p14:modId xmlns:p14="http://schemas.microsoft.com/office/powerpoint/2010/main" val="2473622196"/>
              </p:ext>
            </p:extLst>
          </p:nvPr>
        </p:nvGraphicFramePr>
        <p:xfrm>
          <a:off x="1119673" y="3736635"/>
          <a:ext cx="7740165" cy="3052094"/>
        </p:xfrm>
        <a:graphic>
          <a:graphicData uri="http://schemas.openxmlformats.org/drawingml/2006/table">
            <a:tbl>
              <a:tblPr firstRow="1" bandRow="1">
                <a:tableStyleId>{2D5ABB26-0587-4C30-8999-92F81FD0307C}</a:tableStyleId>
              </a:tblPr>
              <a:tblGrid>
                <a:gridCol w="2082285">
                  <a:extLst>
                    <a:ext uri="{9D8B030D-6E8A-4147-A177-3AD203B41FA5}">
                      <a16:colId xmlns:a16="http://schemas.microsoft.com/office/drawing/2014/main" val="20000"/>
                    </a:ext>
                  </a:extLst>
                </a:gridCol>
                <a:gridCol w="5657880">
                  <a:extLst>
                    <a:ext uri="{9D8B030D-6E8A-4147-A177-3AD203B41FA5}">
                      <a16:colId xmlns:a16="http://schemas.microsoft.com/office/drawing/2014/main" val="20001"/>
                    </a:ext>
                  </a:extLst>
                </a:gridCol>
              </a:tblGrid>
              <a:tr h="454309">
                <a:tc>
                  <a:txBody>
                    <a:bodyPr/>
                    <a:lstStyle/>
                    <a:p>
                      <a:pPr marL="105410">
                        <a:lnSpc>
                          <a:spcPct val="100000"/>
                        </a:lnSpc>
                        <a:spcBef>
                          <a:spcPts val="395"/>
                        </a:spcBef>
                      </a:pPr>
                      <a:r>
                        <a:rPr sz="2100" b="1" spc="-5" dirty="0">
                          <a:latin typeface="Verdana"/>
                          <a:cs typeface="Verdana"/>
                        </a:rPr>
                        <a:t>caractère</a:t>
                      </a:r>
                      <a:endParaRPr sz="2100">
                        <a:latin typeface="Verdana"/>
                        <a:cs typeface="Verdana"/>
                      </a:endParaRPr>
                    </a:p>
                  </a:txBody>
                  <a:tcPr marL="0" marR="0" marT="5016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06680">
                        <a:lnSpc>
                          <a:spcPct val="100000"/>
                        </a:lnSpc>
                        <a:spcBef>
                          <a:spcPts val="395"/>
                        </a:spcBef>
                      </a:pPr>
                      <a:r>
                        <a:rPr sz="2100" b="1" spc="-5" dirty="0">
                          <a:latin typeface="Verdana"/>
                          <a:cs typeface="Verdana"/>
                        </a:rPr>
                        <a:t>signification</a:t>
                      </a:r>
                      <a:endParaRPr sz="2100" dirty="0">
                        <a:latin typeface="Verdana"/>
                        <a:cs typeface="Verdana"/>
                      </a:endParaRPr>
                    </a:p>
                  </a:txBody>
                  <a:tcPr marL="0" marR="0" marT="5016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17762">
                <a:tc>
                  <a:txBody>
                    <a:bodyPr/>
                    <a:lstStyle/>
                    <a:p>
                      <a:pPr marL="105410">
                        <a:lnSpc>
                          <a:spcPct val="100000"/>
                        </a:lnSpc>
                        <a:spcBef>
                          <a:spcPts val="405"/>
                        </a:spcBef>
                      </a:pPr>
                      <a:r>
                        <a:rPr sz="2100" dirty="0">
                          <a:latin typeface="Verdana"/>
                          <a:cs typeface="Verdana"/>
                        </a:rPr>
                        <a:t>-</a:t>
                      </a:r>
                      <a:endParaRPr sz="2100">
                        <a:latin typeface="Verdana"/>
                        <a:cs typeface="Verdana"/>
                      </a:endParaRPr>
                    </a:p>
                  </a:txBody>
                  <a:tcPr marL="0" marR="0" marT="514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06045">
                        <a:lnSpc>
                          <a:spcPct val="100000"/>
                        </a:lnSpc>
                        <a:spcBef>
                          <a:spcPts val="405"/>
                        </a:spcBef>
                      </a:pPr>
                      <a:r>
                        <a:rPr sz="2100" spc="-5" dirty="0">
                          <a:latin typeface="Verdana"/>
                          <a:cs typeface="Verdana"/>
                        </a:rPr>
                        <a:t>fichier</a:t>
                      </a:r>
                      <a:endParaRPr sz="2100" dirty="0">
                        <a:latin typeface="Verdana"/>
                        <a:cs typeface="Verdana"/>
                      </a:endParaRPr>
                    </a:p>
                  </a:txBody>
                  <a:tcPr marL="0" marR="0" marT="514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16676">
                <a:tc>
                  <a:txBody>
                    <a:bodyPr/>
                    <a:lstStyle/>
                    <a:p>
                      <a:pPr marL="105410">
                        <a:lnSpc>
                          <a:spcPct val="100000"/>
                        </a:lnSpc>
                        <a:spcBef>
                          <a:spcPts val="395"/>
                        </a:spcBef>
                      </a:pPr>
                      <a:r>
                        <a:rPr sz="2100" dirty="0">
                          <a:latin typeface="Verdana"/>
                          <a:cs typeface="Verdana"/>
                        </a:rPr>
                        <a:t>d</a:t>
                      </a:r>
                      <a:endParaRPr sz="2100">
                        <a:latin typeface="Verdana"/>
                        <a:cs typeface="Verdana"/>
                      </a:endParaRPr>
                    </a:p>
                  </a:txBody>
                  <a:tcPr marL="0" marR="0" marT="5016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06045">
                        <a:lnSpc>
                          <a:spcPct val="100000"/>
                        </a:lnSpc>
                        <a:spcBef>
                          <a:spcPts val="395"/>
                        </a:spcBef>
                      </a:pPr>
                      <a:r>
                        <a:rPr sz="2100" spc="-5" dirty="0">
                          <a:latin typeface="Verdana"/>
                          <a:cs typeface="Verdana"/>
                        </a:rPr>
                        <a:t>répertoire</a:t>
                      </a:r>
                      <a:endParaRPr sz="2100">
                        <a:latin typeface="Verdana"/>
                        <a:cs typeface="Verdana"/>
                      </a:endParaRPr>
                    </a:p>
                  </a:txBody>
                  <a:tcPr marL="0" marR="0" marT="5016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317762">
                <a:tc>
                  <a:txBody>
                    <a:bodyPr/>
                    <a:lstStyle/>
                    <a:p>
                      <a:pPr marL="105410">
                        <a:lnSpc>
                          <a:spcPct val="100000"/>
                        </a:lnSpc>
                        <a:spcBef>
                          <a:spcPts val="405"/>
                        </a:spcBef>
                      </a:pPr>
                      <a:r>
                        <a:rPr sz="2100" dirty="0">
                          <a:latin typeface="Verdana"/>
                          <a:cs typeface="Verdana"/>
                        </a:rPr>
                        <a:t>l</a:t>
                      </a:r>
                      <a:endParaRPr sz="2100">
                        <a:latin typeface="Verdana"/>
                        <a:cs typeface="Verdana"/>
                      </a:endParaRPr>
                    </a:p>
                  </a:txBody>
                  <a:tcPr marL="0" marR="0" marT="514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06045">
                        <a:lnSpc>
                          <a:spcPct val="100000"/>
                        </a:lnSpc>
                        <a:spcBef>
                          <a:spcPts val="405"/>
                        </a:spcBef>
                      </a:pPr>
                      <a:r>
                        <a:rPr sz="2100" spc="-5" dirty="0">
                          <a:latin typeface="Verdana"/>
                          <a:cs typeface="Verdana"/>
                        </a:rPr>
                        <a:t>lien</a:t>
                      </a:r>
                      <a:r>
                        <a:rPr sz="2100" spc="15" dirty="0">
                          <a:latin typeface="Verdana"/>
                          <a:cs typeface="Verdana"/>
                        </a:rPr>
                        <a:t> </a:t>
                      </a:r>
                      <a:r>
                        <a:rPr sz="2100" spc="-5" dirty="0">
                          <a:latin typeface="Verdana"/>
                          <a:cs typeface="Verdana"/>
                        </a:rPr>
                        <a:t>symbolique</a:t>
                      </a:r>
                      <a:endParaRPr sz="2100" dirty="0">
                        <a:latin typeface="Verdana"/>
                        <a:cs typeface="Verdana"/>
                      </a:endParaRPr>
                    </a:p>
                  </a:txBody>
                  <a:tcPr marL="0" marR="0" marT="514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317762">
                <a:tc>
                  <a:txBody>
                    <a:bodyPr/>
                    <a:lstStyle/>
                    <a:p>
                      <a:pPr marL="105410">
                        <a:lnSpc>
                          <a:spcPct val="100000"/>
                        </a:lnSpc>
                        <a:spcBef>
                          <a:spcPts val="405"/>
                        </a:spcBef>
                      </a:pPr>
                      <a:r>
                        <a:rPr sz="2100" dirty="0">
                          <a:latin typeface="Verdana"/>
                          <a:cs typeface="Verdana"/>
                        </a:rPr>
                        <a:t>p</a:t>
                      </a:r>
                      <a:endParaRPr sz="2100">
                        <a:latin typeface="Verdana"/>
                        <a:cs typeface="Verdana"/>
                      </a:endParaRPr>
                    </a:p>
                  </a:txBody>
                  <a:tcPr marL="0" marR="0" marT="514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06045">
                        <a:lnSpc>
                          <a:spcPct val="100000"/>
                        </a:lnSpc>
                        <a:spcBef>
                          <a:spcPts val="405"/>
                        </a:spcBef>
                      </a:pPr>
                      <a:r>
                        <a:rPr sz="2100" spc="-5" dirty="0">
                          <a:latin typeface="Verdana"/>
                          <a:cs typeface="Verdana"/>
                        </a:rPr>
                        <a:t>pipe</a:t>
                      </a:r>
                      <a:endParaRPr sz="2100">
                        <a:latin typeface="Verdana"/>
                        <a:cs typeface="Verdana"/>
                      </a:endParaRPr>
                    </a:p>
                  </a:txBody>
                  <a:tcPr marL="0" marR="0" marT="514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317219">
                <a:tc>
                  <a:txBody>
                    <a:bodyPr/>
                    <a:lstStyle/>
                    <a:p>
                      <a:pPr marL="105410">
                        <a:lnSpc>
                          <a:spcPct val="100000"/>
                        </a:lnSpc>
                        <a:spcBef>
                          <a:spcPts val="400"/>
                        </a:spcBef>
                      </a:pPr>
                      <a:r>
                        <a:rPr sz="2100" dirty="0">
                          <a:latin typeface="Verdana"/>
                          <a:cs typeface="Verdana"/>
                        </a:rPr>
                        <a:t>s</a:t>
                      </a:r>
                      <a:endParaRPr sz="2100">
                        <a:latin typeface="Verdana"/>
                        <a:cs typeface="Verdana"/>
                      </a:endParaRPr>
                    </a:p>
                  </a:txBody>
                  <a:tcPr marL="0" marR="0" marT="5080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06680">
                        <a:lnSpc>
                          <a:spcPct val="100000"/>
                        </a:lnSpc>
                        <a:spcBef>
                          <a:spcPts val="400"/>
                        </a:spcBef>
                      </a:pPr>
                      <a:r>
                        <a:rPr sz="2100" spc="-10" dirty="0">
                          <a:latin typeface="Verdana"/>
                          <a:cs typeface="Verdana"/>
                        </a:rPr>
                        <a:t>socket</a:t>
                      </a:r>
                      <a:endParaRPr sz="2100">
                        <a:latin typeface="Verdana"/>
                        <a:cs typeface="Verdana"/>
                      </a:endParaRPr>
                    </a:p>
                  </a:txBody>
                  <a:tcPr marL="0" marR="0" marT="5080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317762">
                <a:tc>
                  <a:txBody>
                    <a:bodyPr/>
                    <a:lstStyle/>
                    <a:p>
                      <a:pPr marL="105410">
                        <a:lnSpc>
                          <a:spcPct val="100000"/>
                        </a:lnSpc>
                        <a:spcBef>
                          <a:spcPts val="405"/>
                        </a:spcBef>
                      </a:pPr>
                      <a:r>
                        <a:rPr sz="2100" dirty="0">
                          <a:latin typeface="Verdana"/>
                          <a:cs typeface="Verdana"/>
                        </a:rPr>
                        <a:t>b</a:t>
                      </a:r>
                      <a:endParaRPr sz="2100">
                        <a:latin typeface="Verdana"/>
                        <a:cs typeface="Verdana"/>
                      </a:endParaRPr>
                    </a:p>
                  </a:txBody>
                  <a:tcPr marL="0" marR="0" marT="514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06045">
                        <a:lnSpc>
                          <a:spcPct val="100000"/>
                        </a:lnSpc>
                        <a:spcBef>
                          <a:spcPts val="405"/>
                        </a:spcBef>
                      </a:pPr>
                      <a:r>
                        <a:rPr sz="2100" spc="-5" dirty="0">
                          <a:latin typeface="Verdana"/>
                          <a:cs typeface="Verdana"/>
                        </a:rPr>
                        <a:t>périphérique</a:t>
                      </a:r>
                      <a:r>
                        <a:rPr sz="2100" spc="45" dirty="0">
                          <a:latin typeface="Verdana"/>
                          <a:cs typeface="Verdana"/>
                        </a:rPr>
                        <a:t> </a:t>
                      </a:r>
                      <a:r>
                        <a:rPr sz="2100" spc="-5" dirty="0">
                          <a:latin typeface="Verdana"/>
                          <a:cs typeface="Verdana"/>
                        </a:rPr>
                        <a:t>bloc</a:t>
                      </a:r>
                      <a:endParaRPr sz="2100">
                        <a:latin typeface="Verdana"/>
                        <a:cs typeface="Verdana"/>
                      </a:endParaRPr>
                    </a:p>
                  </a:txBody>
                  <a:tcPr marL="0" marR="0" marT="514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6"/>
                  </a:ext>
                </a:extLst>
              </a:tr>
              <a:tr h="317219">
                <a:tc>
                  <a:txBody>
                    <a:bodyPr/>
                    <a:lstStyle/>
                    <a:p>
                      <a:pPr marL="105410">
                        <a:lnSpc>
                          <a:spcPct val="100000"/>
                        </a:lnSpc>
                        <a:spcBef>
                          <a:spcPts val="400"/>
                        </a:spcBef>
                      </a:pPr>
                      <a:r>
                        <a:rPr sz="2100" dirty="0">
                          <a:latin typeface="Verdana"/>
                          <a:cs typeface="Verdana"/>
                        </a:rPr>
                        <a:t>c</a:t>
                      </a:r>
                      <a:endParaRPr sz="2100">
                        <a:latin typeface="Verdana"/>
                        <a:cs typeface="Verdana"/>
                      </a:endParaRPr>
                    </a:p>
                  </a:txBody>
                  <a:tcPr marL="0" marR="0" marT="5080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06680">
                        <a:lnSpc>
                          <a:spcPct val="100000"/>
                        </a:lnSpc>
                        <a:spcBef>
                          <a:spcPts val="400"/>
                        </a:spcBef>
                      </a:pPr>
                      <a:r>
                        <a:rPr sz="2100" spc="-5" dirty="0">
                          <a:latin typeface="Verdana"/>
                          <a:cs typeface="Verdana"/>
                        </a:rPr>
                        <a:t>périphérique</a:t>
                      </a:r>
                      <a:r>
                        <a:rPr sz="2100" spc="45" dirty="0">
                          <a:latin typeface="Verdana"/>
                          <a:cs typeface="Verdana"/>
                        </a:rPr>
                        <a:t> </a:t>
                      </a:r>
                      <a:r>
                        <a:rPr sz="2100" spc="-10" dirty="0">
                          <a:latin typeface="Verdana"/>
                          <a:cs typeface="Verdana"/>
                        </a:rPr>
                        <a:t>caractère</a:t>
                      </a:r>
                      <a:endParaRPr sz="2100" dirty="0">
                        <a:latin typeface="Verdana"/>
                        <a:cs typeface="Verdana"/>
                      </a:endParaRPr>
                    </a:p>
                  </a:txBody>
                  <a:tcPr marL="0" marR="0" marT="5080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44917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94723"/>
            <a:ext cx="7556313" cy="1116106"/>
          </a:xfrm>
        </p:spPr>
        <p:txBody>
          <a:bodyPr/>
          <a:lstStyle/>
          <a:p>
            <a:r>
              <a:rPr lang="fr-FR" dirty="0">
                <a:solidFill>
                  <a:schemeClr val="tx1"/>
                </a:solidFill>
                <a:latin typeface="Times New Roman" pitchFamily="18" charset="0"/>
                <a:cs typeface="Times New Roman" pitchFamily="18" charset="0"/>
              </a:rPr>
              <a:t>Permissions simples</a:t>
            </a:r>
            <a:endParaRPr lang="fr-FR" dirty="0"/>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7</a:t>
            </a:fld>
            <a:endParaRPr lang="en-US"/>
          </a:p>
        </p:txBody>
      </p:sp>
      <p:sp>
        <p:nvSpPr>
          <p:cNvPr id="14" name="object 4">
            <a:extLst>
              <a:ext uri="{FF2B5EF4-FFF2-40B4-BE49-F238E27FC236}">
                <a16:creationId xmlns:a16="http://schemas.microsoft.com/office/drawing/2014/main" id="{4DC9CD44-C108-4F76-91FC-E7E6C274495F}"/>
              </a:ext>
            </a:extLst>
          </p:cNvPr>
          <p:cNvSpPr txBox="1"/>
          <p:nvPr/>
        </p:nvSpPr>
        <p:spPr>
          <a:xfrm>
            <a:off x="588533" y="1426936"/>
            <a:ext cx="5349240" cy="4457631"/>
          </a:xfrm>
          <a:prstGeom prst="rect">
            <a:avLst/>
          </a:prstGeom>
        </p:spPr>
        <p:txBody>
          <a:bodyPr vert="horz" wrap="square" lIns="0" tIns="17780" rIns="0" bIns="0" rtlCol="0">
            <a:spAutoFit/>
          </a:bodyPr>
          <a:lstStyle/>
          <a:p>
            <a:pPr marL="218440" indent="-205740">
              <a:spcBef>
                <a:spcPts val="140"/>
              </a:spcBef>
              <a:buClr>
                <a:srgbClr val="006599"/>
              </a:buClr>
              <a:buSzPct val="91304"/>
              <a:buFontTx/>
              <a:buChar char="•"/>
              <a:tabLst>
                <a:tab pos="218440" algn="l"/>
              </a:tabLst>
            </a:pPr>
            <a:r>
              <a:rPr sz="2300" spc="15" dirty="0">
                <a:solidFill>
                  <a:prstClr val="black"/>
                </a:solidFill>
                <a:latin typeface="Segoe UI Symbol"/>
                <a:cs typeface="Segoe UI Symbol"/>
              </a:rPr>
              <a:t>read </a:t>
            </a:r>
            <a:r>
              <a:rPr sz="2300" spc="20" dirty="0">
                <a:solidFill>
                  <a:prstClr val="black"/>
                </a:solidFill>
                <a:latin typeface="Segoe UI Symbol"/>
                <a:cs typeface="Segoe UI Symbol"/>
              </a:rPr>
              <a:t>– </a:t>
            </a:r>
            <a:r>
              <a:rPr sz="2300" spc="15" dirty="0">
                <a:solidFill>
                  <a:prstClr val="black"/>
                </a:solidFill>
                <a:latin typeface="Segoe UI Symbol"/>
                <a:cs typeface="Segoe UI Symbol"/>
              </a:rPr>
              <a:t>write </a:t>
            </a:r>
            <a:r>
              <a:rPr sz="2300" spc="20" dirty="0">
                <a:solidFill>
                  <a:prstClr val="black"/>
                </a:solidFill>
                <a:latin typeface="Segoe UI Symbol"/>
                <a:cs typeface="Segoe UI Symbol"/>
              </a:rPr>
              <a:t>–</a:t>
            </a:r>
            <a:r>
              <a:rPr sz="2300" spc="-20" dirty="0">
                <a:solidFill>
                  <a:prstClr val="black"/>
                </a:solidFill>
                <a:latin typeface="Segoe UI Symbol"/>
                <a:cs typeface="Segoe UI Symbol"/>
              </a:rPr>
              <a:t> </a:t>
            </a:r>
            <a:r>
              <a:rPr sz="2300" spc="15" dirty="0">
                <a:solidFill>
                  <a:prstClr val="black"/>
                </a:solidFill>
                <a:latin typeface="Segoe UI Symbol"/>
                <a:cs typeface="Segoe UI Symbol"/>
              </a:rPr>
              <a:t>execute</a:t>
            </a:r>
            <a:r>
              <a:rPr lang="fr-FR" sz="2300" spc="15" dirty="0">
                <a:solidFill>
                  <a:prstClr val="black"/>
                </a:solidFill>
                <a:latin typeface="Segoe UI Symbol"/>
                <a:cs typeface="Segoe UI Symbol"/>
              </a:rPr>
              <a:t> </a:t>
            </a:r>
            <a:endParaRPr sz="2300" dirty="0">
              <a:solidFill>
                <a:prstClr val="black"/>
              </a:solidFill>
              <a:latin typeface="Segoe UI Symbol"/>
              <a:cs typeface="Segoe UI Symbol"/>
            </a:endParaRPr>
          </a:p>
          <a:p>
            <a:pPr>
              <a:buClr>
                <a:srgbClr val="006599"/>
              </a:buClr>
            </a:pPr>
            <a:r>
              <a:rPr lang="fr-FR" sz="3100" dirty="0">
                <a:solidFill>
                  <a:prstClr val="black"/>
                </a:solidFill>
                <a:latin typeface="Times New Roman"/>
                <a:cs typeface="Times New Roman"/>
              </a:rPr>
              <a:t>   r       w       x</a:t>
            </a:r>
            <a:endParaRPr sz="3100" dirty="0">
              <a:solidFill>
                <a:prstClr val="black"/>
              </a:solidFill>
              <a:latin typeface="Times New Roman"/>
              <a:cs typeface="Times New Roman"/>
            </a:endParaRPr>
          </a:p>
          <a:p>
            <a:pPr marL="216535" indent="-203835">
              <a:spcBef>
                <a:spcPts val="2650"/>
              </a:spcBef>
              <a:buClr>
                <a:srgbClr val="006599"/>
              </a:buClr>
              <a:buSzPct val="91304"/>
              <a:buFontTx/>
              <a:buChar char="•"/>
              <a:tabLst>
                <a:tab pos="217170" algn="l"/>
              </a:tabLst>
            </a:pPr>
            <a:r>
              <a:rPr sz="2300" spc="15" dirty="0">
                <a:solidFill>
                  <a:prstClr val="black"/>
                </a:solidFill>
                <a:latin typeface="Segoe UI Symbol"/>
                <a:cs typeface="Segoe UI Symbol"/>
              </a:rPr>
              <a:t>user </a:t>
            </a:r>
            <a:r>
              <a:rPr sz="2300" spc="20" dirty="0">
                <a:solidFill>
                  <a:prstClr val="black"/>
                </a:solidFill>
                <a:latin typeface="Segoe UI Symbol"/>
                <a:cs typeface="Segoe UI Symbol"/>
              </a:rPr>
              <a:t>– </a:t>
            </a:r>
            <a:r>
              <a:rPr sz="2300" spc="15" dirty="0">
                <a:solidFill>
                  <a:prstClr val="black"/>
                </a:solidFill>
                <a:latin typeface="Segoe UI Symbol"/>
                <a:cs typeface="Segoe UI Symbol"/>
              </a:rPr>
              <a:t>group </a:t>
            </a:r>
            <a:r>
              <a:rPr sz="2300" spc="20" dirty="0">
                <a:solidFill>
                  <a:prstClr val="black"/>
                </a:solidFill>
                <a:latin typeface="Segoe UI Symbol"/>
                <a:cs typeface="Segoe UI Symbol"/>
              </a:rPr>
              <a:t>–</a:t>
            </a:r>
            <a:r>
              <a:rPr sz="2300" spc="10" dirty="0">
                <a:solidFill>
                  <a:prstClr val="black"/>
                </a:solidFill>
                <a:latin typeface="Segoe UI Symbol"/>
                <a:cs typeface="Segoe UI Symbol"/>
              </a:rPr>
              <a:t> </a:t>
            </a:r>
            <a:r>
              <a:rPr sz="2300" spc="15" dirty="0">
                <a:solidFill>
                  <a:prstClr val="black"/>
                </a:solidFill>
                <a:latin typeface="Segoe UI Symbol"/>
                <a:cs typeface="Segoe UI Symbol"/>
              </a:rPr>
              <a:t>others</a:t>
            </a:r>
            <a:endParaRPr lang="fr-FR" sz="2300" spc="15" dirty="0">
              <a:solidFill>
                <a:prstClr val="black"/>
              </a:solidFill>
              <a:latin typeface="Segoe UI Symbol"/>
              <a:cs typeface="Segoe UI Symbol"/>
            </a:endParaRPr>
          </a:p>
          <a:p>
            <a:pPr marL="12700">
              <a:spcBef>
                <a:spcPts val="2650"/>
              </a:spcBef>
              <a:buClr>
                <a:srgbClr val="006599"/>
              </a:buClr>
              <a:buSzPct val="91304"/>
              <a:tabLst>
                <a:tab pos="217170" algn="l"/>
              </a:tabLst>
            </a:pPr>
            <a:r>
              <a:rPr lang="fr-FR" sz="2300" spc="15" dirty="0">
                <a:solidFill>
                  <a:prstClr val="black"/>
                </a:solidFill>
                <a:latin typeface="Segoe UI Symbol"/>
                <a:cs typeface="Segoe UI Symbol"/>
              </a:rPr>
              <a:t>  u          g           o</a:t>
            </a:r>
            <a:endParaRPr sz="2300" dirty="0">
              <a:solidFill>
                <a:prstClr val="black"/>
              </a:solidFill>
              <a:latin typeface="Segoe UI Symbol"/>
              <a:cs typeface="Segoe UI Symbol"/>
            </a:endParaRPr>
          </a:p>
          <a:p>
            <a:pPr>
              <a:buClr>
                <a:srgbClr val="006599"/>
              </a:buClr>
              <a:buFont typeface="Segoe UI Symbol"/>
              <a:buChar char="•"/>
            </a:pPr>
            <a:endParaRPr sz="3100" dirty="0">
              <a:solidFill>
                <a:prstClr val="black"/>
              </a:solidFill>
              <a:latin typeface="Times New Roman"/>
              <a:cs typeface="Times New Roman"/>
            </a:endParaRPr>
          </a:p>
          <a:p>
            <a:pPr marL="216535" indent="-203835">
              <a:spcBef>
                <a:spcPts val="2650"/>
              </a:spcBef>
              <a:buClr>
                <a:srgbClr val="006599"/>
              </a:buClr>
              <a:buSzPct val="91304"/>
              <a:buFontTx/>
              <a:buChar char="•"/>
              <a:tabLst>
                <a:tab pos="217170" algn="l"/>
              </a:tabLst>
            </a:pPr>
            <a:r>
              <a:rPr sz="2300" spc="20" dirty="0">
                <a:solidFill>
                  <a:prstClr val="black"/>
                </a:solidFill>
                <a:latin typeface="Segoe UI Symbol"/>
                <a:cs typeface="Segoe UI Symbol"/>
              </a:rPr>
              <a:t>9</a:t>
            </a:r>
            <a:r>
              <a:rPr sz="2300" spc="-95" dirty="0">
                <a:solidFill>
                  <a:prstClr val="black"/>
                </a:solidFill>
                <a:latin typeface="Segoe UI Symbol"/>
                <a:cs typeface="Segoe UI Symbol"/>
              </a:rPr>
              <a:t> </a:t>
            </a:r>
            <a:r>
              <a:rPr sz="2300" spc="10" dirty="0">
                <a:solidFill>
                  <a:prstClr val="black"/>
                </a:solidFill>
                <a:latin typeface="Segoe UI Symbol"/>
                <a:cs typeface="Segoe UI Symbol"/>
              </a:rPr>
              <a:t>bits</a:t>
            </a:r>
            <a:endParaRPr sz="2300" dirty="0">
              <a:solidFill>
                <a:prstClr val="black"/>
              </a:solidFill>
              <a:latin typeface="Segoe UI Symbol"/>
              <a:cs typeface="Segoe UI Symbol"/>
            </a:endParaRPr>
          </a:p>
          <a:p>
            <a:pPr marL="548640" lvl="1" indent="-198120">
              <a:spcBef>
                <a:spcPts val="1545"/>
              </a:spcBef>
              <a:buClr>
                <a:srgbClr val="006599"/>
              </a:buClr>
              <a:buSzPct val="78571"/>
              <a:buFont typeface="Wingdings"/>
              <a:buChar char=""/>
              <a:tabLst>
                <a:tab pos="549275" algn="l"/>
              </a:tabLst>
            </a:pPr>
            <a:r>
              <a:rPr sz="2100" spc="-5" dirty="0">
                <a:solidFill>
                  <a:prstClr val="black"/>
                </a:solidFill>
                <a:latin typeface="Segoe UI Symbol"/>
                <a:cs typeface="Segoe UI Symbol"/>
              </a:rPr>
              <a:t>représentation octale </a:t>
            </a:r>
            <a:r>
              <a:rPr sz="2100" dirty="0">
                <a:solidFill>
                  <a:prstClr val="black"/>
                </a:solidFill>
                <a:latin typeface="Segoe UI Symbol"/>
                <a:cs typeface="Segoe UI Symbol"/>
              </a:rPr>
              <a:t>: r = </a:t>
            </a:r>
            <a:r>
              <a:rPr sz="2100" spc="-5" dirty="0">
                <a:solidFill>
                  <a:prstClr val="black"/>
                </a:solidFill>
                <a:latin typeface="Segoe UI Symbol"/>
                <a:cs typeface="Segoe UI Symbol"/>
              </a:rPr>
              <a:t>4, </a:t>
            </a:r>
            <a:r>
              <a:rPr sz="2100" dirty="0">
                <a:solidFill>
                  <a:prstClr val="black"/>
                </a:solidFill>
                <a:latin typeface="Segoe UI Symbol"/>
                <a:cs typeface="Segoe UI Symbol"/>
              </a:rPr>
              <a:t>w = </a:t>
            </a:r>
            <a:r>
              <a:rPr sz="2100" spc="-5" dirty="0">
                <a:solidFill>
                  <a:prstClr val="black"/>
                </a:solidFill>
                <a:latin typeface="Segoe UI Symbol"/>
                <a:cs typeface="Segoe UI Symbol"/>
              </a:rPr>
              <a:t>2, </a:t>
            </a:r>
            <a:r>
              <a:rPr sz="2100" dirty="0">
                <a:solidFill>
                  <a:prstClr val="black"/>
                </a:solidFill>
                <a:latin typeface="Segoe UI Symbol"/>
                <a:cs typeface="Segoe UI Symbol"/>
              </a:rPr>
              <a:t>x =</a:t>
            </a:r>
            <a:r>
              <a:rPr sz="2100" spc="-15" dirty="0">
                <a:solidFill>
                  <a:prstClr val="black"/>
                </a:solidFill>
                <a:latin typeface="Segoe UI Symbol"/>
                <a:cs typeface="Segoe UI Symbol"/>
              </a:rPr>
              <a:t> </a:t>
            </a:r>
            <a:r>
              <a:rPr sz="2100" dirty="0">
                <a:solidFill>
                  <a:prstClr val="black"/>
                </a:solidFill>
                <a:latin typeface="Segoe UI Symbol"/>
                <a:cs typeface="Segoe UI Symbol"/>
              </a:rPr>
              <a:t>1</a:t>
            </a:r>
          </a:p>
          <a:p>
            <a:pPr marL="548640" lvl="1" indent="-198120">
              <a:spcBef>
                <a:spcPts val="1525"/>
              </a:spcBef>
              <a:buClr>
                <a:srgbClr val="006599"/>
              </a:buClr>
              <a:buSzPct val="78571"/>
              <a:buFont typeface="Wingdings"/>
              <a:buChar char=""/>
              <a:tabLst>
                <a:tab pos="549275" algn="l"/>
              </a:tabLst>
            </a:pPr>
            <a:r>
              <a:rPr sz="2100" dirty="0">
                <a:solidFill>
                  <a:prstClr val="black"/>
                </a:solidFill>
                <a:latin typeface="Segoe UI Symbol"/>
                <a:cs typeface="Segoe UI Symbol"/>
              </a:rPr>
              <a:t>ex : </a:t>
            </a:r>
            <a:r>
              <a:rPr sz="2100" spc="-5" dirty="0">
                <a:solidFill>
                  <a:prstClr val="black"/>
                </a:solidFill>
                <a:latin typeface="Segoe UI Symbol"/>
                <a:cs typeface="Segoe UI Symbol"/>
              </a:rPr>
              <a:t>754 </a:t>
            </a:r>
            <a:r>
              <a:rPr sz="2100" dirty="0">
                <a:solidFill>
                  <a:prstClr val="black"/>
                </a:solidFill>
                <a:latin typeface="Segoe UI Symbol"/>
                <a:cs typeface="Segoe UI Symbol"/>
              </a:rPr>
              <a:t>= </a:t>
            </a:r>
            <a:r>
              <a:rPr sz="2100" spc="-5" dirty="0">
                <a:solidFill>
                  <a:prstClr val="black"/>
                </a:solidFill>
                <a:latin typeface="Segoe UI Symbol"/>
                <a:cs typeface="Segoe UI Symbol"/>
              </a:rPr>
              <a:t>rwxr-xr--</a:t>
            </a:r>
            <a:endParaRPr sz="2100" dirty="0">
              <a:solidFill>
                <a:prstClr val="black"/>
              </a:solidFill>
              <a:latin typeface="Segoe UI Symbol"/>
              <a:cs typeface="Segoe UI Symbol"/>
            </a:endParaRPr>
          </a:p>
        </p:txBody>
      </p:sp>
    </p:spTree>
    <p:extLst>
      <p:ext uri="{BB962C8B-B14F-4D97-AF65-F5344CB8AC3E}">
        <p14:creationId xmlns:p14="http://schemas.microsoft.com/office/powerpoint/2010/main" val="1408342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94723"/>
            <a:ext cx="7556313" cy="1116106"/>
          </a:xfrm>
        </p:spPr>
        <p:txBody>
          <a:bodyPr/>
          <a:lstStyle/>
          <a:p>
            <a:r>
              <a:rPr lang="fr-FR" dirty="0">
                <a:solidFill>
                  <a:schemeClr val="tx1"/>
                </a:solidFill>
                <a:latin typeface="Times New Roman" pitchFamily="18" charset="0"/>
                <a:cs typeface="Times New Roman" pitchFamily="18" charset="0"/>
              </a:rPr>
              <a:t>Permissions simples</a:t>
            </a:r>
            <a:endParaRPr lang="fr-FR" dirty="0"/>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8</a:t>
            </a:fld>
            <a:endParaRPr lang="en-US"/>
          </a:p>
        </p:txBody>
      </p:sp>
      <p:sp>
        <p:nvSpPr>
          <p:cNvPr id="7" name="object 5">
            <a:extLst>
              <a:ext uri="{FF2B5EF4-FFF2-40B4-BE49-F238E27FC236}">
                <a16:creationId xmlns:a16="http://schemas.microsoft.com/office/drawing/2014/main" id="{8DA3239D-9A63-44BB-8E5D-E18DEEEED987}"/>
              </a:ext>
            </a:extLst>
          </p:cNvPr>
          <p:cNvSpPr/>
          <p:nvPr/>
        </p:nvSpPr>
        <p:spPr>
          <a:xfrm>
            <a:off x="962553" y="1787875"/>
            <a:ext cx="6854995" cy="1697800"/>
          </a:xfrm>
          <a:prstGeom prst="rect">
            <a:avLst/>
          </a:prstGeom>
          <a:blipFill>
            <a:blip r:embed="rId2" cstate="print"/>
            <a:stretch>
              <a:fillRect/>
            </a:stretch>
          </a:blipFill>
        </p:spPr>
        <p:txBody>
          <a:bodyPr wrap="square" lIns="0" tIns="0" rIns="0" bIns="0" rtlCol="0"/>
          <a:lstStyle/>
          <a:p>
            <a:endParaRPr dirty="0"/>
          </a:p>
        </p:txBody>
      </p:sp>
      <p:sp>
        <p:nvSpPr>
          <p:cNvPr id="8" name="object 6">
            <a:extLst>
              <a:ext uri="{FF2B5EF4-FFF2-40B4-BE49-F238E27FC236}">
                <a16:creationId xmlns:a16="http://schemas.microsoft.com/office/drawing/2014/main" id="{234E1862-C376-4FE5-AE31-9095ACAB6419}"/>
              </a:ext>
            </a:extLst>
          </p:cNvPr>
          <p:cNvSpPr/>
          <p:nvPr/>
        </p:nvSpPr>
        <p:spPr>
          <a:xfrm>
            <a:off x="1413657" y="3461227"/>
            <a:ext cx="525780" cy="807720"/>
          </a:xfrm>
          <a:custGeom>
            <a:avLst/>
            <a:gdLst/>
            <a:ahLst/>
            <a:cxnLst/>
            <a:rect l="l" t="t" r="r" b="b"/>
            <a:pathLst>
              <a:path w="525780" h="807720">
                <a:moveTo>
                  <a:pt x="513021" y="787624"/>
                </a:moveTo>
                <a:lnTo>
                  <a:pt x="512403" y="775680"/>
                </a:lnTo>
                <a:lnTo>
                  <a:pt x="10668" y="0"/>
                </a:lnTo>
                <a:lnTo>
                  <a:pt x="0" y="7620"/>
                </a:lnTo>
                <a:lnTo>
                  <a:pt x="500475" y="781351"/>
                </a:lnTo>
                <a:lnTo>
                  <a:pt x="513021" y="787624"/>
                </a:lnTo>
                <a:close/>
              </a:path>
              <a:path w="525780" h="807720">
                <a:moveTo>
                  <a:pt x="513588" y="801624"/>
                </a:moveTo>
                <a:lnTo>
                  <a:pt x="500475" y="781351"/>
                </a:lnTo>
                <a:lnTo>
                  <a:pt x="440436" y="751332"/>
                </a:lnTo>
                <a:lnTo>
                  <a:pt x="435864" y="752856"/>
                </a:lnTo>
                <a:lnTo>
                  <a:pt x="432816" y="758952"/>
                </a:lnTo>
                <a:lnTo>
                  <a:pt x="434340" y="762000"/>
                </a:lnTo>
                <a:lnTo>
                  <a:pt x="513588" y="801624"/>
                </a:lnTo>
                <a:close/>
              </a:path>
              <a:path w="525780" h="807720">
                <a:moveTo>
                  <a:pt x="522732" y="795092"/>
                </a:moveTo>
                <a:lnTo>
                  <a:pt x="522732" y="792480"/>
                </a:lnTo>
                <a:lnTo>
                  <a:pt x="513588" y="798576"/>
                </a:lnTo>
                <a:lnTo>
                  <a:pt x="513021" y="787624"/>
                </a:lnTo>
                <a:lnTo>
                  <a:pt x="500475" y="781351"/>
                </a:lnTo>
                <a:lnTo>
                  <a:pt x="513588" y="801624"/>
                </a:lnTo>
                <a:lnTo>
                  <a:pt x="522732" y="795092"/>
                </a:lnTo>
                <a:close/>
              </a:path>
              <a:path w="525780" h="807720">
                <a:moveTo>
                  <a:pt x="525780" y="807720"/>
                </a:moveTo>
                <a:lnTo>
                  <a:pt x="521208" y="710184"/>
                </a:lnTo>
                <a:lnTo>
                  <a:pt x="521208" y="705612"/>
                </a:lnTo>
                <a:lnTo>
                  <a:pt x="518160" y="702564"/>
                </a:lnTo>
                <a:lnTo>
                  <a:pt x="515112" y="704088"/>
                </a:lnTo>
                <a:lnTo>
                  <a:pt x="512064" y="704088"/>
                </a:lnTo>
                <a:lnTo>
                  <a:pt x="509016" y="707136"/>
                </a:lnTo>
                <a:lnTo>
                  <a:pt x="509016" y="710184"/>
                </a:lnTo>
                <a:lnTo>
                  <a:pt x="512403" y="775680"/>
                </a:lnTo>
                <a:lnTo>
                  <a:pt x="524256" y="794004"/>
                </a:lnTo>
                <a:lnTo>
                  <a:pt x="524256" y="806958"/>
                </a:lnTo>
                <a:lnTo>
                  <a:pt x="525780" y="807720"/>
                </a:lnTo>
                <a:close/>
              </a:path>
              <a:path w="525780" h="807720">
                <a:moveTo>
                  <a:pt x="524256" y="794004"/>
                </a:moveTo>
                <a:lnTo>
                  <a:pt x="512403" y="775680"/>
                </a:lnTo>
                <a:lnTo>
                  <a:pt x="513021" y="787624"/>
                </a:lnTo>
                <a:lnTo>
                  <a:pt x="522732" y="792480"/>
                </a:lnTo>
                <a:lnTo>
                  <a:pt x="522732" y="795092"/>
                </a:lnTo>
                <a:lnTo>
                  <a:pt x="524256" y="794004"/>
                </a:lnTo>
                <a:close/>
              </a:path>
              <a:path w="525780" h="807720">
                <a:moveTo>
                  <a:pt x="522732" y="792480"/>
                </a:moveTo>
                <a:lnTo>
                  <a:pt x="513021" y="787624"/>
                </a:lnTo>
                <a:lnTo>
                  <a:pt x="513588" y="798576"/>
                </a:lnTo>
                <a:lnTo>
                  <a:pt x="522732" y="792480"/>
                </a:lnTo>
                <a:close/>
              </a:path>
              <a:path w="525780" h="807720">
                <a:moveTo>
                  <a:pt x="524256" y="806958"/>
                </a:moveTo>
                <a:lnTo>
                  <a:pt x="524256" y="794004"/>
                </a:lnTo>
                <a:lnTo>
                  <a:pt x="513588" y="801624"/>
                </a:lnTo>
                <a:lnTo>
                  <a:pt x="524256" y="806958"/>
                </a:lnTo>
                <a:close/>
              </a:path>
            </a:pathLst>
          </a:custGeom>
          <a:solidFill>
            <a:srgbClr val="404040"/>
          </a:solidFill>
        </p:spPr>
        <p:txBody>
          <a:bodyPr wrap="square" lIns="0" tIns="0" rIns="0" bIns="0" rtlCol="0"/>
          <a:lstStyle/>
          <a:p>
            <a:endParaRPr/>
          </a:p>
        </p:txBody>
      </p:sp>
      <p:sp>
        <p:nvSpPr>
          <p:cNvPr id="9" name="object 7">
            <a:extLst>
              <a:ext uri="{FF2B5EF4-FFF2-40B4-BE49-F238E27FC236}">
                <a16:creationId xmlns:a16="http://schemas.microsoft.com/office/drawing/2014/main" id="{56A83F91-1E55-4704-AA33-EB2A13BC1F98}"/>
              </a:ext>
            </a:extLst>
          </p:cNvPr>
          <p:cNvSpPr/>
          <p:nvPr/>
        </p:nvSpPr>
        <p:spPr>
          <a:xfrm>
            <a:off x="1206392" y="3464276"/>
            <a:ext cx="104139" cy="805180"/>
          </a:xfrm>
          <a:custGeom>
            <a:avLst/>
            <a:gdLst/>
            <a:ahLst/>
            <a:cxnLst/>
            <a:rect l="l" t="t" r="r" b="b"/>
            <a:pathLst>
              <a:path w="104139" h="805179">
                <a:moveTo>
                  <a:pt x="51816" y="779272"/>
                </a:moveTo>
                <a:lnTo>
                  <a:pt x="12192" y="713232"/>
                </a:lnTo>
                <a:lnTo>
                  <a:pt x="10668" y="710184"/>
                </a:lnTo>
                <a:lnTo>
                  <a:pt x="7620" y="708660"/>
                </a:lnTo>
                <a:lnTo>
                  <a:pt x="4572" y="711708"/>
                </a:lnTo>
                <a:lnTo>
                  <a:pt x="1524" y="713232"/>
                </a:lnTo>
                <a:lnTo>
                  <a:pt x="0" y="716280"/>
                </a:lnTo>
                <a:lnTo>
                  <a:pt x="1524" y="719328"/>
                </a:lnTo>
                <a:lnTo>
                  <a:pt x="45720" y="794327"/>
                </a:lnTo>
                <a:lnTo>
                  <a:pt x="45720" y="789432"/>
                </a:lnTo>
                <a:lnTo>
                  <a:pt x="51816" y="779272"/>
                </a:lnTo>
                <a:close/>
              </a:path>
              <a:path w="104139" h="805179">
                <a:moveTo>
                  <a:pt x="57912" y="769112"/>
                </a:moveTo>
                <a:lnTo>
                  <a:pt x="57912" y="0"/>
                </a:lnTo>
                <a:lnTo>
                  <a:pt x="45720" y="0"/>
                </a:lnTo>
                <a:lnTo>
                  <a:pt x="45720" y="769112"/>
                </a:lnTo>
                <a:lnTo>
                  <a:pt x="51816" y="779272"/>
                </a:lnTo>
                <a:lnTo>
                  <a:pt x="57912" y="769112"/>
                </a:lnTo>
                <a:close/>
              </a:path>
              <a:path w="104139" h="805179">
                <a:moveTo>
                  <a:pt x="57912" y="789432"/>
                </a:moveTo>
                <a:lnTo>
                  <a:pt x="51816" y="779272"/>
                </a:lnTo>
                <a:lnTo>
                  <a:pt x="45720" y="789432"/>
                </a:lnTo>
                <a:lnTo>
                  <a:pt x="57912" y="789432"/>
                </a:lnTo>
                <a:close/>
              </a:path>
              <a:path w="104139" h="805179">
                <a:moveTo>
                  <a:pt x="57912" y="792480"/>
                </a:moveTo>
                <a:lnTo>
                  <a:pt x="57912" y="789432"/>
                </a:lnTo>
                <a:lnTo>
                  <a:pt x="45720" y="789432"/>
                </a:lnTo>
                <a:lnTo>
                  <a:pt x="45720" y="792480"/>
                </a:lnTo>
                <a:lnTo>
                  <a:pt x="57912" y="792480"/>
                </a:lnTo>
                <a:close/>
              </a:path>
              <a:path w="104139" h="805179">
                <a:moveTo>
                  <a:pt x="57912" y="794327"/>
                </a:moveTo>
                <a:lnTo>
                  <a:pt x="57912" y="792480"/>
                </a:lnTo>
                <a:lnTo>
                  <a:pt x="45720" y="792480"/>
                </a:lnTo>
                <a:lnTo>
                  <a:pt x="45720" y="794327"/>
                </a:lnTo>
                <a:lnTo>
                  <a:pt x="51816" y="804672"/>
                </a:lnTo>
                <a:lnTo>
                  <a:pt x="57912" y="794327"/>
                </a:lnTo>
                <a:close/>
              </a:path>
              <a:path w="104139" h="805179">
                <a:moveTo>
                  <a:pt x="103632" y="716280"/>
                </a:moveTo>
                <a:lnTo>
                  <a:pt x="102108" y="713232"/>
                </a:lnTo>
                <a:lnTo>
                  <a:pt x="99060" y="711708"/>
                </a:lnTo>
                <a:lnTo>
                  <a:pt x="96012" y="708660"/>
                </a:lnTo>
                <a:lnTo>
                  <a:pt x="92964" y="710184"/>
                </a:lnTo>
                <a:lnTo>
                  <a:pt x="91440" y="713232"/>
                </a:lnTo>
                <a:lnTo>
                  <a:pt x="51816" y="779272"/>
                </a:lnTo>
                <a:lnTo>
                  <a:pt x="57912" y="789432"/>
                </a:lnTo>
                <a:lnTo>
                  <a:pt x="57912" y="794327"/>
                </a:lnTo>
                <a:lnTo>
                  <a:pt x="102108" y="719328"/>
                </a:lnTo>
                <a:lnTo>
                  <a:pt x="103632" y="716280"/>
                </a:lnTo>
                <a:close/>
              </a:path>
            </a:pathLst>
          </a:custGeom>
          <a:solidFill>
            <a:srgbClr val="404040"/>
          </a:solidFill>
        </p:spPr>
        <p:txBody>
          <a:bodyPr wrap="square" lIns="0" tIns="0" rIns="0" bIns="0" rtlCol="0"/>
          <a:lstStyle/>
          <a:p>
            <a:endParaRPr/>
          </a:p>
        </p:txBody>
      </p:sp>
      <p:sp>
        <p:nvSpPr>
          <p:cNvPr id="10" name="object 8">
            <a:extLst>
              <a:ext uri="{FF2B5EF4-FFF2-40B4-BE49-F238E27FC236}">
                <a16:creationId xmlns:a16="http://schemas.microsoft.com/office/drawing/2014/main" id="{09A49D72-775E-4D10-B736-2DDEC86D836A}"/>
              </a:ext>
            </a:extLst>
          </p:cNvPr>
          <p:cNvSpPr/>
          <p:nvPr/>
        </p:nvSpPr>
        <p:spPr>
          <a:xfrm>
            <a:off x="682140" y="3461227"/>
            <a:ext cx="480059" cy="807720"/>
          </a:xfrm>
          <a:custGeom>
            <a:avLst/>
            <a:gdLst/>
            <a:ahLst/>
            <a:cxnLst/>
            <a:rect l="l" t="t" r="r" b="b"/>
            <a:pathLst>
              <a:path w="480060" h="807720">
                <a:moveTo>
                  <a:pt x="12192" y="773380"/>
                </a:moveTo>
                <a:lnTo>
                  <a:pt x="12192" y="705612"/>
                </a:lnTo>
                <a:lnTo>
                  <a:pt x="10668" y="702564"/>
                </a:lnTo>
                <a:lnTo>
                  <a:pt x="3048" y="702564"/>
                </a:lnTo>
                <a:lnTo>
                  <a:pt x="0" y="705612"/>
                </a:lnTo>
                <a:lnTo>
                  <a:pt x="0" y="794004"/>
                </a:lnTo>
                <a:lnTo>
                  <a:pt x="12192" y="773380"/>
                </a:lnTo>
                <a:close/>
              </a:path>
              <a:path w="480060" h="807720">
                <a:moveTo>
                  <a:pt x="480056" y="7620"/>
                </a:moveTo>
                <a:lnTo>
                  <a:pt x="469388" y="0"/>
                </a:lnTo>
                <a:lnTo>
                  <a:pt x="0" y="794004"/>
                </a:lnTo>
                <a:lnTo>
                  <a:pt x="3048" y="795745"/>
                </a:lnTo>
                <a:lnTo>
                  <a:pt x="3048" y="792480"/>
                </a:lnTo>
                <a:lnTo>
                  <a:pt x="21203" y="782313"/>
                </a:lnTo>
                <a:lnTo>
                  <a:pt x="480056" y="7620"/>
                </a:lnTo>
                <a:close/>
              </a:path>
              <a:path w="480060" h="807720">
                <a:moveTo>
                  <a:pt x="89916" y="754380"/>
                </a:moveTo>
                <a:lnTo>
                  <a:pt x="86868" y="748284"/>
                </a:lnTo>
                <a:lnTo>
                  <a:pt x="82296" y="746760"/>
                </a:lnTo>
                <a:lnTo>
                  <a:pt x="79248" y="749808"/>
                </a:lnTo>
                <a:lnTo>
                  <a:pt x="21203" y="782313"/>
                </a:lnTo>
                <a:lnTo>
                  <a:pt x="10668" y="800100"/>
                </a:lnTo>
                <a:lnTo>
                  <a:pt x="0" y="794004"/>
                </a:lnTo>
                <a:lnTo>
                  <a:pt x="0" y="807720"/>
                </a:lnTo>
                <a:lnTo>
                  <a:pt x="85344" y="760476"/>
                </a:lnTo>
                <a:lnTo>
                  <a:pt x="88392" y="758952"/>
                </a:lnTo>
                <a:lnTo>
                  <a:pt x="89916" y="754380"/>
                </a:lnTo>
                <a:close/>
              </a:path>
              <a:path w="480060" h="807720">
                <a:moveTo>
                  <a:pt x="21203" y="782313"/>
                </a:moveTo>
                <a:lnTo>
                  <a:pt x="3048" y="792480"/>
                </a:lnTo>
                <a:lnTo>
                  <a:pt x="12192" y="797052"/>
                </a:lnTo>
                <a:lnTo>
                  <a:pt x="12192" y="797527"/>
                </a:lnTo>
                <a:lnTo>
                  <a:pt x="21203" y="782313"/>
                </a:lnTo>
                <a:close/>
              </a:path>
              <a:path w="480060" h="807720">
                <a:moveTo>
                  <a:pt x="12192" y="797527"/>
                </a:moveTo>
                <a:lnTo>
                  <a:pt x="12192" y="797052"/>
                </a:lnTo>
                <a:lnTo>
                  <a:pt x="3048" y="792480"/>
                </a:lnTo>
                <a:lnTo>
                  <a:pt x="3048" y="795745"/>
                </a:lnTo>
                <a:lnTo>
                  <a:pt x="10668" y="800100"/>
                </a:lnTo>
                <a:lnTo>
                  <a:pt x="12192" y="797527"/>
                </a:lnTo>
                <a:close/>
              </a:path>
            </a:pathLst>
          </a:custGeom>
          <a:solidFill>
            <a:srgbClr val="404040"/>
          </a:solidFill>
        </p:spPr>
        <p:txBody>
          <a:bodyPr wrap="square" lIns="0" tIns="0" rIns="0" bIns="0" rtlCol="0"/>
          <a:lstStyle/>
          <a:p>
            <a:endParaRPr/>
          </a:p>
        </p:txBody>
      </p:sp>
      <p:sp>
        <p:nvSpPr>
          <p:cNvPr id="11" name="object 9">
            <a:extLst>
              <a:ext uri="{FF2B5EF4-FFF2-40B4-BE49-F238E27FC236}">
                <a16:creationId xmlns:a16="http://schemas.microsoft.com/office/drawing/2014/main" id="{125218B3-A31B-4D6A-842C-99DE2B7A07FC}"/>
              </a:ext>
            </a:extLst>
          </p:cNvPr>
          <p:cNvSpPr txBox="1"/>
          <p:nvPr/>
        </p:nvSpPr>
        <p:spPr>
          <a:xfrm>
            <a:off x="274723" y="4297393"/>
            <a:ext cx="1286510" cy="452755"/>
          </a:xfrm>
          <a:prstGeom prst="rect">
            <a:avLst/>
          </a:prstGeom>
        </p:spPr>
        <p:txBody>
          <a:bodyPr vert="horz" wrap="square" lIns="0" tIns="12700" rIns="0" bIns="0" rtlCol="0">
            <a:spAutoFit/>
          </a:bodyPr>
          <a:lstStyle/>
          <a:p>
            <a:pPr marL="109855" marR="5080" indent="-97790">
              <a:lnSpc>
                <a:spcPct val="100000"/>
              </a:lnSpc>
              <a:spcBef>
                <a:spcPts val="100"/>
              </a:spcBef>
              <a:tabLst>
                <a:tab pos="779145" algn="l"/>
              </a:tabLst>
            </a:pPr>
            <a:r>
              <a:rPr sz="1400" spc="-5" dirty="0">
                <a:latin typeface="Segoe UI Symbol"/>
                <a:cs typeface="Segoe UI Symbol"/>
              </a:rPr>
              <a:t>Lecture Écriture  read</a:t>
            </a:r>
            <a:r>
              <a:rPr sz="1400" spc="-5" dirty="0">
                <a:latin typeface="Times New Roman"/>
                <a:cs typeface="Times New Roman"/>
              </a:rPr>
              <a:t>	</a:t>
            </a:r>
            <a:r>
              <a:rPr sz="1400" spc="-5" dirty="0">
                <a:latin typeface="Segoe UI Symbol"/>
                <a:cs typeface="Segoe UI Symbol"/>
              </a:rPr>
              <a:t>write</a:t>
            </a:r>
            <a:endParaRPr sz="1400">
              <a:latin typeface="Segoe UI Symbol"/>
              <a:cs typeface="Segoe UI Symbol"/>
            </a:endParaRPr>
          </a:p>
        </p:txBody>
      </p:sp>
      <p:sp>
        <p:nvSpPr>
          <p:cNvPr id="12" name="object 10">
            <a:extLst>
              <a:ext uri="{FF2B5EF4-FFF2-40B4-BE49-F238E27FC236}">
                <a16:creationId xmlns:a16="http://schemas.microsoft.com/office/drawing/2014/main" id="{17883137-7343-4835-B9DB-D7823378A44B}"/>
              </a:ext>
            </a:extLst>
          </p:cNvPr>
          <p:cNvSpPr txBox="1"/>
          <p:nvPr/>
        </p:nvSpPr>
        <p:spPr>
          <a:xfrm>
            <a:off x="1728619" y="4297393"/>
            <a:ext cx="782320" cy="452755"/>
          </a:xfrm>
          <a:prstGeom prst="rect">
            <a:avLst/>
          </a:prstGeom>
        </p:spPr>
        <p:txBody>
          <a:bodyPr vert="horz" wrap="square" lIns="0" tIns="12700" rIns="0" bIns="0" rtlCol="0">
            <a:spAutoFit/>
          </a:bodyPr>
          <a:lstStyle/>
          <a:p>
            <a:pPr marL="59690" marR="5080" indent="-47625">
              <a:lnSpc>
                <a:spcPct val="100000"/>
              </a:lnSpc>
              <a:spcBef>
                <a:spcPts val="100"/>
              </a:spcBef>
            </a:pPr>
            <a:r>
              <a:rPr sz="1400" spc="-5" dirty="0">
                <a:latin typeface="Segoe UI Symbol"/>
                <a:cs typeface="Segoe UI Symbol"/>
              </a:rPr>
              <a:t>E</a:t>
            </a:r>
            <a:r>
              <a:rPr sz="1400" spc="-10" dirty="0">
                <a:latin typeface="Segoe UI Symbol"/>
                <a:cs typeface="Segoe UI Symbol"/>
              </a:rPr>
              <a:t>x</a:t>
            </a:r>
            <a:r>
              <a:rPr sz="1400" spc="-5" dirty="0">
                <a:latin typeface="Segoe UI Symbol"/>
                <a:cs typeface="Segoe UI Symbol"/>
              </a:rPr>
              <a:t>é</a:t>
            </a:r>
            <a:r>
              <a:rPr sz="1400" dirty="0">
                <a:latin typeface="Segoe UI Symbol"/>
                <a:cs typeface="Segoe UI Symbol"/>
              </a:rPr>
              <a:t>c</a:t>
            </a:r>
            <a:r>
              <a:rPr sz="1400" spc="-5" dirty="0">
                <a:latin typeface="Segoe UI Symbol"/>
                <a:cs typeface="Segoe UI Symbol"/>
              </a:rPr>
              <a:t>u</a:t>
            </a:r>
            <a:r>
              <a:rPr sz="1400" dirty="0">
                <a:latin typeface="Segoe UI Symbol"/>
                <a:cs typeface="Segoe UI Symbol"/>
              </a:rPr>
              <a:t>t</a:t>
            </a:r>
            <a:r>
              <a:rPr sz="1400" spc="-5" dirty="0">
                <a:latin typeface="Segoe UI Symbol"/>
                <a:cs typeface="Segoe UI Symbol"/>
              </a:rPr>
              <a:t>i</a:t>
            </a:r>
            <a:r>
              <a:rPr sz="1400" spc="5" dirty="0">
                <a:latin typeface="Segoe UI Symbol"/>
                <a:cs typeface="Segoe UI Symbol"/>
              </a:rPr>
              <a:t>o</a:t>
            </a:r>
            <a:r>
              <a:rPr sz="1400" dirty="0">
                <a:latin typeface="Segoe UI Symbol"/>
                <a:cs typeface="Segoe UI Symbol"/>
              </a:rPr>
              <a:t>n </a:t>
            </a:r>
            <a:r>
              <a:rPr sz="1400" dirty="0">
                <a:latin typeface="Times New Roman"/>
                <a:cs typeface="Times New Roman"/>
              </a:rPr>
              <a:t> </a:t>
            </a:r>
            <a:r>
              <a:rPr sz="1400" spc="-5" dirty="0">
                <a:latin typeface="Segoe UI Symbol"/>
                <a:cs typeface="Segoe UI Symbol"/>
              </a:rPr>
              <a:t>execute</a:t>
            </a:r>
            <a:endParaRPr sz="1400">
              <a:latin typeface="Segoe UI Symbol"/>
              <a:cs typeface="Segoe UI Symbol"/>
            </a:endParaRPr>
          </a:p>
        </p:txBody>
      </p:sp>
      <p:sp>
        <p:nvSpPr>
          <p:cNvPr id="13" name="object 11">
            <a:extLst>
              <a:ext uri="{FF2B5EF4-FFF2-40B4-BE49-F238E27FC236}">
                <a16:creationId xmlns:a16="http://schemas.microsoft.com/office/drawing/2014/main" id="{D867A8BE-51E7-42BB-8F38-A57F62FC73E9}"/>
              </a:ext>
            </a:extLst>
          </p:cNvPr>
          <p:cNvSpPr/>
          <p:nvPr/>
        </p:nvSpPr>
        <p:spPr>
          <a:xfrm>
            <a:off x="4643013" y="3666968"/>
            <a:ext cx="1523630" cy="305380"/>
          </a:xfrm>
          <a:prstGeom prst="rect">
            <a:avLst/>
          </a:prstGeom>
          <a:blipFill>
            <a:blip r:embed="rId3" cstate="print"/>
            <a:stretch>
              <a:fillRect/>
            </a:stretch>
          </a:blipFill>
        </p:spPr>
        <p:txBody>
          <a:bodyPr wrap="square" lIns="0" tIns="0" rIns="0" bIns="0" rtlCol="0"/>
          <a:lstStyle/>
          <a:p>
            <a:endParaRPr/>
          </a:p>
        </p:txBody>
      </p:sp>
      <p:sp>
        <p:nvSpPr>
          <p:cNvPr id="15" name="object 12">
            <a:extLst>
              <a:ext uri="{FF2B5EF4-FFF2-40B4-BE49-F238E27FC236}">
                <a16:creationId xmlns:a16="http://schemas.microsoft.com/office/drawing/2014/main" id="{3C6B4468-1B05-4DDB-A335-47BB1F9AA127}"/>
              </a:ext>
            </a:extLst>
          </p:cNvPr>
          <p:cNvSpPr/>
          <p:nvPr/>
        </p:nvSpPr>
        <p:spPr>
          <a:xfrm>
            <a:off x="3924058" y="4394351"/>
            <a:ext cx="2314214" cy="219325"/>
          </a:xfrm>
          <a:prstGeom prst="rect">
            <a:avLst/>
          </a:prstGeom>
          <a:blipFill>
            <a:blip r:embed="rId4" cstate="print"/>
            <a:stretch>
              <a:fillRect/>
            </a:stretch>
          </a:blipFill>
        </p:spPr>
        <p:txBody>
          <a:bodyPr wrap="square" lIns="0" tIns="0" rIns="0" bIns="0" rtlCol="0"/>
          <a:lstStyle/>
          <a:p>
            <a:endParaRPr/>
          </a:p>
        </p:txBody>
      </p:sp>
      <p:sp>
        <p:nvSpPr>
          <p:cNvPr id="16" name="object 13">
            <a:extLst>
              <a:ext uri="{FF2B5EF4-FFF2-40B4-BE49-F238E27FC236}">
                <a16:creationId xmlns:a16="http://schemas.microsoft.com/office/drawing/2014/main" id="{23C91D97-8D68-4C6B-AD0C-2078E6A2AF9C}"/>
              </a:ext>
            </a:extLst>
          </p:cNvPr>
          <p:cNvSpPr/>
          <p:nvPr/>
        </p:nvSpPr>
        <p:spPr>
          <a:xfrm>
            <a:off x="4231532" y="4666712"/>
            <a:ext cx="104139" cy="538480"/>
          </a:xfrm>
          <a:custGeom>
            <a:avLst/>
            <a:gdLst/>
            <a:ahLst/>
            <a:cxnLst/>
            <a:rect l="l" t="t" r="r" b="b"/>
            <a:pathLst>
              <a:path w="104139" h="538479">
                <a:moveTo>
                  <a:pt x="51816" y="512572"/>
                </a:moveTo>
                <a:lnTo>
                  <a:pt x="12192" y="446532"/>
                </a:lnTo>
                <a:lnTo>
                  <a:pt x="10668" y="443484"/>
                </a:lnTo>
                <a:lnTo>
                  <a:pt x="7620" y="441960"/>
                </a:lnTo>
                <a:lnTo>
                  <a:pt x="4572" y="443484"/>
                </a:lnTo>
                <a:lnTo>
                  <a:pt x="1524" y="446532"/>
                </a:lnTo>
                <a:lnTo>
                  <a:pt x="0" y="449580"/>
                </a:lnTo>
                <a:lnTo>
                  <a:pt x="1524" y="452628"/>
                </a:lnTo>
                <a:lnTo>
                  <a:pt x="45720" y="527627"/>
                </a:lnTo>
                <a:lnTo>
                  <a:pt x="45720" y="522732"/>
                </a:lnTo>
                <a:lnTo>
                  <a:pt x="51816" y="512572"/>
                </a:lnTo>
                <a:close/>
              </a:path>
              <a:path w="104139" h="538479">
                <a:moveTo>
                  <a:pt x="57912" y="502412"/>
                </a:moveTo>
                <a:lnTo>
                  <a:pt x="57912" y="0"/>
                </a:lnTo>
                <a:lnTo>
                  <a:pt x="45720" y="0"/>
                </a:lnTo>
                <a:lnTo>
                  <a:pt x="45720" y="502412"/>
                </a:lnTo>
                <a:lnTo>
                  <a:pt x="51816" y="512572"/>
                </a:lnTo>
                <a:lnTo>
                  <a:pt x="57912" y="502412"/>
                </a:lnTo>
                <a:close/>
              </a:path>
              <a:path w="104139" h="538479">
                <a:moveTo>
                  <a:pt x="57912" y="522732"/>
                </a:moveTo>
                <a:lnTo>
                  <a:pt x="51816" y="512572"/>
                </a:lnTo>
                <a:lnTo>
                  <a:pt x="45720" y="522732"/>
                </a:lnTo>
                <a:lnTo>
                  <a:pt x="57912" y="522732"/>
                </a:lnTo>
                <a:close/>
              </a:path>
              <a:path w="104139" h="538479">
                <a:moveTo>
                  <a:pt x="57912" y="525780"/>
                </a:moveTo>
                <a:lnTo>
                  <a:pt x="57912" y="522732"/>
                </a:lnTo>
                <a:lnTo>
                  <a:pt x="45720" y="522732"/>
                </a:lnTo>
                <a:lnTo>
                  <a:pt x="45720" y="525780"/>
                </a:lnTo>
                <a:lnTo>
                  <a:pt x="57912" y="525780"/>
                </a:lnTo>
                <a:close/>
              </a:path>
              <a:path w="104139" h="538479">
                <a:moveTo>
                  <a:pt x="57912" y="527627"/>
                </a:moveTo>
                <a:lnTo>
                  <a:pt x="57912" y="525780"/>
                </a:lnTo>
                <a:lnTo>
                  <a:pt x="45720" y="525780"/>
                </a:lnTo>
                <a:lnTo>
                  <a:pt x="45720" y="527627"/>
                </a:lnTo>
                <a:lnTo>
                  <a:pt x="51816" y="537972"/>
                </a:lnTo>
                <a:lnTo>
                  <a:pt x="57912" y="527627"/>
                </a:lnTo>
                <a:close/>
              </a:path>
              <a:path w="104139" h="538479">
                <a:moveTo>
                  <a:pt x="103632" y="449580"/>
                </a:moveTo>
                <a:lnTo>
                  <a:pt x="102108" y="446532"/>
                </a:lnTo>
                <a:lnTo>
                  <a:pt x="99060" y="443484"/>
                </a:lnTo>
                <a:lnTo>
                  <a:pt x="96012" y="441960"/>
                </a:lnTo>
                <a:lnTo>
                  <a:pt x="92964" y="443484"/>
                </a:lnTo>
                <a:lnTo>
                  <a:pt x="91440" y="446532"/>
                </a:lnTo>
                <a:lnTo>
                  <a:pt x="51816" y="512572"/>
                </a:lnTo>
                <a:lnTo>
                  <a:pt x="57912" y="522732"/>
                </a:lnTo>
                <a:lnTo>
                  <a:pt x="57912" y="527627"/>
                </a:lnTo>
                <a:lnTo>
                  <a:pt x="102108" y="452628"/>
                </a:lnTo>
                <a:lnTo>
                  <a:pt x="103632" y="449580"/>
                </a:lnTo>
                <a:close/>
              </a:path>
            </a:pathLst>
          </a:custGeom>
          <a:solidFill>
            <a:srgbClr val="404040"/>
          </a:solidFill>
        </p:spPr>
        <p:txBody>
          <a:bodyPr wrap="square" lIns="0" tIns="0" rIns="0" bIns="0" rtlCol="0"/>
          <a:lstStyle/>
          <a:p>
            <a:endParaRPr/>
          </a:p>
        </p:txBody>
      </p:sp>
      <p:sp>
        <p:nvSpPr>
          <p:cNvPr id="17" name="object 14">
            <a:extLst>
              <a:ext uri="{FF2B5EF4-FFF2-40B4-BE49-F238E27FC236}">
                <a16:creationId xmlns:a16="http://schemas.microsoft.com/office/drawing/2014/main" id="{63567477-3CE1-42F5-BE0D-0C94778027A3}"/>
              </a:ext>
            </a:extLst>
          </p:cNvPr>
          <p:cNvSpPr/>
          <p:nvPr/>
        </p:nvSpPr>
        <p:spPr>
          <a:xfrm>
            <a:off x="5453780" y="4646900"/>
            <a:ext cx="104139" cy="538480"/>
          </a:xfrm>
          <a:custGeom>
            <a:avLst/>
            <a:gdLst/>
            <a:ahLst/>
            <a:cxnLst/>
            <a:rect l="l" t="t" r="r" b="b"/>
            <a:pathLst>
              <a:path w="104139" h="538479">
                <a:moveTo>
                  <a:pt x="51054" y="513535"/>
                </a:moveTo>
                <a:lnTo>
                  <a:pt x="12192" y="446532"/>
                </a:lnTo>
                <a:lnTo>
                  <a:pt x="10668" y="443484"/>
                </a:lnTo>
                <a:lnTo>
                  <a:pt x="6096" y="441960"/>
                </a:lnTo>
                <a:lnTo>
                  <a:pt x="3048" y="443484"/>
                </a:lnTo>
                <a:lnTo>
                  <a:pt x="0" y="449580"/>
                </a:lnTo>
                <a:lnTo>
                  <a:pt x="1524" y="452628"/>
                </a:lnTo>
                <a:lnTo>
                  <a:pt x="45720" y="527627"/>
                </a:lnTo>
                <a:lnTo>
                  <a:pt x="45720" y="522732"/>
                </a:lnTo>
                <a:lnTo>
                  <a:pt x="51054" y="513535"/>
                </a:lnTo>
                <a:close/>
              </a:path>
              <a:path w="104139" h="538479">
                <a:moveTo>
                  <a:pt x="57912" y="501711"/>
                </a:moveTo>
                <a:lnTo>
                  <a:pt x="57912" y="0"/>
                </a:lnTo>
                <a:lnTo>
                  <a:pt x="45720" y="0"/>
                </a:lnTo>
                <a:lnTo>
                  <a:pt x="45720" y="504338"/>
                </a:lnTo>
                <a:lnTo>
                  <a:pt x="51054" y="513535"/>
                </a:lnTo>
                <a:lnTo>
                  <a:pt x="57912" y="501711"/>
                </a:lnTo>
                <a:close/>
              </a:path>
              <a:path w="104139" h="538479">
                <a:moveTo>
                  <a:pt x="56388" y="522732"/>
                </a:moveTo>
                <a:lnTo>
                  <a:pt x="51054" y="513535"/>
                </a:lnTo>
                <a:lnTo>
                  <a:pt x="45720" y="522732"/>
                </a:lnTo>
                <a:lnTo>
                  <a:pt x="56388" y="522732"/>
                </a:lnTo>
                <a:close/>
              </a:path>
              <a:path w="104139" h="538479">
                <a:moveTo>
                  <a:pt x="56388" y="525780"/>
                </a:moveTo>
                <a:lnTo>
                  <a:pt x="56388" y="522732"/>
                </a:lnTo>
                <a:lnTo>
                  <a:pt x="45720" y="522732"/>
                </a:lnTo>
                <a:lnTo>
                  <a:pt x="45720" y="525780"/>
                </a:lnTo>
                <a:lnTo>
                  <a:pt x="56388" y="525780"/>
                </a:lnTo>
                <a:close/>
              </a:path>
              <a:path w="104139" h="538479">
                <a:moveTo>
                  <a:pt x="57912" y="527627"/>
                </a:moveTo>
                <a:lnTo>
                  <a:pt x="57912" y="525780"/>
                </a:lnTo>
                <a:lnTo>
                  <a:pt x="45720" y="525780"/>
                </a:lnTo>
                <a:lnTo>
                  <a:pt x="45720" y="527627"/>
                </a:lnTo>
                <a:lnTo>
                  <a:pt x="51816" y="537972"/>
                </a:lnTo>
                <a:lnTo>
                  <a:pt x="57912" y="527627"/>
                </a:lnTo>
                <a:close/>
              </a:path>
              <a:path w="104139" h="538479">
                <a:moveTo>
                  <a:pt x="103632" y="449580"/>
                </a:moveTo>
                <a:lnTo>
                  <a:pt x="102108" y="446532"/>
                </a:lnTo>
                <a:lnTo>
                  <a:pt x="99060" y="443484"/>
                </a:lnTo>
                <a:lnTo>
                  <a:pt x="96012" y="441960"/>
                </a:lnTo>
                <a:lnTo>
                  <a:pt x="91440" y="443484"/>
                </a:lnTo>
                <a:lnTo>
                  <a:pt x="89916" y="446532"/>
                </a:lnTo>
                <a:lnTo>
                  <a:pt x="51054" y="513535"/>
                </a:lnTo>
                <a:lnTo>
                  <a:pt x="56388" y="522732"/>
                </a:lnTo>
                <a:lnTo>
                  <a:pt x="56388" y="525780"/>
                </a:lnTo>
                <a:lnTo>
                  <a:pt x="57912" y="525780"/>
                </a:lnTo>
                <a:lnTo>
                  <a:pt x="57912" y="527627"/>
                </a:lnTo>
                <a:lnTo>
                  <a:pt x="102108" y="452628"/>
                </a:lnTo>
                <a:lnTo>
                  <a:pt x="103632" y="449580"/>
                </a:lnTo>
                <a:close/>
              </a:path>
            </a:pathLst>
          </a:custGeom>
          <a:solidFill>
            <a:srgbClr val="404040"/>
          </a:solidFill>
        </p:spPr>
        <p:txBody>
          <a:bodyPr wrap="square" lIns="0" tIns="0" rIns="0" bIns="0" rtlCol="0"/>
          <a:lstStyle/>
          <a:p>
            <a:endParaRPr/>
          </a:p>
        </p:txBody>
      </p:sp>
      <p:sp>
        <p:nvSpPr>
          <p:cNvPr id="18" name="object 15">
            <a:extLst>
              <a:ext uri="{FF2B5EF4-FFF2-40B4-BE49-F238E27FC236}">
                <a16:creationId xmlns:a16="http://schemas.microsoft.com/office/drawing/2014/main" id="{2A490D45-9370-4F91-88E8-4354D83A55F0}"/>
              </a:ext>
            </a:extLst>
          </p:cNvPr>
          <p:cNvSpPr/>
          <p:nvPr/>
        </p:nvSpPr>
        <p:spPr>
          <a:xfrm>
            <a:off x="4361072" y="4000724"/>
            <a:ext cx="567055" cy="346075"/>
          </a:xfrm>
          <a:custGeom>
            <a:avLst/>
            <a:gdLst/>
            <a:ahLst/>
            <a:cxnLst/>
            <a:rect l="l" t="t" r="r" b="b"/>
            <a:pathLst>
              <a:path w="567054" h="346075">
                <a:moveTo>
                  <a:pt x="60960" y="262128"/>
                </a:moveTo>
                <a:lnTo>
                  <a:pt x="59436" y="257556"/>
                </a:lnTo>
                <a:lnTo>
                  <a:pt x="53340" y="254508"/>
                </a:lnTo>
                <a:lnTo>
                  <a:pt x="48768" y="256032"/>
                </a:lnTo>
                <a:lnTo>
                  <a:pt x="47244" y="259080"/>
                </a:lnTo>
                <a:lnTo>
                  <a:pt x="0" y="345948"/>
                </a:lnTo>
                <a:lnTo>
                  <a:pt x="7620" y="345830"/>
                </a:lnTo>
                <a:lnTo>
                  <a:pt x="7620" y="333756"/>
                </a:lnTo>
                <a:lnTo>
                  <a:pt x="28799" y="320978"/>
                </a:lnTo>
                <a:lnTo>
                  <a:pt x="59436" y="265176"/>
                </a:lnTo>
                <a:lnTo>
                  <a:pt x="60960" y="262128"/>
                </a:lnTo>
                <a:close/>
              </a:path>
              <a:path w="567054" h="346075">
                <a:moveTo>
                  <a:pt x="28799" y="320978"/>
                </a:moveTo>
                <a:lnTo>
                  <a:pt x="7620" y="333756"/>
                </a:lnTo>
                <a:lnTo>
                  <a:pt x="10668" y="339090"/>
                </a:lnTo>
                <a:lnTo>
                  <a:pt x="10668" y="333756"/>
                </a:lnTo>
                <a:lnTo>
                  <a:pt x="21890" y="333562"/>
                </a:lnTo>
                <a:lnTo>
                  <a:pt x="28799" y="320978"/>
                </a:lnTo>
                <a:close/>
              </a:path>
              <a:path w="567054" h="346075">
                <a:moveTo>
                  <a:pt x="105156" y="341376"/>
                </a:moveTo>
                <a:lnTo>
                  <a:pt x="105156" y="333756"/>
                </a:lnTo>
                <a:lnTo>
                  <a:pt x="102108" y="332232"/>
                </a:lnTo>
                <a:lnTo>
                  <a:pt x="99060" y="332232"/>
                </a:lnTo>
                <a:lnTo>
                  <a:pt x="32094" y="333386"/>
                </a:lnTo>
                <a:lnTo>
                  <a:pt x="17015" y="342442"/>
                </a:lnTo>
                <a:lnTo>
                  <a:pt x="16764" y="342900"/>
                </a:lnTo>
                <a:lnTo>
                  <a:pt x="16618" y="342681"/>
                </a:lnTo>
                <a:lnTo>
                  <a:pt x="13716" y="344424"/>
                </a:lnTo>
                <a:lnTo>
                  <a:pt x="7620" y="333756"/>
                </a:lnTo>
                <a:lnTo>
                  <a:pt x="7620" y="345830"/>
                </a:lnTo>
                <a:lnTo>
                  <a:pt x="99060" y="344424"/>
                </a:lnTo>
                <a:lnTo>
                  <a:pt x="102108" y="344424"/>
                </a:lnTo>
                <a:lnTo>
                  <a:pt x="105156" y="341376"/>
                </a:lnTo>
                <a:close/>
              </a:path>
              <a:path w="567054" h="346075">
                <a:moveTo>
                  <a:pt x="21890" y="333562"/>
                </a:moveTo>
                <a:lnTo>
                  <a:pt x="10668" y="333756"/>
                </a:lnTo>
                <a:lnTo>
                  <a:pt x="16618" y="342681"/>
                </a:lnTo>
                <a:lnTo>
                  <a:pt x="17015" y="342442"/>
                </a:lnTo>
                <a:lnTo>
                  <a:pt x="21890" y="333562"/>
                </a:lnTo>
                <a:close/>
              </a:path>
              <a:path w="567054" h="346075">
                <a:moveTo>
                  <a:pt x="16618" y="342681"/>
                </a:moveTo>
                <a:lnTo>
                  <a:pt x="10668" y="333756"/>
                </a:lnTo>
                <a:lnTo>
                  <a:pt x="10668" y="339090"/>
                </a:lnTo>
                <a:lnTo>
                  <a:pt x="13716" y="344424"/>
                </a:lnTo>
                <a:lnTo>
                  <a:pt x="16618" y="342681"/>
                </a:lnTo>
                <a:close/>
              </a:path>
              <a:path w="567054" h="346075">
                <a:moveTo>
                  <a:pt x="17015" y="342442"/>
                </a:moveTo>
                <a:lnTo>
                  <a:pt x="16618" y="342681"/>
                </a:lnTo>
                <a:lnTo>
                  <a:pt x="16764" y="342900"/>
                </a:lnTo>
                <a:lnTo>
                  <a:pt x="17015" y="342442"/>
                </a:lnTo>
                <a:close/>
              </a:path>
              <a:path w="567054" h="346075">
                <a:moveTo>
                  <a:pt x="32094" y="333386"/>
                </a:moveTo>
                <a:lnTo>
                  <a:pt x="21890" y="333562"/>
                </a:lnTo>
                <a:lnTo>
                  <a:pt x="17015" y="342442"/>
                </a:lnTo>
                <a:lnTo>
                  <a:pt x="32094" y="333386"/>
                </a:lnTo>
                <a:close/>
              </a:path>
              <a:path w="567054" h="346075">
                <a:moveTo>
                  <a:pt x="566928" y="12192"/>
                </a:moveTo>
                <a:lnTo>
                  <a:pt x="560832" y="0"/>
                </a:lnTo>
                <a:lnTo>
                  <a:pt x="28799" y="320978"/>
                </a:lnTo>
                <a:lnTo>
                  <a:pt x="21890" y="333562"/>
                </a:lnTo>
                <a:lnTo>
                  <a:pt x="32094" y="333386"/>
                </a:lnTo>
                <a:lnTo>
                  <a:pt x="566928" y="12192"/>
                </a:lnTo>
                <a:close/>
              </a:path>
            </a:pathLst>
          </a:custGeom>
          <a:solidFill>
            <a:srgbClr val="404040"/>
          </a:solidFill>
        </p:spPr>
        <p:txBody>
          <a:bodyPr wrap="square" lIns="0" tIns="0" rIns="0" bIns="0" rtlCol="0"/>
          <a:lstStyle/>
          <a:p>
            <a:endParaRPr/>
          </a:p>
        </p:txBody>
      </p:sp>
      <p:sp>
        <p:nvSpPr>
          <p:cNvPr id="19" name="object 16">
            <a:extLst>
              <a:ext uri="{FF2B5EF4-FFF2-40B4-BE49-F238E27FC236}">
                <a16:creationId xmlns:a16="http://schemas.microsoft.com/office/drawing/2014/main" id="{8CEA13E4-1D95-4A57-BBB9-90A31108676E}"/>
              </a:ext>
            </a:extLst>
          </p:cNvPr>
          <p:cNvSpPr/>
          <p:nvPr/>
        </p:nvSpPr>
        <p:spPr>
          <a:xfrm>
            <a:off x="5339480" y="4006820"/>
            <a:ext cx="104139" cy="340360"/>
          </a:xfrm>
          <a:custGeom>
            <a:avLst/>
            <a:gdLst/>
            <a:ahLst/>
            <a:cxnLst/>
            <a:rect l="l" t="t" r="r" b="b"/>
            <a:pathLst>
              <a:path w="104139" h="340360">
                <a:moveTo>
                  <a:pt x="51054" y="315415"/>
                </a:moveTo>
                <a:lnTo>
                  <a:pt x="12192" y="248412"/>
                </a:lnTo>
                <a:lnTo>
                  <a:pt x="10668" y="245364"/>
                </a:lnTo>
                <a:lnTo>
                  <a:pt x="6096" y="243840"/>
                </a:lnTo>
                <a:lnTo>
                  <a:pt x="0" y="246888"/>
                </a:lnTo>
                <a:lnTo>
                  <a:pt x="0" y="251460"/>
                </a:lnTo>
                <a:lnTo>
                  <a:pt x="1524" y="254508"/>
                </a:lnTo>
                <a:lnTo>
                  <a:pt x="45720" y="329507"/>
                </a:lnTo>
                <a:lnTo>
                  <a:pt x="45720" y="324612"/>
                </a:lnTo>
                <a:lnTo>
                  <a:pt x="51054" y="315415"/>
                </a:lnTo>
                <a:close/>
              </a:path>
              <a:path w="104139" h="340360">
                <a:moveTo>
                  <a:pt x="57912" y="303591"/>
                </a:moveTo>
                <a:lnTo>
                  <a:pt x="57912" y="0"/>
                </a:lnTo>
                <a:lnTo>
                  <a:pt x="45720" y="0"/>
                </a:lnTo>
                <a:lnTo>
                  <a:pt x="45720" y="306218"/>
                </a:lnTo>
                <a:lnTo>
                  <a:pt x="51054" y="315415"/>
                </a:lnTo>
                <a:lnTo>
                  <a:pt x="57912" y="303591"/>
                </a:lnTo>
                <a:close/>
              </a:path>
              <a:path w="104139" h="340360">
                <a:moveTo>
                  <a:pt x="56388" y="324612"/>
                </a:moveTo>
                <a:lnTo>
                  <a:pt x="51054" y="315415"/>
                </a:lnTo>
                <a:lnTo>
                  <a:pt x="45720" y="324612"/>
                </a:lnTo>
                <a:lnTo>
                  <a:pt x="56388" y="324612"/>
                </a:lnTo>
                <a:close/>
              </a:path>
              <a:path w="104139" h="340360">
                <a:moveTo>
                  <a:pt x="56388" y="327660"/>
                </a:moveTo>
                <a:lnTo>
                  <a:pt x="56388" y="324612"/>
                </a:lnTo>
                <a:lnTo>
                  <a:pt x="45720" y="324612"/>
                </a:lnTo>
                <a:lnTo>
                  <a:pt x="45720" y="327660"/>
                </a:lnTo>
                <a:lnTo>
                  <a:pt x="56388" y="327660"/>
                </a:lnTo>
                <a:close/>
              </a:path>
              <a:path w="104139" h="340360">
                <a:moveTo>
                  <a:pt x="57912" y="329184"/>
                </a:moveTo>
                <a:lnTo>
                  <a:pt x="57912" y="327660"/>
                </a:lnTo>
                <a:lnTo>
                  <a:pt x="45720" y="327660"/>
                </a:lnTo>
                <a:lnTo>
                  <a:pt x="45720" y="329507"/>
                </a:lnTo>
                <a:lnTo>
                  <a:pt x="51816" y="339852"/>
                </a:lnTo>
                <a:lnTo>
                  <a:pt x="57912" y="329184"/>
                </a:lnTo>
                <a:close/>
              </a:path>
              <a:path w="104139" h="340360">
                <a:moveTo>
                  <a:pt x="103632" y="251460"/>
                </a:moveTo>
                <a:lnTo>
                  <a:pt x="102108" y="246888"/>
                </a:lnTo>
                <a:lnTo>
                  <a:pt x="96012" y="243840"/>
                </a:lnTo>
                <a:lnTo>
                  <a:pt x="91440" y="245364"/>
                </a:lnTo>
                <a:lnTo>
                  <a:pt x="89916" y="248412"/>
                </a:lnTo>
                <a:lnTo>
                  <a:pt x="51054" y="315415"/>
                </a:lnTo>
                <a:lnTo>
                  <a:pt x="56388" y="324612"/>
                </a:lnTo>
                <a:lnTo>
                  <a:pt x="56388" y="327660"/>
                </a:lnTo>
                <a:lnTo>
                  <a:pt x="57912" y="327660"/>
                </a:lnTo>
                <a:lnTo>
                  <a:pt x="57912" y="329184"/>
                </a:lnTo>
                <a:lnTo>
                  <a:pt x="100584" y="254508"/>
                </a:lnTo>
                <a:lnTo>
                  <a:pt x="103632" y="251460"/>
                </a:lnTo>
                <a:close/>
              </a:path>
            </a:pathLst>
          </a:custGeom>
          <a:solidFill>
            <a:srgbClr val="404040"/>
          </a:solidFill>
        </p:spPr>
        <p:txBody>
          <a:bodyPr wrap="square" lIns="0" tIns="0" rIns="0" bIns="0" rtlCol="0"/>
          <a:lstStyle/>
          <a:p>
            <a:endParaRPr/>
          </a:p>
        </p:txBody>
      </p:sp>
      <p:sp>
        <p:nvSpPr>
          <p:cNvPr id="20" name="object 17">
            <a:extLst>
              <a:ext uri="{FF2B5EF4-FFF2-40B4-BE49-F238E27FC236}">
                <a16:creationId xmlns:a16="http://schemas.microsoft.com/office/drawing/2014/main" id="{FB7C624F-1592-4B74-B2BD-D44222AB2764}"/>
              </a:ext>
            </a:extLst>
          </p:cNvPr>
          <p:cNvSpPr/>
          <p:nvPr/>
        </p:nvSpPr>
        <p:spPr>
          <a:xfrm>
            <a:off x="4041032" y="5290753"/>
            <a:ext cx="484631" cy="161616"/>
          </a:xfrm>
          <a:prstGeom prst="rect">
            <a:avLst/>
          </a:prstGeom>
          <a:blipFill>
            <a:blip r:embed="rId5" cstate="print"/>
            <a:stretch>
              <a:fillRect/>
            </a:stretch>
          </a:blipFill>
        </p:spPr>
        <p:txBody>
          <a:bodyPr wrap="square" lIns="0" tIns="0" rIns="0" bIns="0" rtlCol="0"/>
          <a:lstStyle/>
          <a:p>
            <a:endParaRPr/>
          </a:p>
        </p:txBody>
      </p:sp>
      <p:sp>
        <p:nvSpPr>
          <p:cNvPr id="21" name="object 18">
            <a:extLst>
              <a:ext uri="{FF2B5EF4-FFF2-40B4-BE49-F238E27FC236}">
                <a16:creationId xmlns:a16="http://schemas.microsoft.com/office/drawing/2014/main" id="{D2E240D2-378B-4BB6-960A-03F34BB7EC2A}"/>
              </a:ext>
            </a:extLst>
          </p:cNvPr>
          <p:cNvSpPr/>
          <p:nvPr/>
        </p:nvSpPr>
        <p:spPr>
          <a:xfrm>
            <a:off x="5261756" y="5290753"/>
            <a:ext cx="486155" cy="161616"/>
          </a:xfrm>
          <a:prstGeom prst="rect">
            <a:avLst/>
          </a:prstGeom>
          <a:blipFill>
            <a:blip r:embed="rId5" cstate="print"/>
            <a:stretch>
              <a:fillRect/>
            </a:stretch>
          </a:blipFill>
        </p:spPr>
        <p:txBody>
          <a:bodyPr wrap="square" lIns="0" tIns="0" rIns="0" bIns="0" rtlCol="0"/>
          <a:lstStyle/>
          <a:p>
            <a:endParaRPr/>
          </a:p>
        </p:txBody>
      </p:sp>
      <p:sp>
        <p:nvSpPr>
          <p:cNvPr id="22" name="object 19">
            <a:extLst>
              <a:ext uri="{FF2B5EF4-FFF2-40B4-BE49-F238E27FC236}">
                <a16:creationId xmlns:a16="http://schemas.microsoft.com/office/drawing/2014/main" id="{983625C9-F060-4DA0-822F-86E469F7C909}"/>
              </a:ext>
            </a:extLst>
          </p:cNvPr>
          <p:cNvSpPr/>
          <p:nvPr/>
        </p:nvSpPr>
        <p:spPr>
          <a:xfrm>
            <a:off x="6554109" y="5302945"/>
            <a:ext cx="486155" cy="161616"/>
          </a:xfrm>
          <a:prstGeom prst="rect">
            <a:avLst/>
          </a:prstGeom>
          <a:blipFill>
            <a:blip r:embed="rId5" cstate="print"/>
            <a:stretch>
              <a:fillRect/>
            </a:stretch>
          </a:blipFill>
        </p:spPr>
        <p:txBody>
          <a:bodyPr wrap="square" lIns="0" tIns="0" rIns="0" bIns="0" rtlCol="0"/>
          <a:lstStyle/>
          <a:p>
            <a:endParaRPr/>
          </a:p>
        </p:txBody>
      </p:sp>
      <p:sp>
        <p:nvSpPr>
          <p:cNvPr id="23" name="object 20">
            <a:extLst>
              <a:ext uri="{FF2B5EF4-FFF2-40B4-BE49-F238E27FC236}">
                <a16:creationId xmlns:a16="http://schemas.microsoft.com/office/drawing/2014/main" id="{73D87CE5-D39E-454B-AF96-8F569100A569}"/>
              </a:ext>
            </a:extLst>
          </p:cNvPr>
          <p:cNvSpPr/>
          <p:nvPr/>
        </p:nvSpPr>
        <p:spPr>
          <a:xfrm>
            <a:off x="5973464" y="4002247"/>
            <a:ext cx="436245" cy="344805"/>
          </a:xfrm>
          <a:custGeom>
            <a:avLst/>
            <a:gdLst/>
            <a:ahLst/>
            <a:cxnLst/>
            <a:rect l="l" t="t" r="r" b="b"/>
            <a:pathLst>
              <a:path w="436245" h="344804">
                <a:moveTo>
                  <a:pt x="416888" y="329328"/>
                </a:moveTo>
                <a:lnTo>
                  <a:pt x="412429" y="318586"/>
                </a:lnTo>
                <a:lnTo>
                  <a:pt x="7620" y="0"/>
                </a:lnTo>
                <a:lnTo>
                  <a:pt x="0" y="9144"/>
                </a:lnTo>
                <a:lnTo>
                  <a:pt x="404658" y="327611"/>
                </a:lnTo>
                <a:lnTo>
                  <a:pt x="416888" y="329328"/>
                </a:lnTo>
                <a:close/>
              </a:path>
              <a:path w="436245" h="344804">
                <a:moveTo>
                  <a:pt x="429768" y="343566"/>
                </a:moveTo>
                <a:lnTo>
                  <a:pt x="429768" y="332232"/>
                </a:lnTo>
                <a:lnTo>
                  <a:pt x="422148" y="341376"/>
                </a:lnTo>
                <a:lnTo>
                  <a:pt x="404658" y="327611"/>
                </a:lnTo>
                <a:lnTo>
                  <a:pt x="339852" y="318516"/>
                </a:lnTo>
                <a:lnTo>
                  <a:pt x="336804" y="316992"/>
                </a:lnTo>
                <a:lnTo>
                  <a:pt x="332232" y="320040"/>
                </a:lnTo>
                <a:lnTo>
                  <a:pt x="332232" y="327660"/>
                </a:lnTo>
                <a:lnTo>
                  <a:pt x="333756" y="330708"/>
                </a:lnTo>
                <a:lnTo>
                  <a:pt x="338328" y="330708"/>
                </a:lnTo>
                <a:lnTo>
                  <a:pt x="429768" y="343566"/>
                </a:lnTo>
                <a:close/>
              </a:path>
              <a:path w="436245" h="344804">
                <a:moveTo>
                  <a:pt x="435864" y="344424"/>
                </a:moveTo>
                <a:lnTo>
                  <a:pt x="399288" y="251460"/>
                </a:lnTo>
                <a:lnTo>
                  <a:pt x="397764" y="248412"/>
                </a:lnTo>
                <a:lnTo>
                  <a:pt x="394716" y="246888"/>
                </a:lnTo>
                <a:lnTo>
                  <a:pt x="388620" y="249936"/>
                </a:lnTo>
                <a:lnTo>
                  <a:pt x="387096" y="252984"/>
                </a:lnTo>
                <a:lnTo>
                  <a:pt x="387096" y="257556"/>
                </a:lnTo>
                <a:lnTo>
                  <a:pt x="412429" y="318586"/>
                </a:lnTo>
                <a:lnTo>
                  <a:pt x="429768" y="332232"/>
                </a:lnTo>
                <a:lnTo>
                  <a:pt x="429768" y="343566"/>
                </a:lnTo>
                <a:lnTo>
                  <a:pt x="435864" y="344424"/>
                </a:lnTo>
                <a:close/>
              </a:path>
              <a:path w="436245" h="344804">
                <a:moveTo>
                  <a:pt x="426720" y="335889"/>
                </a:moveTo>
                <a:lnTo>
                  <a:pt x="426720" y="330708"/>
                </a:lnTo>
                <a:lnTo>
                  <a:pt x="420624" y="338328"/>
                </a:lnTo>
                <a:lnTo>
                  <a:pt x="416888" y="329328"/>
                </a:lnTo>
                <a:lnTo>
                  <a:pt x="404658" y="327611"/>
                </a:lnTo>
                <a:lnTo>
                  <a:pt x="422148" y="341376"/>
                </a:lnTo>
                <a:lnTo>
                  <a:pt x="426720" y="335889"/>
                </a:lnTo>
                <a:close/>
              </a:path>
              <a:path w="436245" h="344804">
                <a:moveTo>
                  <a:pt x="429768" y="332232"/>
                </a:moveTo>
                <a:lnTo>
                  <a:pt x="412429" y="318586"/>
                </a:lnTo>
                <a:lnTo>
                  <a:pt x="416888" y="329328"/>
                </a:lnTo>
                <a:lnTo>
                  <a:pt x="426720" y="330708"/>
                </a:lnTo>
                <a:lnTo>
                  <a:pt x="426720" y="335889"/>
                </a:lnTo>
                <a:lnTo>
                  <a:pt x="429768" y="332232"/>
                </a:lnTo>
                <a:close/>
              </a:path>
              <a:path w="436245" h="344804">
                <a:moveTo>
                  <a:pt x="426720" y="330708"/>
                </a:moveTo>
                <a:lnTo>
                  <a:pt x="416888" y="329328"/>
                </a:lnTo>
                <a:lnTo>
                  <a:pt x="420624" y="338328"/>
                </a:lnTo>
                <a:lnTo>
                  <a:pt x="426720" y="330708"/>
                </a:lnTo>
                <a:close/>
              </a:path>
            </a:pathLst>
          </a:custGeom>
          <a:solidFill>
            <a:srgbClr val="404040"/>
          </a:solidFill>
        </p:spPr>
        <p:txBody>
          <a:bodyPr wrap="square" lIns="0" tIns="0" rIns="0" bIns="0" rtlCol="0"/>
          <a:lstStyle/>
          <a:p>
            <a:endParaRPr/>
          </a:p>
        </p:txBody>
      </p:sp>
      <p:sp>
        <p:nvSpPr>
          <p:cNvPr id="24" name="object 21">
            <a:extLst>
              <a:ext uri="{FF2B5EF4-FFF2-40B4-BE49-F238E27FC236}">
                <a16:creationId xmlns:a16="http://schemas.microsoft.com/office/drawing/2014/main" id="{E3B94407-CCB9-4908-8A55-1426569C9752}"/>
              </a:ext>
            </a:extLst>
          </p:cNvPr>
          <p:cNvSpPr/>
          <p:nvPr/>
        </p:nvSpPr>
        <p:spPr>
          <a:xfrm>
            <a:off x="6315508" y="4438982"/>
            <a:ext cx="886515" cy="165245"/>
          </a:xfrm>
          <a:prstGeom prst="rect">
            <a:avLst/>
          </a:prstGeom>
          <a:blipFill>
            <a:blip r:embed="rId6" cstate="print"/>
            <a:stretch>
              <a:fillRect/>
            </a:stretch>
          </a:blipFill>
        </p:spPr>
        <p:txBody>
          <a:bodyPr wrap="square" lIns="0" tIns="0" rIns="0" bIns="0" rtlCol="0"/>
          <a:lstStyle/>
          <a:p>
            <a:endParaRPr/>
          </a:p>
        </p:txBody>
      </p:sp>
      <p:sp>
        <p:nvSpPr>
          <p:cNvPr id="25" name="object 22">
            <a:extLst>
              <a:ext uri="{FF2B5EF4-FFF2-40B4-BE49-F238E27FC236}">
                <a16:creationId xmlns:a16="http://schemas.microsoft.com/office/drawing/2014/main" id="{38CE84C6-9659-4D08-9850-B568BAFC883C}"/>
              </a:ext>
            </a:extLst>
          </p:cNvPr>
          <p:cNvSpPr/>
          <p:nvPr/>
        </p:nvSpPr>
        <p:spPr>
          <a:xfrm>
            <a:off x="6746132" y="4680427"/>
            <a:ext cx="102235" cy="538480"/>
          </a:xfrm>
          <a:custGeom>
            <a:avLst/>
            <a:gdLst/>
            <a:ahLst/>
            <a:cxnLst/>
            <a:rect l="l" t="t" r="r" b="b"/>
            <a:pathLst>
              <a:path w="102234" h="538479">
                <a:moveTo>
                  <a:pt x="51054" y="512011"/>
                </a:moveTo>
                <a:lnTo>
                  <a:pt x="12192" y="445008"/>
                </a:lnTo>
                <a:lnTo>
                  <a:pt x="10668" y="441960"/>
                </a:lnTo>
                <a:lnTo>
                  <a:pt x="6096" y="441960"/>
                </a:lnTo>
                <a:lnTo>
                  <a:pt x="0" y="445008"/>
                </a:lnTo>
                <a:lnTo>
                  <a:pt x="0" y="449580"/>
                </a:lnTo>
                <a:lnTo>
                  <a:pt x="1524" y="452628"/>
                </a:lnTo>
                <a:lnTo>
                  <a:pt x="44196" y="527304"/>
                </a:lnTo>
                <a:lnTo>
                  <a:pt x="44196" y="525780"/>
                </a:lnTo>
                <a:lnTo>
                  <a:pt x="45720" y="525780"/>
                </a:lnTo>
                <a:lnTo>
                  <a:pt x="45720" y="521208"/>
                </a:lnTo>
                <a:lnTo>
                  <a:pt x="51054" y="512011"/>
                </a:lnTo>
                <a:close/>
              </a:path>
              <a:path w="102234" h="538479">
                <a:moveTo>
                  <a:pt x="57912" y="500187"/>
                </a:moveTo>
                <a:lnTo>
                  <a:pt x="57912" y="0"/>
                </a:lnTo>
                <a:lnTo>
                  <a:pt x="44196" y="0"/>
                </a:lnTo>
                <a:lnTo>
                  <a:pt x="44196" y="500187"/>
                </a:lnTo>
                <a:lnTo>
                  <a:pt x="51054" y="512011"/>
                </a:lnTo>
                <a:lnTo>
                  <a:pt x="57912" y="500187"/>
                </a:lnTo>
                <a:close/>
              </a:path>
              <a:path w="102234" h="538479">
                <a:moveTo>
                  <a:pt x="57476" y="525780"/>
                </a:moveTo>
                <a:lnTo>
                  <a:pt x="44196" y="525780"/>
                </a:lnTo>
                <a:lnTo>
                  <a:pt x="44196" y="527304"/>
                </a:lnTo>
                <a:lnTo>
                  <a:pt x="50292" y="537972"/>
                </a:lnTo>
                <a:lnTo>
                  <a:pt x="57476" y="525780"/>
                </a:lnTo>
                <a:close/>
              </a:path>
              <a:path w="102234" h="538479">
                <a:moveTo>
                  <a:pt x="56388" y="521208"/>
                </a:moveTo>
                <a:lnTo>
                  <a:pt x="51054" y="512011"/>
                </a:lnTo>
                <a:lnTo>
                  <a:pt x="45720" y="521208"/>
                </a:lnTo>
                <a:lnTo>
                  <a:pt x="56388" y="521208"/>
                </a:lnTo>
                <a:close/>
              </a:path>
              <a:path w="102234" h="538479">
                <a:moveTo>
                  <a:pt x="56388" y="525780"/>
                </a:moveTo>
                <a:lnTo>
                  <a:pt x="56388" y="521208"/>
                </a:lnTo>
                <a:lnTo>
                  <a:pt x="45720" y="521208"/>
                </a:lnTo>
                <a:lnTo>
                  <a:pt x="45720" y="525780"/>
                </a:lnTo>
                <a:lnTo>
                  <a:pt x="56388" y="525780"/>
                </a:lnTo>
                <a:close/>
              </a:path>
              <a:path w="102234" h="538479">
                <a:moveTo>
                  <a:pt x="102108" y="449580"/>
                </a:moveTo>
                <a:lnTo>
                  <a:pt x="102108" y="445008"/>
                </a:lnTo>
                <a:lnTo>
                  <a:pt x="96012" y="441960"/>
                </a:lnTo>
                <a:lnTo>
                  <a:pt x="91440" y="441960"/>
                </a:lnTo>
                <a:lnTo>
                  <a:pt x="89916" y="445008"/>
                </a:lnTo>
                <a:lnTo>
                  <a:pt x="51054" y="512011"/>
                </a:lnTo>
                <a:lnTo>
                  <a:pt x="56388" y="521208"/>
                </a:lnTo>
                <a:lnTo>
                  <a:pt x="56388" y="525780"/>
                </a:lnTo>
                <a:lnTo>
                  <a:pt x="57476" y="525780"/>
                </a:lnTo>
                <a:lnTo>
                  <a:pt x="100584" y="452628"/>
                </a:lnTo>
                <a:lnTo>
                  <a:pt x="102108" y="449580"/>
                </a:lnTo>
                <a:close/>
              </a:path>
              <a:path w="102234" h="538479">
                <a:moveTo>
                  <a:pt x="57912" y="525780"/>
                </a:moveTo>
                <a:lnTo>
                  <a:pt x="57912" y="525041"/>
                </a:lnTo>
                <a:lnTo>
                  <a:pt x="57476" y="525780"/>
                </a:lnTo>
                <a:lnTo>
                  <a:pt x="57912" y="525780"/>
                </a:lnTo>
                <a:close/>
              </a:path>
            </a:pathLst>
          </a:custGeom>
          <a:solidFill>
            <a:srgbClr val="404040"/>
          </a:solidFill>
        </p:spPr>
        <p:txBody>
          <a:bodyPr wrap="square" lIns="0" tIns="0" rIns="0" bIns="0" rtlCol="0"/>
          <a:lstStyle/>
          <a:p>
            <a:endParaRPr/>
          </a:p>
        </p:txBody>
      </p:sp>
    </p:spTree>
    <p:extLst>
      <p:ext uri="{BB962C8B-B14F-4D97-AF65-F5344CB8AC3E}">
        <p14:creationId xmlns:p14="http://schemas.microsoft.com/office/powerpoint/2010/main" val="3574689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8474" y="94723"/>
            <a:ext cx="7556313" cy="1116106"/>
          </a:xfrm>
        </p:spPr>
        <p:txBody>
          <a:bodyPr/>
          <a:lstStyle/>
          <a:p>
            <a:r>
              <a:rPr lang="fr-FR" dirty="0">
                <a:solidFill>
                  <a:schemeClr val="tx1"/>
                </a:solidFill>
                <a:latin typeface="Times New Roman" pitchFamily="18" charset="0"/>
                <a:cs typeface="Times New Roman" pitchFamily="18" charset="0"/>
              </a:rPr>
              <a:t>Permissions simples</a:t>
            </a:r>
            <a:endParaRPr lang="fr-FR" dirty="0"/>
          </a:p>
        </p:txBody>
      </p:sp>
      <p:sp>
        <p:nvSpPr>
          <p:cNvPr id="4" name="Espace réservé du pied de page 3"/>
          <p:cNvSpPr>
            <a:spLocks noGrp="1"/>
          </p:cNvSpPr>
          <p:nvPr>
            <p:ph type="ftr" sz="quarter" idx="11"/>
          </p:nvPr>
        </p:nvSpPr>
        <p:spPr/>
        <p:txBody>
          <a:bodyPr/>
          <a:lstStyle/>
          <a:p>
            <a:r>
              <a:rPr lang="en-US" dirty="0"/>
              <a:t>2019-2020</a:t>
            </a:r>
          </a:p>
        </p:txBody>
      </p:sp>
      <p:sp>
        <p:nvSpPr>
          <p:cNvPr id="5" name="Espace réservé du numéro de diapositive 4"/>
          <p:cNvSpPr>
            <a:spLocks noGrp="1"/>
          </p:cNvSpPr>
          <p:nvPr>
            <p:ph type="sldNum" sz="quarter" idx="12"/>
          </p:nvPr>
        </p:nvSpPr>
        <p:spPr/>
        <p:txBody>
          <a:bodyPr/>
          <a:lstStyle/>
          <a:p>
            <a:fld id="{162F1D00-BD13-4404-86B0-79703945A0A7}" type="slidenum">
              <a:rPr lang="en-US" smtClean="0"/>
              <a:pPr/>
              <a:t>9</a:t>
            </a:fld>
            <a:endParaRPr lang="en-US"/>
          </a:p>
        </p:txBody>
      </p:sp>
      <p:sp>
        <p:nvSpPr>
          <p:cNvPr id="26" name="object 4">
            <a:extLst>
              <a:ext uri="{FF2B5EF4-FFF2-40B4-BE49-F238E27FC236}">
                <a16:creationId xmlns:a16="http://schemas.microsoft.com/office/drawing/2014/main" id="{FC739E96-7660-44F0-A117-52376B030CB4}"/>
              </a:ext>
            </a:extLst>
          </p:cNvPr>
          <p:cNvSpPr/>
          <p:nvPr/>
        </p:nvSpPr>
        <p:spPr>
          <a:xfrm>
            <a:off x="1454805" y="2538052"/>
            <a:ext cx="524510" cy="736600"/>
          </a:xfrm>
          <a:custGeom>
            <a:avLst/>
            <a:gdLst/>
            <a:ahLst/>
            <a:cxnLst/>
            <a:rect l="l" t="t" r="r" b="b"/>
            <a:pathLst>
              <a:path w="524510" h="736600">
                <a:moveTo>
                  <a:pt x="488209" y="736092"/>
                </a:moveTo>
                <a:lnTo>
                  <a:pt x="10668" y="0"/>
                </a:lnTo>
                <a:lnTo>
                  <a:pt x="0" y="7620"/>
                </a:lnTo>
                <a:lnTo>
                  <a:pt x="472598" y="736092"/>
                </a:lnTo>
                <a:lnTo>
                  <a:pt x="488209" y="736092"/>
                </a:lnTo>
                <a:close/>
              </a:path>
              <a:path w="524510" h="736600">
                <a:moveTo>
                  <a:pt x="523927" y="736092"/>
                </a:moveTo>
                <a:lnTo>
                  <a:pt x="522732" y="710184"/>
                </a:lnTo>
                <a:lnTo>
                  <a:pt x="521208" y="705612"/>
                </a:lnTo>
                <a:lnTo>
                  <a:pt x="519684" y="704088"/>
                </a:lnTo>
                <a:lnTo>
                  <a:pt x="512064" y="704088"/>
                </a:lnTo>
                <a:lnTo>
                  <a:pt x="509016" y="707136"/>
                </a:lnTo>
                <a:lnTo>
                  <a:pt x="509016" y="710184"/>
                </a:lnTo>
                <a:lnTo>
                  <a:pt x="510356" y="736092"/>
                </a:lnTo>
                <a:lnTo>
                  <a:pt x="523927" y="736092"/>
                </a:lnTo>
                <a:close/>
              </a:path>
            </a:pathLst>
          </a:custGeom>
          <a:solidFill>
            <a:srgbClr val="404040"/>
          </a:solidFill>
        </p:spPr>
        <p:txBody>
          <a:bodyPr wrap="square" lIns="0" tIns="0" rIns="0" bIns="0" rtlCol="0"/>
          <a:lstStyle/>
          <a:p>
            <a:endParaRPr/>
          </a:p>
        </p:txBody>
      </p:sp>
      <p:sp>
        <p:nvSpPr>
          <p:cNvPr id="27" name="object 5">
            <a:extLst>
              <a:ext uri="{FF2B5EF4-FFF2-40B4-BE49-F238E27FC236}">
                <a16:creationId xmlns:a16="http://schemas.microsoft.com/office/drawing/2014/main" id="{E13B6F01-9E9C-4B4C-87FB-B742B6ED506B}"/>
              </a:ext>
            </a:extLst>
          </p:cNvPr>
          <p:cNvSpPr/>
          <p:nvPr/>
        </p:nvSpPr>
        <p:spPr>
          <a:xfrm>
            <a:off x="1247541" y="2542624"/>
            <a:ext cx="104139" cy="731520"/>
          </a:xfrm>
          <a:custGeom>
            <a:avLst/>
            <a:gdLst/>
            <a:ahLst/>
            <a:cxnLst/>
            <a:rect l="l" t="t" r="r" b="b"/>
            <a:pathLst>
              <a:path w="104139" h="731520">
                <a:moveTo>
                  <a:pt x="57912" y="731520"/>
                </a:moveTo>
                <a:lnTo>
                  <a:pt x="57912" y="0"/>
                </a:lnTo>
                <a:lnTo>
                  <a:pt x="45720" y="0"/>
                </a:lnTo>
                <a:lnTo>
                  <a:pt x="45720" y="731520"/>
                </a:lnTo>
                <a:lnTo>
                  <a:pt x="57912" y="731520"/>
                </a:lnTo>
                <a:close/>
              </a:path>
              <a:path w="104139" h="731520">
                <a:moveTo>
                  <a:pt x="103632" y="714756"/>
                </a:moveTo>
                <a:lnTo>
                  <a:pt x="103632" y="711708"/>
                </a:lnTo>
                <a:lnTo>
                  <a:pt x="97536" y="708660"/>
                </a:lnTo>
                <a:lnTo>
                  <a:pt x="92964" y="708660"/>
                </a:lnTo>
                <a:lnTo>
                  <a:pt x="91440" y="711708"/>
                </a:lnTo>
                <a:lnTo>
                  <a:pt x="79949" y="731520"/>
                </a:lnTo>
                <a:lnTo>
                  <a:pt x="94167" y="731520"/>
                </a:lnTo>
                <a:lnTo>
                  <a:pt x="102108" y="717804"/>
                </a:lnTo>
                <a:lnTo>
                  <a:pt x="103632" y="714756"/>
                </a:lnTo>
                <a:close/>
              </a:path>
              <a:path w="104139" h="731520">
                <a:moveTo>
                  <a:pt x="25206" y="731520"/>
                </a:moveTo>
                <a:lnTo>
                  <a:pt x="13716" y="711708"/>
                </a:lnTo>
                <a:lnTo>
                  <a:pt x="12192" y="708660"/>
                </a:lnTo>
                <a:lnTo>
                  <a:pt x="7620" y="708660"/>
                </a:lnTo>
                <a:lnTo>
                  <a:pt x="1524" y="711708"/>
                </a:lnTo>
                <a:lnTo>
                  <a:pt x="0" y="714756"/>
                </a:lnTo>
                <a:lnTo>
                  <a:pt x="3048" y="717804"/>
                </a:lnTo>
                <a:lnTo>
                  <a:pt x="10748" y="731520"/>
                </a:lnTo>
                <a:lnTo>
                  <a:pt x="25206" y="731520"/>
                </a:lnTo>
                <a:close/>
              </a:path>
            </a:pathLst>
          </a:custGeom>
          <a:solidFill>
            <a:srgbClr val="404040"/>
          </a:solidFill>
        </p:spPr>
        <p:txBody>
          <a:bodyPr wrap="square" lIns="0" tIns="0" rIns="0" bIns="0" rtlCol="0"/>
          <a:lstStyle/>
          <a:p>
            <a:endParaRPr/>
          </a:p>
        </p:txBody>
      </p:sp>
      <p:sp>
        <p:nvSpPr>
          <p:cNvPr id="28" name="object 6">
            <a:extLst>
              <a:ext uri="{FF2B5EF4-FFF2-40B4-BE49-F238E27FC236}">
                <a16:creationId xmlns:a16="http://schemas.microsoft.com/office/drawing/2014/main" id="{F01B1103-2E12-4F49-A147-B8A5F7656CBC}"/>
              </a:ext>
            </a:extLst>
          </p:cNvPr>
          <p:cNvSpPr/>
          <p:nvPr/>
        </p:nvSpPr>
        <p:spPr>
          <a:xfrm>
            <a:off x="680744" y="2538052"/>
            <a:ext cx="524509" cy="736600"/>
          </a:xfrm>
          <a:custGeom>
            <a:avLst/>
            <a:gdLst/>
            <a:ahLst/>
            <a:cxnLst/>
            <a:rect l="l" t="t" r="r" b="b"/>
            <a:pathLst>
              <a:path w="481964" h="736600">
                <a:moveTo>
                  <a:pt x="481580" y="7620"/>
                </a:moveTo>
                <a:lnTo>
                  <a:pt x="470912" y="0"/>
                </a:lnTo>
                <a:lnTo>
                  <a:pt x="35759" y="736091"/>
                </a:lnTo>
                <a:lnTo>
                  <a:pt x="50932" y="736091"/>
                </a:lnTo>
                <a:lnTo>
                  <a:pt x="481580" y="7620"/>
                </a:lnTo>
                <a:close/>
              </a:path>
              <a:path w="481964" h="736600">
                <a:moveTo>
                  <a:pt x="13716" y="710184"/>
                </a:moveTo>
                <a:lnTo>
                  <a:pt x="13716" y="705612"/>
                </a:lnTo>
                <a:lnTo>
                  <a:pt x="10668" y="702564"/>
                </a:lnTo>
                <a:lnTo>
                  <a:pt x="3048" y="702564"/>
                </a:lnTo>
                <a:lnTo>
                  <a:pt x="0" y="705612"/>
                </a:lnTo>
                <a:lnTo>
                  <a:pt x="0" y="736091"/>
                </a:lnTo>
                <a:lnTo>
                  <a:pt x="13261" y="736091"/>
                </a:lnTo>
                <a:lnTo>
                  <a:pt x="13716" y="710184"/>
                </a:lnTo>
                <a:close/>
              </a:path>
            </a:pathLst>
          </a:custGeom>
          <a:solidFill>
            <a:srgbClr val="404040"/>
          </a:solidFill>
        </p:spPr>
        <p:txBody>
          <a:bodyPr wrap="square" lIns="0" tIns="0" rIns="0" bIns="0" rtlCol="0"/>
          <a:lstStyle/>
          <a:p>
            <a:endParaRPr/>
          </a:p>
        </p:txBody>
      </p:sp>
      <p:sp>
        <p:nvSpPr>
          <p:cNvPr id="29" name="object 10">
            <a:extLst>
              <a:ext uri="{FF2B5EF4-FFF2-40B4-BE49-F238E27FC236}">
                <a16:creationId xmlns:a16="http://schemas.microsoft.com/office/drawing/2014/main" id="{17617C7C-1E1F-4084-8B1B-1A5555767387}"/>
              </a:ext>
            </a:extLst>
          </p:cNvPr>
          <p:cNvSpPr/>
          <p:nvPr/>
        </p:nvSpPr>
        <p:spPr>
          <a:xfrm>
            <a:off x="961029" y="2000080"/>
            <a:ext cx="7789164" cy="542544"/>
          </a:xfrm>
          <a:prstGeom prst="rect">
            <a:avLst/>
          </a:prstGeom>
          <a:blipFill>
            <a:blip r:embed="rId2" cstate="print"/>
            <a:stretch>
              <a:fillRect/>
            </a:stretch>
          </a:blipFill>
        </p:spPr>
        <p:txBody>
          <a:bodyPr wrap="square" lIns="0" tIns="0" rIns="0" bIns="0" rtlCol="0"/>
          <a:lstStyle/>
          <a:p>
            <a:endParaRPr/>
          </a:p>
        </p:txBody>
      </p:sp>
      <p:sp>
        <p:nvSpPr>
          <p:cNvPr id="30" name="object 11">
            <a:extLst>
              <a:ext uri="{FF2B5EF4-FFF2-40B4-BE49-F238E27FC236}">
                <a16:creationId xmlns:a16="http://schemas.microsoft.com/office/drawing/2014/main" id="{4C396D86-BF3E-4D95-B024-36C4034C0BAF}"/>
              </a:ext>
            </a:extLst>
          </p:cNvPr>
          <p:cNvSpPr/>
          <p:nvPr/>
        </p:nvSpPr>
        <p:spPr>
          <a:xfrm>
            <a:off x="4932573" y="2608156"/>
            <a:ext cx="999744" cy="475487"/>
          </a:xfrm>
          <a:prstGeom prst="rect">
            <a:avLst/>
          </a:prstGeom>
          <a:blipFill>
            <a:blip r:embed="rId3" cstate="print"/>
            <a:stretch>
              <a:fillRect/>
            </a:stretch>
          </a:blipFill>
        </p:spPr>
        <p:txBody>
          <a:bodyPr wrap="square" lIns="0" tIns="0" rIns="0" bIns="0" rtlCol="0"/>
          <a:lstStyle/>
          <a:p>
            <a:endParaRPr/>
          </a:p>
        </p:txBody>
      </p:sp>
      <p:sp>
        <p:nvSpPr>
          <p:cNvPr id="31" name="object 17">
            <a:extLst>
              <a:ext uri="{FF2B5EF4-FFF2-40B4-BE49-F238E27FC236}">
                <a16:creationId xmlns:a16="http://schemas.microsoft.com/office/drawing/2014/main" id="{CDD3528E-EFF8-4B99-ABF9-85EE14DE540F}"/>
              </a:ext>
            </a:extLst>
          </p:cNvPr>
          <p:cNvSpPr txBox="1"/>
          <p:nvPr/>
        </p:nvSpPr>
        <p:spPr>
          <a:xfrm>
            <a:off x="317395" y="3318235"/>
            <a:ext cx="3349625" cy="452755"/>
          </a:xfrm>
          <a:prstGeom prst="rect">
            <a:avLst/>
          </a:prstGeom>
        </p:spPr>
        <p:txBody>
          <a:bodyPr vert="horz" wrap="square" lIns="0" tIns="13335" rIns="0" bIns="0" rtlCol="0">
            <a:spAutoFit/>
          </a:bodyPr>
          <a:lstStyle/>
          <a:p>
            <a:pPr marL="109855" marR="5080" indent="-97790">
              <a:lnSpc>
                <a:spcPct val="100000"/>
              </a:lnSpc>
              <a:spcBef>
                <a:spcPts val="105"/>
              </a:spcBef>
              <a:tabLst>
                <a:tab pos="777240" algn="l"/>
                <a:tab pos="1381125" algn="l"/>
              </a:tabLst>
            </a:pPr>
            <a:r>
              <a:rPr sz="1400" spc="-5" dirty="0">
                <a:latin typeface="Segoe UI Symbol"/>
                <a:cs typeface="Segoe UI Symbol"/>
              </a:rPr>
              <a:t>Lecture Écriture </a:t>
            </a:r>
            <a:r>
              <a:rPr sz="1400" spc="-10" dirty="0">
                <a:latin typeface="Segoe UI Symbol"/>
                <a:cs typeface="Segoe UI Symbol"/>
              </a:rPr>
              <a:t>Rentrer </a:t>
            </a:r>
            <a:r>
              <a:rPr sz="1400" dirty="0">
                <a:latin typeface="Segoe UI Symbol"/>
                <a:cs typeface="Segoe UI Symbol"/>
              </a:rPr>
              <a:t>dans </a:t>
            </a:r>
            <a:r>
              <a:rPr sz="1400" spc="-5" dirty="0">
                <a:latin typeface="Segoe UI Symbol"/>
                <a:cs typeface="Segoe UI Symbol"/>
              </a:rPr>
              <a:t>le répertoire  read</a:t>
            </a:r>
            <a:r>
              <a:rPr sz="1400" spc="-5" dirty="0">
                <a:latin typeface="Times New Roman"/>
                <a:cs typeface="Times New Roman"/>
              </a:rPr>
              <a:t>	</a:t>
            </a:r>
            <a:r>
              <a:rPr sz="1400" spc="-5" dirty="0">
                <a:latin typeface="Segoe UI Symbol"/>
                <a:cs typeface="Segoe UI Symbol"/>
              </a:rPr>
              <a:t>write</a:t>
            </a:r>
            <a:r>
              <a:rPr sz="1400" spc="-5" dirty="0">
                <a:latin typeface="Times New Roman"/>
                <a:cs typeface="Times New Roman"/>
              </a:rPr>
              <a:t>	</a:t>
            </a:r>
            <a:r>
              <a:rPr sz="1400" spc="-5" dirty="0">
                <a:latin typeface="Segoe UI Symbol"/>
                <a:cs typeface="Segoe UI Symbol"/>
              </a:rPr>
              <a:t>execute</a:t>
            </a:r>
            <a:endParaRPr sz="1400" dirty="0">
              <a:latin typeface="Segoe UI Symbol"/>
              <a:cs typeface="Segoe UI Symbol"/>
            </a:endParaRPr>
          </a:p>
        </p:txBody>
      </p:sp>
      <p:sp>
        <p:nvSpPr>
          <p:cNvPr id="32" name="object 18">
            <a:extLst>
              <a:ext uri="{FF2B5EF4-FFF2-40B4-BE49-F238E27FC236}">
                <a16:creationId xmlns:a16="http://schemas.microsoft.com/office/drawing/2014/main" id="{1999539F-EA0E-40AA-BFF7-9F67A5B72F3E}"/>
              </a:ext>
            </a:extLst>
          </p:cNvPr>
          <p:cNvSpPr/>
          <p:nvPr/>
        </p:nvSpPr>
        <p:spPr>
          <a:xfrm>
            <a:off x="3965206" y="3471175"/>
            <a:ext cx="2314214" cy="219325"/>
          </a:xfrm>
          <a:prstGeom prst="rect">
            <a:avLst/>
          </a:prstGeom>
          <a:blipFill>
            <a:blip r:embed="rId4" cstate="print"/>
            <a:stretch>
              <a:fillRect/>
            </a:stretch>
          </a:blipFill>
        </p:spPr>
        <p:txBody>
          <a:bodyPr wrap="square" lIns="0" tIns="0" rIns="0" bIns="0" rtlCol="0"/>
          <a:lstStyle/>
          <a:p>
            <a:endParaRPr/>
          </a:p>
        </p:txBody>
      </p:sp>
      <p:sp>
        <p:nvSpPr>
          <p:cNvPr id="33" name="object 19">
            <a:extLst>
              <a:ext uri="{FF2B5EF4-FFF2-40B4-BE49-F238E27FC236}">
                <a16:creationId xmlns:a16="http://schemas.microsoft.com/office/drawing/2014/main" id="{956E363A-CEDE-447A-A0A7-932241DA4FC8}"/>
              </a:ext>
            </a:extLst>
          </p:cNvPr>
          <p:cNvSpPr/>
          <p:nvPr/>
        </p:nvSpPr>
        <p:spPr>
          <a:xfrm>
            <a:off x="4272680" y="3743536"/>
            <a:ext cx="104139" cy="538480"/>
          </a:xfrm>
          <a:custGeom>
            <a:avLst/>
            <a:gdLst/>
            <a:ahLst/>
            <a:cxnLst/>
            <a:rect l="l" t="t" r="r" b="b"/>
            <a:pathLst>
              <a:path w="104139" h="538479">
                <a:moveTo>
                  <a:pt x="52578" y="513535"/>
                </a:moveTo>
                <a:lnTo>
                  <a:pt x="13716" y="446532"/>
                </a:lnTo>
                <a:lnTo>
                  <a:pt x="12192" y="443484"/>
                </a:lnTo>
                <a:lnTo>
                  <a:pt x="7620" y="441960"/>
                </a:lnTo>
                <a:lnTo>
                  <a:pt x="4572" y="443484"/>
                </a:lnTo>
                <a:lnTo>
                  <a:pt x="1524" y="446532"/>
                </a:lnTo>
                <a:lnTo>
                  <a:pt x="0" y="449580"/>
                </a:lnTo>
                <a:lnTo>
                  <a:pt x="3048" y="452628"/>
                </a:lnTo>
                <a:lnTo>
                  <a:pt x="45720" y="527304"/>
                </a:lnTo>
                <a:lnTo>
                  <a:pt x="45720" y="525780"/>
                </a:lnTo>
                <a:lnTo>
                  <a:pt x="47244" y="525780"/>
                </a:lnTo>
                <a:lnTo>
                  <a:pt x="47244" y="522732"/>
                </a:lnTo>
                <a:lnTo>
                  <a:pt x="52578" y="513535"/>
                </a:lnTo>
                <a:close/>
              </a:path>
              <a:path w="104139" h="538479">
                <a:moveTo>
                  <a:pt x="59436" y="501711"/>
                </a:moveTo>
                <a:lnTo>
                  <a:pt x="59436" y="0"/>
                </a:lnTo>
                <a:lnTo>
                  <a:pt x="45720" y="0"/>
                </a:lnTo>
                <a:lnTo>
                  <a:pt x="45720" y="501711"/>
                </a:lnTo>
                <a:lnTo>
                  <a:pt x="52578" y="513535"/>
                </a:lnTo>
                <a:lnTo>
                  <a:pt x="59436" y="501711"/>
                </a:lnTo>
                <a:close/>
              </a:path>
              <a:path w="104139" h="538479">
                <a:moveTo>
                  <a:pt x="59000" y="525780"/>
                </a:moveTo>
                <a:lnTo>
                  <a:pt x="45720" y="525780"/>
                </a:lnTo>
                <a:lnTo>
                  <a:pt x="45720" y="527304"/>
                </a:lnTo>
                <a:lnTo>
                  <a:pt x="51816" y="537972"/>
                </a:lnTo>
                <a:lnTo>
                  <a:pt x="59000" y="525780"/>
                </a:lnTo>
                <a:close/>
              </a:path>
              <a:path w="104139" h="538479">
                <a:moveTo>
                  <a:pt x="57912" y="522732"/>
                </a:moveTo>
                <a:lnTo>
                  <a:pt x="52578" y="513535"/>
                </a:lnTo>
                <a:lnTo>
                  <a:pt x="47244" y="522732"/>
                </a:lnTo>
                <a:lnTo>
                  <a:pt x="57912" y="522732"/>
                </a:lnTo>
                <a:close/>
              </a:path>
              <a:path w="104139" h="538479">
                <a:moveTo>
                  <a:pt x="57912" y="525780"/>
                </a:moveTo>
                <a:lnTo>
                  <a:pt x="57912" y="522732"/>
                </a:lnTo>
                <a:lnTo>
                  <a:pt x="47244" y="522732"/>
                </a:lnTo>
                <a:lnTo>
                  <a:pt x="47244" y="525780"/>
                </a:lnTo>
                <a:lnTo>
                  <a:pt x="57912" y="525780"/>
                </a:lnTo>
                <a:close/>
              </a:path>
              <a:path w="104139" h="538479">
                <a:moveTo>
                  <a:pt x="103632" y="449580"/>
                </a:moveTo>
                <a:lnTo>
                  <a:pt x="103632" y="446532"/>
                </a:lnTo>
                <a:lnTo>
                  <a:pt x="100584" y="443484"/>
                </a:lnTo>
                <a:lnTo>
                  <a:pt x="97536" y="441960"/>
                </a:lnTo>
                <a:lnTo>
                  <a:pt x="92964" y="443484"/>
                </a:lnTo>
                <a:lnTo>
                  <a:pt x="91440" y="446532"/>
                </a:lnTo>
                <a:lnTo>
                  <a:pt x="52578" y="513535"/>
                </a:lnTo>
                <a:lnTo>
                  <a:pt x="57912" y="522732"/>
                </a:lnTo>
                <a:lnTo>
                  <a:pt x="57912" y="525780"/>
                </a:lnTo>
                <a:lnTo>
                  <a:pt x="59000" y="525780"/>
                </a:lnTo>
                <a:lnTo>
                  <a:pt x="102108" y="452628"/>
                </a:lnTo>
                <a:lnTo>
                  <a:pt x="103632" y="449580"/>
                </a:lnTo>
                <a:close/>
              </a:path>
              <a:path w="104139" h="538479">
                <a:moveTo>
                  <a:pt x="59436" y="525780"/>
                </a:moveTo>
                <a:lnTo>
                  <a:pt x="59436" y="525041"/>
                </a:lnTo>
                <a:lnTo>
                  <a:pt x="59000" y="525780"/>
                </a:lnTo>
                <a:lnTo>
                  <a:pt x="59436" y="525780"/>
                </a:lnTo>
                <a:close/>
              </a:path>
            </a:pathLst>
          </a:custGeom>
          <a:solidFill>
            <a:srgbClr val="404040"/>
          </a:solidFill>
        </p:spPr>
        <p:txBody>
          <a:bodyPr wrap="square" lIns="0" tIns="0" rIns="0" bIns="0" rtlCol="0"/>
          <a:lstStyle/>
          <a:p>
            <a:endParaRPr/>
          </a:p>
        </p:txBody>
      </p:sp>
      <p:sp>
        <p:nvSpPr>
          <p:cNvPr id="34" name="object 20">
            <a:extLst>
              <a:ext uri="{FF2B5EF4-FFF2-40B4-BE49-F238E27FC236}">
                <a16:creationId xmlns:a16="http://schemas.microsoft.com/office/drawing/2014/main" id="{4049AA3E-B74A-4787-BB01-9C71ECECC096}"/>
              </a:ext>
            </a:extLst>
          </p:cNvPr>
          <p:cNvSpPr/>
          <p:nvPr/>
        </p:nvSpPr>
        <p:spPr>
          <a:xfrm>
            <a:off x="5494929" y="3723724"/>
            <a:ext cx="104139" cy="538480"/>
          </a:xfrm>
          <a:custGeom>
            <a:avLst/>
            <a:gdLst/>
            <a:ahLst/>
            <a:cxnLst/>
            <a:rect l="l" t="t" r="r" b="b"/>
            <a:pathLst>
              <a:path w="104139" h="538479">
                <a:moveTo>
                  <a:pt x="52578" y="513535"/>
                </a:moveTo>
                <a:lnTo>
                  <a:pt x="13716" y="446532"/>
                </a:lnTo>
                <a:lnTo>
                  <a:pt x="10668" y="443484"/>
                </a:lnTo>
                <a:lnTo>
                  <a:pt x="7620" y="441960"/>
                </a:lnTo>
                <a:lnTo>
                  <a:pt x="4572" y="443484"/>
                </a:lnTo>
                <a:lnTo>
                  <a:pt x="1524" y="446532"/>
                </a:lnTo>
                <a:lnTo>
                  <a:pt x="0" y="449580"/>
                </a:lnTo>
                <a:lnTo>
                  <a:pt x="1524" y="452628"/>
                </a:lnTo>
                <a:lnTo>
                  <a:pt x="45720" y="527627"/>
                </a:lnTo>
                <a:lnTo>
                  <a:pt x="45720" y="525780"/>
                </a:lnTo>
                <a:lnTo>
                  <a:pt x="47244" y="525780"/>
                </a:lnTo>
                <a:lnTo>
                  <a:pt x="47244" y="522732"/>
                </a:lnTo>
                <a:lnTo>
                  <a:pt x="52578" y="513535"/>
                </a:lnTo>
                <a:close/>
              </a:path>
              <a:path w="104139" h="538479">
                <a:moveTo>
                  <a:pt x="57912" y="504338"/>
                </a:moveTo>
                <a:lnTo>
                  <a:pt x="57912" y="0"/>
                </a:lnTo>
                <a:lnTo>
                  <a:pt x="45720" y="0"/>
                </a:lnTo>
                <a:lnTo>
                  <a:pt x="45720" y="501711"/>
                </a:lnTo>
                <a:lnTo>
                  <a:pt x="52578" y="513535"/>
                </a:lnTo>
                <a:lnTo>
                  <a:pt x="57912" y="504338"/>
                </a:lnTo>
                <a:close/>
              </a:path>
              <a:path w="104139" h="538479">
                <a:moveTo>
                  <a:pt x="57912" y="527627"/>
                </a:moveTo>
                <a:lnTo>
                  <a:pt x="57912" y="525780"/>
                </a:lnTo>
                <a:lnTo>
                  <a:pt x="45720" y="525780"/>
                </a:lnTo>
                <a:lnTo>
                  <a:pt x="45720" y="527627"/>
                </a:lnTo>
                <a:lnTo>
                  <a:pt x="51816" y="537972"/>
                </a:lnTo>
                <a:lnTo>
                  <a:pt x="57912" y="527627"/>
                </a:lnTo>
                <a:close/>
              </a:path>
              <a:path w="104139" h="538479">
                <a:moveTo>
                  <a:pt x="57912" y="522732"/>
                </a:moveTo>
                <a:lnTo>
                  <a:pt x="52578" y="513535"/>
                </a:lnTo>
                <a:lnTo>
                  <a:pt x="47244" y="522732"/>
                </a:lnTo>
                <a:lnTo>
                  <a:pt x="57912" y="522732"/>
                </a:lnTo>
                <a:close/>
              </a:path>
              <a:path w="104139" h="538479">
                <a:moveTo>
                  <a:pt x="57912" y="525780"/>
                </a:moveTo>
                <a:lnTo>
                  <a:pt x="57912" y="522732"/>
                </a:lnTo>
                <a:lnTo>
                  <a:pt x="47244" y="522732"/>
                </a:lnTo>
                <a:lnTo>
                  <a:pt x="47244" y="525780"/>
                </a:lnTo>
                <a:lnTo>
                  <a:pt x="57912" y="525780"/>
                </a:lnTo>
                <a:close/>
              </a:path>
              <a:path w="104139" h="538479">
                <a:moveTo>
                  <a:pt x="103632" y="449580"/>
                </a:moveTo>
                <a:lnTo>
                  <a:pt x="102108" y="446532"/>
                </a:lnTo>
                <a:lnTo>
                  <a:pt x="99060" y="443484"/>
                </a:lnTo>
                <a:lnTo>
                  <a:pt x="96012" y="441960"/>
                </a:lnTo>
                <a:lnTo>
                  <a:pt x="92964" y="443484"/>
                </a:lnTo>
                <a:lnTo>
                  <a:pt x="91440" y="446532"/>
                </a:lnTo>
                <a:lnTo>
                  <a:pt x="52578" y="513535"/>
                </a:lnTo>
                <a:lnTo>
                  <a:pt x="57912" y="522732"/>
                </a:lnTo>
                <a:lnTo>
                  <a:pt x="57912" y="527627"/>
                </a:lnTo>
                <a:lnTo>
                  <a:pt x="102108" y="452628"/>
                </a:lnTo>
                <a:lnTo>
                  <a:pt x="103632" y="449580"/>
                </a:lnTo>
                <a:close/>
              </a:path>
            </a:pathLst>
          </a:custGeom>
          <a:solidFill>
            <a:srgbClr val="404040"/>
          </a:solidFill>
        </p:spPr>
        <p:txBody>
          <a:bodyPr wrap="square" lIns="0" tIns="0" rIns="0" bIns="0" rtlCol="0"/>
          <a:lstStyle/>
          <a:p>
            <a:endParaRPr/>
          </a:p>
        </p:txBody>
      </p:sp>
      <p:sp>
        <p:nvSpPr>
          <p:cNvPr id="35" name="object 21">
            <a:extLst>
              <a:ext uri="{FF2B5EF4-FFF2-40B4-BE49-F238E27FC236}">
                <a16:creationId xmlns:a16="http://schemas.microsoft.com/office/drawing/2014/main" id="{505EB1A7-F321-4B90-B4AE-99BB53C4E7AC}"/>
              </a:ext>
            </a:extLst>
          </p:cNvPr>
          <p:cNvSpPr/>
          <p:nvPr/>
        </p:nvSpPr>
        <p:spPr>
          <a:xfrm>
            <a:off x="4402220" y="3274144"/>
            <a:ext cx="280670" cy="151130"/>
          </a:xfrm>
          <a:custGeom>
            <a:avLst/>
            <a:gdLst/>
            <a:ahLst/>
            <a:cxnLst/>
            <a:rect l="l" t="t" r="r" b="b"/>
            <a:pathLst>
              <a:path w="280670" h="151129">
                <a:moveTo>
                  <a:pt x="64008" y="67056"/>
                </a:moveTo>
                <a:lnTo>
                  <a:pt x="62484" y="64008"/>
                </a:lnTo>
                <a:lnTo>
                  <a:pt x="59436" y="60960"/>
                </a:lnTo>
                <a:lnTo>
                  <a:pt x="56388" y="59436"/>
                </a:lnTo>
                <a:lnTo>
                  <a:pt x="51816" y="60960"/>
                </a:lnTo>
                <a:lnTo>
                  <a:pt x="50292" y="64008"/>
                </a:lnTo>
                <a:lnTo>
                  <a:pt x="0" y="149352"/>
                </a:lnTo>
                <a:lnTo>
                  <a:pt x="9144" y="149492"/>
                </a:lnTo>
                <a:lnTo>
                  <a:pt x="9144" y="137160"/>
                </a:lnTo>
                <a:lnTo>
                  <a:pt x="28314" y="126389"/>
                </a:lnTo>
                <a:lnTo>
                  <a:pt x="60960" y="70104"/>
                </a:lnTo>
                <a:lnTo>
                  <a:pt x="64008" y="67056"/>
                </a:lnTo>
                <a:close/>
              </a:path>
              <a:path w="280670" h="151129">
                <a:moveTo>
                  <a:pt x="28314" y="126389"/>
                </a:moveTo>
                <a:lnTo>
                  <a:pt x="9144" y="137160"/>
                </a:lnTo>
                <a:lnTo>
                  <a:pt x="12192" y="143256"/>
                </a:lnTo>
                <a:lnTo>
                  <a:pt x="12192" y="137160"/>
                </a:lnTo>
                <a:lnTo>
                  <a:pt x="21969" y="137328"/>
                </a:lnTo>
                <a:lnTo>
                  <a:pt x="28314" y="126389"/>
                </a:lnTo>
                <a:close/>
              </a:path>
              <a:path w="280670" h="151129">
                <a:moveTo>
                  <a:pt x="106680" y="147828"/>
                </a:moveTo>
                <a:lnTo>
                  <a:pt x="106680" y="141732"/>
                </a:lnTo>
                <a:lnTo>
                  <a:pt x="103632" y="138684"/>
                </a:lnTo>
                <a:lnTo>
                  <a:pt x="99060" y="138657"/>
                </a:lnTo>
                <a:lnTo>
                  <a:pt x="36127" y="137572"/>
                </a:lnTo>
                <a:lnTo>
                  <a:pt x="15240" y="149352"/>
                </a:lnTo>
                <a:lnTo>
                  <a:pt x="9144" y="137160"/>
                </a:lnTo>
                <a:lnTo>
                  <a:pt x="9144" y="149492"/>
                </a:lnTo>
                <a:lnTo>
                  <a:pt x="99060" y="150876"/>
                </a:lnTo>
                <a:lnTo>
                  <a:pt x="103632" y="150876"/>
                </a:lnTo>
                <a:lnTo>
                  <a:pt x="106680" y="147828"/>
                </a:lnTo>
                <a:close/>
              </a:path>
              <a:path w="280670" h="151129">
                <a:moveTo>
                  <a:pt x="21969" y="137328"/>
                </a:moveTo>
                <a:lnTo>
                  <a:pt x="12192" y="137160"/>
                </a:lnTo>
                <a:lnTo>
                  <a:pt x="16764" y="146304"/>
                </a:lnTo>
                <a:lnTo>
                  <a:pt x="21969" y="137328"/>
                </a:lnTo>
                <a:close/>
              </a:path>
              <a:path w="280670" h="151129">
                <a:moveTo>
                  <a:pt x="36127" y="137572"/>
                </a:moveTo>
                <a:lnTo>
                  <a:pt x="21969" y="137328"/>
                </a:lnTo>
                <a:lnTo>
                  <a:pt x="16764" y="146304"/>
                </a:lnTo>
                <a:lnTo>
                  <a:pt x="12192" y="137160"/>
                </a:lnTo>
                <a:lnTo>
                  <a:pt x="12192" y="143256"/>
                </a:lnTo>
                <a:lnTo>
                  <a:pt x="15240" y="149352"/>
                </a:lnTo>
                <a:lnTo>
                  <a:pt x="36127" y="137572"/>
                </a:lnTo>
                <a:close/>
              </a:path>
              <a:path w="280670" h="151129">
                <a:moveTo>
                  <a:pt x="280076" y="0"/>
                </a:moveTo>
                <a:lnTo>
                  <a:pt x="253268" y="0"/>
                </a:lnTo>
                <a:lnTo>
                  <a:pt x="28314" y="126389"/>
                </a:lnTo>
                <a:lnTo>
                  <a:pt x="21969" y="137328"/>
                </a:lnTo>
                <a:lnTo>
                  <a:pt x="36127" y="137572"/>
                </a:lnTo>
                <a:lnTo>
                  <a:pt x="280076" y="0"/>
                </a:lnTo>
                <a:close/>
              </a:path>
            </a:pathLst>
          </a:custGeom>
          <a:solidFill>
            <a:srgbClr val="404040"/>
          </a:solidFill>
        </p:spPr>
        <p:txBody>
          <a:bodyPr wrap="square" lIns="0" tIns="0" rIns="0" bIns="0" rtlCol="0"/>
          <a:lstStyle/>
          <a:p>
            <a:endParaRPr/>
          </a:p>
        </p:txBody>
      </p:sp>
      <p:sp>
        <p:nvSpPr>
          <p:cNvPr id="36" name="object 22">
            <a:extLst>
              <a:ext uri="{FF2B5EF4-FFF2-40B4-BE49-F238E27FC236}">
                <a16:creationId xmlns:a16="http://schemas.microsoft.com/office/drawing/2014/main" id="{89856E35-0430-44FB-9AAB-58009A526558}"/>
              </a:ext>
            </a:extLst>
          </p:cNvPr>
          <p:cNvSpPr/>
          <p:nvPr/>
        </p:nvSpPr>
        <p:spPr>
          <a:xfrm>
            <a:off x="5380629" y="3274144"/>
            <a:ext cx="103632" cy="149351"/>
          </a:xfrm>
          <a:prstGeom prst="rect">
            <a:avLst/>
          </a:prstGeom>
          <a:blipFill>
            <a:blip r:embed="rId5" cstate="print"/>
            <a:stretch>
              <a:fillRect/>
            </a:stretch>
          </a:blipFill>
        </p:spPr>
        <p:txBody>
          <a:bodyPr wrap="square" lIns="0" tIns="0" rIns="0" bIns="0" rtlCol="0"/>
          <a:lstStyle/>
          <a:p>
            <a:endParaRPr/>
          </a:p>
        </p:txBody>
      </p:sp>
      <p:sp>
        <p:nvSpPr>
          <p:cNvPr id="37" name="object 23">
            <a:extLst>
              <a:ext uri="{FF2B5EF4-FFF2-40B4-BE49-F238E27FC236}">
                <a16:creationId xmlns:a16="http://schemas.microsoft.com/office/drawing/2014/main" id="{FD0BA076-2C39-48E9-B72E-DF489889C796}"/>
              </a:ext>
            </a:extLst>
          </p:cNvPr>
          <p:cNvSpPr/>
          <p:nvPr/>
        </p:nvSpPr>
        <p:spPr>
          <a:xfrm>
            <a:off x="4082181" y="4367577"/>
            <a:ext cx="486155" cy="161616"/>
          </a:xfrm>
          <a:prstGeom prst="rect">
            <a:avLst/>
          </a:prstGeom>
          <a:blipFill>
            <a:blip r:embed="rId6" cstate="print"/>
            <a:stretch>
              <a:fillRect/>
            </a:stretch>
          </a:blipFill>
        </p:spPr>
        <p:txBody>
          <a:bodyPr wrap="square" lIns="0" tIns="0" rIns="0" bIns="0" rtlCol="0"/>
          <a:lstStyle/>
          <a:p>
            <a:endParaRPr/>
          </a:p>
        </p:txBody>
      </p:sp>
      <p:sp>
        <p:nvSpPr>
          <p:cNvPr id="38" name="object 24">
            <a:extLst>
              <a:ext uri="{FF2B5EF4-FFF2-40B4-BE49-F238E27FC236}">
                <a16:creationId xmlns:a16="http://schemas.microsoft.com/office/drawing/2014/main" id="{A3271E39-E5E7-4B46-AAEA-6BB7EB07FB47}"/>
              </a:ext>
            </a:extLst>
          </p:cNvPr>
          <p:cNvSpPr/>
          <p:nvPr/>
        </p:nvSpPr>
        <p:spPr>
          <a:xfrm>
            <a:off x="5304429" y="4419393"/>
            <a:ext cx="484631" cy="161616"/>
          </a:xfrm>
          <a:prstGeom prst="rect">
            <a:avLst/>
          </a:prstGeom>
          <a:blipFill>
            <a:blip r:embed="rId6" cstate="print"/>
            <a:stretch>
              <a:fillRect/>
            </a:stretch>
          </a:blipFill>
        </p:spPr>
        <p:txBody>
          <a:bodyPr wrap="square" lIns="0" tIns="0" rIns="0" bIns="0" rtlCol="0"/>
          <a:lstStyle/>
          <a:p>
            <a:endParaRPr/>
          </a:p>
        </p:txBody>
      </p:sp>
      <p:sp>
        <p:nvSpPr>
          <p:cNvPr id="39" name="object 25">
            <a:extLst>
              <a:ext uri="{FF2B5EF4-FFF2-40B4-BE49-F238E27FC236}">
                <a16:creationId xmlns:a16="http://schemas.microsoft.com/office/drawing/2014/main" id="{0E23AE2F-8328-4493-9EFF-19C9BFF874EF}"/>
              </a:ext>
            </a:extLst>
          </p:cNvPr>
          <p:cNvSpPr/>
          <p:nvPr/>
        </p:nvSpPr>
        <p:spPr>
          <a:xfrm>
            <a:off x="6595256" y="4419393"/>
            <a:ext cx="486155" cy="161616"/>
          </a:xfrm>
          <a:prstGeom prst="rect">
            <a:avLst/>
          </a:prstGeom>
          <a:blipFill>
            <a:blip r:embed="rId6" cstate="print"/>
            <a:stretch>
              <a:fillRect/>
            </a:stretch>
          </a:blipFill>
        </p:spPr>
        <p:txBody>
          <a:bodyPr wrap="square" lIns="0" tIns="0" rIns="0" bIns="0" rtlCol="0"/>
          <a:lstStyle/>
          <a:p>
            <a:endParaRPr/>
          </a:p>
        </p:txBody>
      </p:sp>
      <p:sp>
        <p:nvSpPr>
          <p:cNvPr id="40" name="object 26">
            <a:extLst>
              <a:ext uri="{FF2B5EF4-FFF2-40B4-BE49-F238E27FC236}">
                <a16:creationId xmlns:a16="http://schemas.microsoft.com/office/drawing/2014/main" id="{555890A0-7E2A-4C4E-B739-7958AAA053FF}"/>
              </a:ext>
            </a:extLst>
          </p:cNvPr>
          <p:cNvSpPr/>
          <p:nvPr/>
        </p:nvSpPr>
        <p:spPr>
          <a:xfrm>
            <a:off x="6233140" y="3274144"/>
            <a:ext cx="217337" cy="149351"/>
          </a:xfrm>
          <a:prstGeom prst="rect">
            <a:avLst/>
          </a:prstGeom>
          <a:blipFill>
            <a:blip r:embed="rId7" cstate="print"/>
            <a:stretch>
              <a:fillRect/>
            </a:stretch>
          </a:blipFill>
        </p:spPr>
        <p:txBody>
          <a:bodyPr wrap="square" lIns="0" tIns="0" rIns="0" bIns="0" rtlCol="0"/>
          <a:lstStyle/>
          <a:p>
            <a:endParaRPr/>
          </a:p>
        </p:txBody>
      </p:sp>
      <p:sp>
        <p:nvSpPr>
          <p:cNvPr id="41" name="object 27">
            <a:extLst>
              <a:ext uri="{FF2B5EF4-FFF2-40B4-BE49-F238E27FC236}">
                <a16:creationId xmlns:a16="http://schemas.microsoft.com/office/drawing/2014/main" id="{5E6EF4EE-A947-4D0D-BDCF-EC2D4105DAD2}"/>
              </a:ext>
            </a:extLst>
          </p:cNvPr>
          <p:cNvSpPr/>
          <p:nvPr/>
        </p:nvSpPr>
        <p:spPr>
          <a:xfrm>
            <a:off x="6356655" y="3515806"/>
            <a:ext cx="886515" cy="165245"/>
          </a:xfrm>
          <a:prstGeom prst="rect">
            <a:avLst/>
          </a:prstGeom>
          <a:blipFill>
            <a:blip r:embed="rId8" cstate="print"/>
            <a:stretch>
              <a:fillRect/>
            </a:stretch>
          </a:blipFill>
        </p:spPr>
        <p:txBody>
          <a:bodyPr wrap="square" lIns="0" tIns="0" rIns="0" bIns="0" rtlCol="0"/>
          <a:lstStyle/>
          <a:p>
            <a:endParaRPr/>
          </a:p>
        </p:txBody>
      </p:sp>
      <p:sp>
        <p:nvSpPr>
          <p:cNvPr id="42" name="object 28">
            <a:extLst>
              <a:ext uri="{FF2B5EF4-FFF2-40B4-BE49-F238E27FC236}">
                <a16:creationId xmlns:a16="http://schemas.microsoft.com/office/drawing/2014/main" id="{1EE0385A-8C88-4A15-952B-555CB20982EB}"/>
              </a:ext>
            </a:extLst>
          </p:cNvPr>
          <p:cNvSpPr/>
          <p:nvPr/>
        </p:nvSpPr>
        <p:spPr>
          <a:xfrm>
            <a:off x="6787280" y="3757251"/>
            <a:ext cx="104139" cy="538480"/>
          </a:xfrm>
          <a:custGeom>
            <a:avLst/>
            <a:gdLst/>
            <a:ahLst/>
            <a:cxnLst/>
            <a:rect l="l" t="t" r="r" b="b"/>
            <a:pathLst>
              <a:path w="104140" h="538479">
                <a:moveTo>
                  <a:pt x="51054" y="513535"/>
                </a:moveTo>
                <a:lnTo>
                  <a:pt x="12192" y="446532"/>
                </a:lnTo>
                <a:lnTo>
                  <a:pt x="10668" y="443484"/>
                </a:lnTo>
                <a:lnTo>
                  <a:pt x="7620" y="441960"/>
                </a:lnTo>
                <a:lnTo>
                  <a:pt x="1524" y="445008"/>
                </a:lnTo>
                <a:lnTo>
                  <a:pt x="0" y="449580"/>
                </a:lnTo>
                <a:lnTo>
                  <a:pt x="1524" y="452628"/>
                </a:lnTo>
                <a:lnTo>
                  <a:pt x="45720" y="527627"/>
                </a:lnTo>
                <a:lnTo>
                  <a:pt x="45720" y="522732"/>
                </a:lnTo>
                <a:lnTo>
                  <a:pt x="51054" y="513535"/>
                </a:lnTo>
                <a:close/>
              </a:path>
              <a:path w="104140" h="538479">
                <a:moveTo>
                  <a:pt x="57912" y="501711"/>
                </a:moveTo>
                <a:lnTo>
                  <a:pt x="57912" y="0"/>
                </a:lnTo>
                <a:lnTo>
                  <a:pt x="45720" y="0"/>
                </a:lnTo>
                <a:lnTo>
                  <a:pt x="45720" y="504338"/>
                </a:lnTo>
                <a:lnTo>
                  <a:pt x="51054" y="513535"/>
                </a:lnTo>
                <a:lnTo>
                  <a:pt x="57912" y="501711"/>
                </a:lnTo>
                <a:close/>
              </a:path>
              <a:path w="104140" h="538479">
                <a:moveTo>
                  <a:pt x="56388" y="522732"/>
                </a:moveTo>
                <a:lnTo>
                  <a:pt x="51054" y="513535"/>
                </a:lnTo>
                <a:lnTo>
                  <a:pt x="45720" y="522732"/>
                </a:lnTo>
                <a:lnTo>
                  <a:pt x="56388" y="522732"/>
                </a:lnTo>
                <a:close/>
              </a:path>
              <a:path w="104140" h="538479">
                <a:moveTo>
                  <a:pt x="56388" y="525780"/>
                </a:moveTo>
                <a:lnTo>
                  <a:pt x="56388" y="522732"/>
                </a:lnTo>
                <a:lnTo>
                  <a:pt x="45720" y="522732"/>
                </a:lnTo>
                <a:lnTo>
                  <a:pt x="45720" y="525780"/>
                </a:lnTo>
                <a:lnTo>
                  <a:pt x="56388" y="525780"/>
                </a:lnTo>
                <a:close/>
              </a:path>
              <a:path w="104140" h="538479">
                <a:moveTo>
                  <a:pt x="57912" y="527627"/>
                </a:moveTo>
                <a:lnTo>
                  <a:pt x="57912" y="525780"/>
                </a:lnTo>
                <a:lnTo>
                  <a:pt x="45720" y="525780"/>
                </a:lnTo>
                <a:lnTo>
                  <a:pt x="45720" y="527627"/>
                </a:lnTo>
                <a:lnTo>
                  <a:pt x="51816" y="537972"/>
                </a:lnTo>
                <a:lnTo>
                  <a:pt x="57912" y="527627"/>
                </a:lnTo>
                <a:close/>
              </a:path>
              <a:path w="104140" h="538479">
                <a:moveTo>
                  <a:pt x="103632" y="449580"/>
                </a:moveTo>
                <a:lnTo>
                  <a:pt x="102108" y="445008"/>
                </a:lnTo>
                <a:lnTo>
                  <a:pt x="96012" y="441960"/>
                </a:lnTo>
                <a:lnTo>
                  <a:pt x="92964" y="443484"/>
                </a:lnTo>
                <a:lnTo>
                  <a:pt x="89916" y="446532"/>
                </a:lnTo>
                <a:lnTo>
                  <a:pt x="51054" y="513535"/>
                </a:lnTo>
                <a:lnTo>
                  <a:pt x="56388" y="522732"/>
                </a:lnTo>
                <a:lnTo>
                  <a:pt x="56388" y="525780"/>
                </a:lnTo>
                <a:lnTo>
                  <a:pt x="57912" y="525780"/>
                </a:lnTo>
                <a:lnTo>
                  <a:pt x="57912" y="527627"/>
                </a:lnTo>
                <a:lnTo>
                  <a:pt x="102108" y="452628"/>
                </a:lnTo>
                <a:lnTo>
                  <a:pt x="103632" y="449580"/>
                </a:lnTo>
                <a:close/>
              </a:path>
            </a:pathLst>
          </a:custGeom>
          <a:solidFill>
            <a:srgbClr val="404040"/>
          </a:solidFill>
        </p:spPr>
        <p:txBody>
          <a:bodyPr wrap="square" lIns="0" tIns="0" rIns="0" bIns="0" rtlCol="0"/>
          <a:lstStyle/>
          <a:p>
            <a:endParaRPr/>
          </a:p>
        </p:txBody>
      </p:sp>
    </p:spTree>
    <p:extLst>
      <p:ext uri="{BB962C8B-B14F-4D97-AF65-F5344CB8AC3E}">
        <p14:creationId xmlns:p14="http://schemas.microsoft.com/office/powerpoint/2010/main" val="455960921"/>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92DB58C594514C861F6189F861EB5A" ma:contentTypeVersion="15" ma:contentTypeDescription="Crée un document." ma:contentTypeScope="" ma:versionID="5c9a84ac778e46a1ebbc84e84e72e371">
  <xsd:schema xmlns:xsd="http://www.w3.org/2001/XMLSchema" xmlns:xs="http://www.w3.org/2001/XMLSchema" xmlns:p="http://schemas.microsoft.com/office/2006/metadata/properties" xmlns:ns2="d3a05e35-d7eb-4f6d-a05e-7eaab5c08228" xmlns:ns3="980f9842-3e1e-4078-8b5a-676b1c1be38d" targetNamespace="http://schemas.microsoft.com/office/2006/metadata/properties" ma:root="true" ma:fieldsID="fd5bfdbced901fba41ad2ceda67e43bb" ns2:_="" ns3:_="">
    <xsd:import namespace="d3a05e35-d7eb-4f6d-a05e-7eaab5c08228"/>
    <xsd:import namespace="980f9842-3e1e-4078-8b5a-676b1c1be38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a05e35-d7eb-4f6d-a05e-7eaab5c082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Balises d’images" ma:readOnly="false" ma:fieldId="{5cf76f15-5ced-4ddc-b409-7134ff3c332f}" ma:taxonomyMulti="true" ma:sspId="374f4742-9f00-403d-812a-802b5aa9182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80f9842-3e1e-4078-8b5a-676b1c1be38d"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2" nillable="true" ma:displayName="Taxonomy Catch All Column" ma:hidden="true" ma:list="{e9c42010-f35b-48ed-808a-98d9e24110e2}" ma:internalName="TaxCatchAll" ma:showField="CatchAllData" ma:web="980f9842-3e1e-4078-8b5a-676b1c1be38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80f9842-3e1e-4078-8b5a-676b1c1be38d" xsi:nil="true"/>
    <lcf76f155ced4ddcb4097134ff3c332f xmlns="d3a05e35-d7eb-4f6d-a05e-7eaab5c0822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8E94CAF-C5F4-4934-B921-234F64362C51}"/>
</file>

<file path=customXml/itemProps2.xml><?xml version="1.0" encoding="utf-8"?>
<ds:datastoreItem xmlns:ds="http://schemas.openxmlformats.org/officeDocument/2006/customXml" ds:itemID="{138B6046-54ED-4E05-B580-FEEE6628D2AC}"/>
</file>

<file path=customXml/itemProps3.xml><?xml version="1.0" encoding="utf-8"?>
<ds:datastoreItem xmlns:ds="http://schemas.openxmlformats.org/officeDocument/2006/customXml" ds:itemID="{C6C8F204-7163-4B41-9C72-D44E98DCF2E3}"/>
</file>

<file path=docProps/app.xml><?xml version="1.0" encoding="utf-8"?>
<Properties xmlns="http://schemas.openxmlformats.org/officeDocument/2006/extended-properties" xmlns:vt="http://schemas.openxmlformats.org/officeDocument/2006/docPropsVTypes">
  <Template>Advantage.thmx</Template>
  <TotalTime>5700</TotalTime>
  <Words>2818</Words>
  <Application>Microsoft Office PowerPoint</Application>
  <PresentationFormat>Affichage à l'écran (4:3)</PresentationFormat>
  <Paragraphs>360</Paragraphs>
  <Slides>33</Slides>
  <Notes>7</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33</vt:i4>
      </vt:variant>
    </vt:vector>
  </HeadingPairs>
  <TitlesOfParts>
    <vt:vector size="44" baseType="lpstr">
      <vt:lpstr>&amp;quot</vt:lpstr>
      <vt:lpstr>Arial</vt:lpstr>
      <vt:lpstr>Calibri</vt:lpstr>
      <vt:lpstr>Courier New</vt:lpstr>
      <vt:lpstr>Lucida Console</vt:lpstr>
      <vt:lpstr>Rockwell</vt:lpstr>
      <vt:lpstr>Segoe UI Symbol</vt:lpstr>
      <vt:lpstr>Times New Roman</vt:lpstr>
      <vt:lpstr>Verdana</vt:lpstr>
      <vt:lpstr>Wingdings</vt:lpstr>
      <vt:lpstr>Advantage</vt:lpstr>
      <vt:lpstr>Equipe Pédagogique           S. BEN YAALA             H. SLIMANI   </vt:lpstr>
      <vt:lpstr>Plan</vt:lpstr>
      <vt:lpstr>Rappel sur les permissions de base  </vt:lpstr>
      <vt:lpstr>Modifier le propriétaire d’un fichier </vt:lpstr>
      <vt:lpstr>Modifier le groupe </vt:lpstr>
      <vt:lpstr>Afficher les droits d’un fichier </vt:lpstr>
      <vt:lpstr>Permissions simples</vt:lpstr>
      <vt:lpstr>Permissions simples</vt:lpstr>
      <vt:lpstr>Permissions simples</vt:lpstr>
      <vt:lpstr>Rappel sur les permissions de base  </vt:lpstr>
      <vt:lpstr>Permissions par défaut : umask</vt:lpstr>
      <vt:lpstr>Modifier les droits d’accès</vt:lpstr>
      <vt:lpstr>Droits spéciaux</vt:lpstr>
      <vt:lpstr>Présentation PowerPoint</vt:lpstr>
      <vt:lpstr>le SUID, (SETUID : droits s, droit 4000) </vt:lpstr>
      <vt:lpstr>Présentation PowerPoint</vt:lpstr>
      <vt:lpstr>Présentation PowerPoint</vt:lpstr>
      <vt:lpstr>Sticky bit : droits t, droit 1000</vt:lpstr>
      <vt:lpstr>Présentation PowerPoint</vt:lpstr>
      <vt:lpstr>Présentation PowerPoint</vt:lpstr>
      <vt:lpstr>Représentation des droits spéciaux</vt:lpstr>
      <vt:lpstr>Représentation des droits spéciaux</vt:lpstr>
      <vt:lpstr>Chattr</vt:lpstr>
      <vt:lpstr>Gestion des ACLs</vt:lpstr>
      <vt:lpstr>Installation des ACLs</vt:lpstr>
      <vt:lpstr>Gestion des ACLs : commandes</vt:lpstr>
      <vt:lpstr>Mise en oeuvre des ACLs </vt:lpstr>
      <vt:lpstr>Mise en oeuvre des ACLs </vt:lpstr>
      <vt:lpstr>Mise en oeuvre des ACLs </vt:lpstr>
      <vt:lpstr>Héritage des ACLs</vt:lpstr>
      <vt:lpstr>Héritage des ACLs</vt:lpstr>
      <vt:lpstr>Sauvegarder et restaurer les ACLs</vt:lpstr>
      <vt:lpstr>Exemple </vt:lpstr>
    </vt:vector>
  </TitlesOfParts>
  <Company>supcom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Imen Abidi</dc:title>
  <dc:creator>imen abidi</dc:creator>
  <cp:lastModifiedBy>PC</cp:lastModifiedBy>
  <cp:revision>380</cp:revision>
  <cp:lastPrinted>2021-11-06T10:28:01Z</cp:lastPrinted>
  <dcterms:created xsi:type="dcterms:W3CDTF">2015-10-17T14:33:24Z</dcterms:created>
  <dcterms:modified xsi:type="dcterms:W3CDTF">2021-11-10T11:00:38Z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0x010100EE92DB58C594514C861F6189F861EB5A</vt:lpwstr>
  </property>
</Properties>
</file>