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3"/>
  </p:notesMasterIdLst>
  <p:sldIdLst>
    <p:sldId id="259" r:id="rId5"/>
    <p:sldId id="295" r:id="rId6"/>
    <p:sldId id="296" r:id="rId7"/>
    <p:sldId id="308" r:id="rId8"/>
    <p:sldId id="309" r:id="rId9"/>
    <p:sldId id="306" r:id="rId10"/>
    <p:sldId id="300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598" autoAdjust="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1/10/24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0" y="897388"/>
            <a:ext cx="3338625" cy="3150159"/>
          </a:xfrm>
        </p:spPr>
        <p:txBody>
          <a:bodyPr>
            <a:normAutofit/>
          </a:bodyPr>
          <a:lstStyle/>
          <a:p>
            <a:r>
              <a:rPr lang="en-US" dirty="0"/>
              <a:t>Tableau Project  - Canadian Open data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/>
          <a:lstStyle/>
          <a:p>
            <a:r>
              <a:rPr lang="en-US" dirty="0"/>
              <a:t>Vanessa Little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3432620"/>
            <a:ext cx="5178056" cy="342538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0D8-AD6A-4638-9059-32675984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>
            <a:normAutofit fontScale="92500"/>
          </a:bodyPr>
          <a:lstStyle/>
          <a:p>
            <a:endParaRPr lang="en-US" sz="2000" dirty="0"/>
          </a:p>
          <a:p>
            <a:r>
              <a:rPr lang="en-US" sz="2000" dirty="0"/>
              <a:t>I chose option 1 for this project which involved  reviewing data from the Canadian Open Data Portal. Using this information, I was able to analyze and determine different trends that I will be sharing with you. 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300" b="0" i="0" dirty="0">
                <a:solidFill>
                  <a:srgbClr val="1F2328"/>
                </a:solidFill>
                <a:effectLst/>
                <a:latin typeface="-apple-system"/>
              </a:rPr>
              <a:t>Weekly earnings from 1.1.2001 to 15.4.2015 (</a:t>
            </a:r>
            <a:r>
              <a:rPr lang="en-CA" sz="1300" b="0" i="0" dirty="0" err="1">
                <a:solidFill>
                  <a:srgbClr val="1F2328"/>
                </a:solidFill>
                <a:effectLst/>
                <a:latin typeface="-apple-system"/>
              </a:rPr>
              <a:t>weekly_earnings</a:t>
            </a:r>
            <a:r>
              <a:rPr lang="en-CA" sz="1300" b="0" i="0" dirty="0">
                <a:solidFill>
                  <a:srgbClr val="1F2328"/>
                </a:solidFill>
                <a:effectLst/>
                <a:latin typeface="-apple-system"/>
              </a:rPr>
              <a:t> - CSV)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300" b="0" i="0" dirty="0">
                <a:solidFill>
                  <a:srgbClr val="1F2328"/>
                </a:solidFill>
                <a:effectLst/>
                <a:latin typeface="-apple-system"/>
              </a:rPr>
              <a:t>Housing constructions from 1955 to 2019 (</a:t>
            </a:r>
            <a:r>
              <a:rPr lang="en-CA" sz="1300" b="0" i="0" dirty="0" err="1">
                <a:solidFill>
                  <a:srgbClr val="1F2328"/>
                </a:solidFill>
                <a:effectLst/>
                <a:latin typeface="-apple-system"/>
              </a:rPr>
              <a:t>real_estate_numbers</a:t>
            </a:r>
            <a:r>
              <a:rPr lang="en-CA" sz="1300" b="0" i="0" dirty="0">
                <a:solidFill>
                  <a:srgbClr val="1F2328"/>
                </a:solidFill>
                <a:effectLst/>
                <a:latin typeface="-apple-system"/>
              </a:rPr>
              <a:t> - CSV)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300" b="0" i="0" dirty="0">
                <a:solidFill>
                  <a:srgbClr val="1F2328"/>
                </a:solidFill>
                <a:effectLst/>
                <a:latin typeface="-apple-system"/>
              </a:rPr>
              <a:t>House prices from 1.1.2005 to 1.9.2020 (</a:t>
            </a:r>
            <a:r>
              <a:rPr lang="en-CA" sz="1300" b="0" i="0" dirty="0" err="1">
                <a:solidFill>
                  <a:srgbClr val="1F2328"/>
                </a:solidFill>
                <a:effectLst/>
                <a:latin typeface="-apple-system"/>
              </a:rPr>
              <a:t>real_estate_prices</a:t>
            </a:r>
            <a:r>
              <a:rPr lang="en-CA" sz="1300" b="0" i="0" dirty="0">
                <a:solidFill>
                  <a:srgbClr val="1F2328"/>
                </a:solidFill>
                <a:effectLst/>
                <a:latin typeface="-apple-system"/>
              </a:rPr>
              <a:t> - EXCEL)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300" b="0" i="0" dirty="0" err="1">
                <a:solidFill>
                  <a:srgbClr val="1F2328"/>
                </a:solidFill>
                <a:effectLst/>
                <a:latin typeface="-apple-system"/>
              </a:rPr>
              <a:t>Housing_price_index</a:t>
            </a:r>
            <a:r>
              <a:rPr lang="en-CA" sz="1300" b="0" i="0" dirty="0">
                <a:solidFill>
                  <a:srgbClr val="1F2328"/>
                </a:solidFill>
                <a:effectLst/>
                <a:latin typeface="-apple-system"/>
              </a:rPr>
              <a:t> from November 1979 to September 2020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300" b="0" i="0" dirty="0" err="1">
                <a:solidFill>
                  <a:srgbClr val="1F2328"/>
                </a:solidFill>
                <a:effectLst/>
                <a:latin typeface="-apple-system"/>
              </a:rPr>
              <a:t>Office_realestate_index</a:t>
            </a:r>
            <a:r>
              <a:rPr lang="en-CA" sz="1300" b="0" i="0" dirty="0">
                <a:solidFill>
                  <a:srgbClr val="1F2328"/>
                </a:solidFill>
                <a:effectLst/>
                <a:latin typeface="-apple-system"/>
              </a:rPr>
              <a:t> from November 1979 to September 2020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300" b="0" i="0" dirty="0">
                <a:solidFill>
                  <a:srgbClr val="1F2328"/>
                </a:solidFill>
                <a:effectLst/>
                <a:latin typeface="-apple-system"/>
              </a:rPr>
              <a:t>Consumer index from November 1979 to September 2020</a:t>
            </a:r>
          </a:p>
          <a:p>
            <a:endParaRPr lang="en-US" dirty="0"/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08A48EC-78A4-0EC4-A0BE-BB89B968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97" y="2593469"/>
            <a:ext cx="3269796" cy="1245636"/>
          </a:xfrm>
        </p:spPr>
        <p:txBody>
          <a:bodyPr/>
          <a:lstStyle/>
          <a:p>
            <a:r>
              <a:rPr lang="en-US" dirty="0"/>
              <a:t>Step 1 –Parse &amp; Clean Data</a:t>
            </a:r>
          </a:p>
        </p:txBody>
      </p:sp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449966BF-A71A-8BD2-2981-E18AEBB926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108" b="10108"/>
          <a:stretch/>
        </p:blipFill>
        <p:spPr>
          <a:xfrm>
            <a:off x="4179888" y="784225"/>
            <a:ext cx="7893050" cy="5121275"/>
          </a:xfrm>
        </p:spPr>
      </p:pic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08A48EC-78A4-0EC4-A0BE-BB89B968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97" y="2593469"/>
            <a:ext cx="3269796" cy="1245636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 –Connect  to the data</a:t>
            </a:r>
          </a:p>
        </p:txBody>
      </p:sp>
      <p:pic>
        <p:nvPicPr>
          <p:cNvPr id="8" name="Picture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16E2127C-F912-CCC6-9962-A590ABA8EB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092" r="13092"/>
          <a:stretch>
            <a:fillRect/>
          </a:stretch>
        </p:blipFill>
        <p:spPr>
          <a:xfrm>
            <a:off x="3459163" y="790575"/>
            <a:ext cx="8526462" cy="5499100"/>
          </a:xfrm>
        </p:spPr>
      </p:pic>
    </p:spTree>
    <p:extLst>
      <p:ext uri="{BB962C8B-B14F-4D97-AF65-F5344CB8AC3E}">
        <p14:creationId xmlns:p14="http://schemas.microsoft.com/office/powerpoint/2010/main" val="252702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4164C-CD4F-433C-8B7E-A0156DB2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620329"/>
            <a:ext cx="5157787" cy="823912"/>
          </a:xfrm>
        </p:spPr>
        <p:txBody>
          <a:bodyPr/>
          <a:lstStyle/>
          <a:p>
            <a:r>
              <a:rPr lang="en-US" dirty="0"/>
              <a:t>Dashboard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2ABE5-0226-49ED-8CCF-C68A5DC8C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620329"/>
            <a:ext cx="5183188" cy="823912"/>
          </a:xfrm>
        </p:spPr>
        <p:txBody>
          <a:bodyPr/>
          <a:lstStyle/>
          <a:p>
            <a:r>
              <a:rPr lang="en-US" dirty="0"/>
              <a:t>Dashboard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229A0-1321-49E2-9958-3B1F86E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3872E95-CE24-376F-CCDB-CD452A315A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7" y="1586704"/>
            <a:ext cx="4646389" cy="3684587"/>
          </a:xfrm>
        </p:spPr>
      </p:pic>
      <p:pic>
        <p:nvPicPr>
          <p:cNvPr id="13" name="Content Placeholder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7CB59D6-5EBE-1C13-32F1-8758715EF3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4430" y="1586703"/>
            <a:ext cx="4639335" cy="3684587"/>
          </a:xfrm>
        </p:spPr>
      </p:pic>
    </p:spTree>
    <p:extLst>
      <p:ext uri="{BB962C8B-B14F-4D97-AF65-F5344CB8AC3E}">
        <p14:creationId xmlns:p14="http://schemas.microsoft.com/office/powerpoint/2010/main" val="155412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4164C-CD4F-433C-8B7E-A0156DB2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7106" y="620329"/>
            <a:ext cx="5157787" cy="823912"/>
          </a:xfrm>
        </p:spPr>
        <p:txBody>
          <a:bodyPr/>
          <a:lstStyle/>
          <a:p>
            <a:r>
              <a:rPr lang="en-US" dirty="0"/>
              <a:t>Dashboard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229A0-1321-49E2-9958-3B1F86E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9" name="Content Placeholder 13" descr="A screenshot of a graph&#10;&#10;Description automatically generated">
            <a:extLst>
              <a:ext uri="{FF2B5EF4-FFF2-40B4-BE49-F238E27FC236}">
                <a16:creationId xmlns:a16="http://schemas.microsoft.com/office/drawing/2014/main" id="{A153A46C-18D5-E3CE-0E28-43F45927C1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85638" y="1444241"/>
            <a:ext cx="4620721" cy="3684587"/>
          </a:xfrm>
        </p:spPr>
      </p:pic>
    </p:spTree>
    <p:extLst>
      <p:ext uri="{BB962C8B-B14F-4D97-AF65-F5344CB8AC3E}">
        <p14:creationId xmlns:p14="http://schemas.microsoft.com/office/powerpoint/2010/main" val="74215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2E09-3A82-4E32-88E3-59E694EF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/>
          <a:lstStyle/>
          <a:p>
            <a:r>
              <a:rPr lang="en-US" dirty="0"/>
              <a:t>Challenges &amp; 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E272-AF60-4462-95A9-115739F7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Spend more time with the data to become more familiar with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 current data to compare against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more about Tableau to create a more diverse range of visualizations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 a Tableau expert</a:t>
            </a:r>
          </a:p>
        </p:txBody>
      </p:sp>
      <p:pic>
        <p:nvPicPr>
          <p:cNvPr id="68" name="Picture Placeholder 67" descr="View of city buildings over the water">
            <a:extLst>
              <a:ext uri="{FF2B5EF4-FFF2-40B4-BE49-F238E27FC236}">
                <a16:creationId xmlns:a16="http://schemas.microsoft.com/office/drawing/2014/main" id="{C700B77F-91C5-4642-9ABF-EA81F3CF69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6070" y="0"/>
            <a:ext cx="2463897" cy="3429000"/>
          </a:xfrm>
        </p:spPr>
      </p:pic>
      <p:pic>
        <p:nvPicPr>
          <p:cNvPr id="72" name="Picture Placeholder 71" descr="A picture containing blue glass buildings with reflection">
            <a:extLst>
              <a:ext uri="{FF2B5EF4-FFF2-40B4-BE49-F238E27FC236}">
                <a16:creationId xmlns:a16="http://schemas.microsoft.com/office/drawing/2014/main" id="{781FD203-6B96-4232-92C2-850AD4DA0F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9155" y="0"/>
            <a:ext cx="2539797" cy="3429000"/>
          </a:xfrm>
        </p:spPr>
      </p:pic>
      <p:pic>
        <p:nvPicPr>
          <p:cNvPr id="74" name="Picture Placeholder 73" descr="Aerial view of city buildings at sunset">
            <a:extLst>
              <a:ext uri="{FF2B5EF4-FFF2-40B4-BE49-F238E27FC236}">
                <a16:creationId xmlns:a16="http://schemas.microsoft.com/office/drawing/2014/main" id="{A84AF2F7-9744-4960-8C3C-77190198196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6070" y="3383280"/>
            <a:ext cx="2463897" cy="3474720"/>
          </a:xfrm>
        </p:spPr>
      </p:pic>
      <p:pic>
        <p:nvPicPr>
          <p:cNvPr id="78" name="Picture Placeholder 77" descr="View of city buildings over the water from a track">
            <a:extLst>
              <a:ext uri="{FF2B5EF4-FFF2-40B4-BE49-F238E27FC236}">
                <a16:creationId xmlns:a16="http://schemas.microsoft.com/office/drawing/2014/main" id="{D76BFBCE-A55E-4F19-9A0A-78307FDBE96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9155" y="3383280"/>
            <a:ext cx="2539797" cy="3474720"/>
          </a:xfr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961BC8-7B79-40B2-B578-4EB51214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6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A view of a bridge from below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44"/>
            <a:ext cx="4966447" cy="6846394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 lines design" id="{2407D200-3004-4ADD-9D29-6D4C9B951E75}" vid="{22312BCD-9B59-4CBE-B473-4FDC2F04D3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263D7C-E9CB-4C77-8528-77A30083B7F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1F1737-EB5A-49A3-BFCA-A97A8DCDF4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62B0DF-AFCF-4681-BDD6-4CC4EE7AE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{BA690493-D13E-41E8-99C3-7311E44BB44C}tf22797433_win32</Template>
  <TotalTime>1046</TotalTime>
  <Words>189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Univers Condensed Light</vt:lpstr>
      <vt:lpstr>Walbaum Display Light</vt:lpstr>
      <vt:lpstr>AngleLinesVTI</vt:lpstr>
      <vt:lpstr>Tableau Project  - Canadian Open data portal</vt:lpstr>
      <vt:lpstr>Introduction</vt:lpstr>
      <vt:lpstr>Step 1 –Parse &amp; Clean Data</vt:lpstr>
      <vt:lpstr>Step 2 –Connect  to the data</vt:lpstr>
      <vt:lpstr>PowerPoint Presentation</vt:lpstr>
      <vt:lpstr>PowerPoint Presentation</vt:lpstr>
      <vt:lpstr>Challenges &amp; future goals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  - Canadian Open data portal</dc:title>
  <dc:creator>Vanessa Little</dc:creator>
  <cp:lastModifiedBy>Vanessa Little</cp:lastModifiedBy>
  <cp:revision>2</cp:revision>
  <dcterms:created xsi:type="dcterms:W3CDTF">2024-01-10T11:25:07Z</dcterms:created>
  <dcterms:modified xsi:type="dcterms:W3CDTF">2024-01-11T04:54:30Z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