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67" r:id="rId13"/>
    <p:sldId id="271" r:id="rId14"/>
    <p:sldId id="268" r:id="rId15"/>
    <p:sldId id="269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46" d="100"/>
          <a:sy n="46" d="100"/>
        </p:scale>
        <p:origin x="30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Nesterov" userId="be36c5648fdde68c" providerId="LiveId" clId="{9BB69BF5-3537-4704-BD53-A96A285079EE}"/>
    <pc:docChg chg="undo custSel modSld">
      <pc:chgData name="Igor Nesterov" userId="be36c5648fdde68c" providerId="LiveId" clId="{9BB69BF5-3537-4704-BD53-A96A285079EE}" dt="2023-12-18T21:29:58.249" v="376" actId="1076"/>
      <pc:docMkLst>
        <pc:docMk/>
      </pc:docMkLst>
      <pc:sldChg chg="modSp mod">
        <pc:chgData name="Igor Nesterov" userId="be36c5648fdde68c" providerId="LiveId" clId="{9BB69BF5-3537-4704-BD53-A96A285079EE}" dt="2023-12-18T21:29:58.249" v="376" actId="1076"/>
        <pc:sldMkLst>
          <pc:docMk/>
          <pc:sldMk cId="4152216188" sldId="256"/>
        </pc:sldMkLst>
        <pc:spChg chg="mod">
          <ac:chgData name="Igor Nesterov" userId="be36c5648fdde68c" providerId="LiveId" clId="{9BB69BF5-3537-4704-BD53-A96A285079EE}" dt="2023-12-18T21:29:58.249" v="376" actId="1076"/>
          <ac:spMkLst>
            <pc:docMk/>
            <pc:sldMk cId="4152216188" sldId="256"/>
            <ac:spMk id="2" creationId="{982C907A-BC8C-6F86-53EE-571DD9080845}"/>
          </ac:spMkLst>
        </pc:spChg>
      </pc:sldChg>
      <pc:sldChg chg="modSp mod">
        <pc:chgData name="Igor Nesterov" userId="be36c5648fdde68c" providerId="LiveId" clId="{9BB69BF5-3537-4704-BD53-A96A285079EE}" dt="2023-12-18T21:29:37.935" v="373" actId="2711"/>
        <pc:sldMkLst>
          <pc:docMk/>
          <pc:sldMk cId="910617930" sldId="259"/>
        </pc:sldMkLst>
        <pc:spChg chg="mod">
          <ac:chgData name="Igor Nesterov" userId="be36c5648fdde68c" providerId="LiveId" clId="{9BB69BF5-3537-4704-BD53-A96A285079EE}" dt="2023-12-18T21:29:37.935" v="373" actId="2711"/>
          <ac:spMkLst>
            <pc:docMk/>
            <pc:sldMk cId="910617930" sldId="259"/>
            <ac:spMk id="5" creationId="{9E52E4C6-AC4C-3F77-259A-AF0D514389AC}"/>
          </ac:spMkLst>
        </pc:spChg>
      </pc:sldChg>
      <pc:sldChg chg="modSp mod">
        <pc:chgData name="Igor Nesterov" userId="be36c5648fdde68c" providerId="LiveId" clId="{9BB69BF5-3537-4704-BD53-A96A285079EE}" dt="2023-12-18T21:29:32.284" v="372" actId="2711"/>
        <pc:sldMkLst>
          <pc:docMk/>
          <pc:sldMk cId="4115812515" sldId="260"/>
        </pc:sldMkLst>
        <pc:spChg chg="mod">
          <ac:chgData name="Igor Nesterov" userId="be36c5648fdde68c" providerId="LiveId" clId="{9BB69BF5-3537-4704-BD53-A96A285079EE}" dt="2023-12-18T21:29:32.284" v="372" actId="2711"/>
          <ac:spMkLst>
            <pc:docMk/>
            <pc:sldMk cId="4115812515" sldId="260"/>
            <ac:spMk id="14" creationId="{C6553A38-EC08-6095-5230-142776FEC825}"/>
          </ac:spMkLst>
        </pc:spChg>
      </pc:sldChg>
      <pc:sldChg chg="addSp delSp modSp mod">
        <pc:chgData name="Igor Nesterov" userId="be36c5648fdde68c" providerId="LiveId" clId="{9BB69BF5-3537-4704-BD53-A96A285079EE}" dt="2023-12-18T21:29:26.339" v="371" actId="2711"/>
        <pc:sldMkLst>
          <pc:docMk/>
          <pc:sldMk cId="1891957404" sldId="261"/>
        </pc:sldMkLst>
        <pc:spChg chg="mod">
          <ac:chgData name="Igor Nesterov" userId="be36c5648fdde68c" providerId="LiveId" clId="{9BB69BF5-3537-4704-BD53-A96A285079EE}" dt="2023-12-18T21:29:26.339" v="371" actId="2711"/>
          <ac:spMkLst>
            <pc:docMk/>
            <pc:sldMk cId="1891957404" sldId="261"/>
            <ac:spMk id="7" creationId="{9815D41A-EA29-0F29-C553-AF6150D964F6}"/>
          </ac:spMkLst>
        </pc:spChg>
        <pc:spChg chg="add del">
          <ac:chgData name="Igor Nesterov" userId="be36c5648fdde68c" providerId="LiveId" clId="{9BB69BF5-3537-4704-BD53-A96A285079EE}" dt="2023-12-18T21:09:52.422" v="296"/>
          <ac:spMkLst>
            <pc:docMk/>
            <pc:sldMk cId="1891957404" sldId="261"/>
            <ac:spMk id="8" creationId="{60C231A4-00D0-0557-A754-657C4F458072}"/>
          </ac:spMkLst>
        </pc:spChg>
      </pc:sldChg>
      <pc:sldChg chg="modSp mod">
        <pc:chgData name="Igor Nesterov" userId="be36c5648fdde68c" providerId="LiveId" clId="{9BB69BF5-3537-4704-BD53-A96A285079EE}" dt="2023-12-18T21:29:21.121" v="370" actId="2711"/>
        <pc:sldMkLst>
          <pc:docMk/>
          <pc:sldMk cId="3188360074" sldId="262"/>
        </pc:sldMkLst>
        <pc:spChg chg="mod">
          <ac:chgData name="Igor Nesterov" userId="be36c5648fdde68c" providerId="LiveId" clId="{9BB69BF5-3537-4704-BD53-A96A285079EE}" dt="2023-12-18T21:29:21.121" v="370" actId="2711"/>
          <ac:spMkLst>
            <pc:docMk/>
            <pc:sldMk cId="3188360074" sldId="262"/>
            <ac:spMk id="9" creationId="{752E7A15-9F1B-616F-DD86-6E2BA92DEE26}"/>
          </ac:spMkLst>
        </pc:spChg>
      </pc:sldChg>
      <pc:sldChg chg="modSp mod">
        <pc:chgData name="Igor Nesterov" userId="be36c5648fdde68c" providerId="LiveId" clId="{9BB69BF5-3537-4704-BD53-A96A285079EE}" dt="2023-12-18T21:29:14.004" v="369" actId="2711"/>
        <pc:sldMkLst>
          <pc:docMk/>
          <pc:sldMk cId="3827207403" sldId="263"/>
        </pc:sldMkLst>
        <pc:spChg chg="mod">
          <ac:chgData name="Igor Nesterov" userId="be36c5648fdde68c" providerId="LiveId" clId="{9BB69BF5-3537-4704-BD53-A96A285079EE}" dt="2023-12-18T21:29:14.004" v="369" actId="2711"/>
          <ac:spMkLst>
            <pc:docMk/>
            <pc:sldMk cId="3827207403" sldId="263"/>
            <ac:spMk id="6" creationId="{7CBBB4AA-F339-426B-6E4E-2F6C034171C9}"/>
          </ac:spMkLst>
        </pc:spChg>
      </pc:sldChg>
      <pc:sldChg chg="modSp mod">
        <pc:chgData name="Igor Nesterov" userId="be36c5648fdde68c" providerId="LiveId" clId="{9BB69BF5-3537-4704-BD53-A96A285079EE}" dt="2023-12-18T21:29:08.380" v="368" actId="2711"/>
        <pc:sldMkLst>
          <pc:docMk/>
          <pc:sldMk cId="2230030106" sldId="264"/>
        </pc:sldMkLst>
        <pc:spChg chg="mod">
          <ac:chgData name="Igor Nesterov" userId="be36c5648fdde68c" providerId="LiveId" clId="{9BB69BF5-3537-4704-BD53-A96A285079EE}" dt="2023-12-18T21:29:08.380" v="368" actId="2711"/>
          <ac:spMkLst>
            <pc:docMk/>
            <pc:sldMk cId="2230030106" sldId="264"/>
            <ac:spMk id="5" creationId="{7AE42131-CFD5-4B31-2AC1-78562FBE0D68}"/>
          </ac:spMkLst>
        </pc:spChg>
        <pc:spChg chg="mod">
          <ac:chgData name="Igor Nesterov" userId="be36c5648fdde68c" providerId="LiveId" clId="{9BB69BF5-3537-4704-BD53-A96A285079EE}" dt="2023-12-18T21:28:59.231" v="365" actId="2711"/>
          <ac:spMkLst>
            <pc:docMk/>
            <pc:sldMk cId="2230030106" sldId="264"/>
            <ac:spMk id="8" creationId="{CF5E5FF1-BAAE-414D-3B82-07BDAF7059E7}"/>
          </ac:spMkLst>
        </pc:spChg>
      </pc:sldChg>
      <pc:sldChg chg="modSp mod">
        <pc:chgData name="Igor Nesterov" userId="be36c5648fdde68c" providerId="LiveId" clId="{9BB69BF5-3537-4704-BD53-A96A285079EE}" dt="2023-12-18T21:28:54.632" v="364" actId="2711"/>
        <pc:sldMkLst>
          <pc:docMk/>
          <pc:sldMk cId="2703548637" sldId="265"/>
        </pc:sldMkLst>
        <pc:spChg chg="mod">
          <ac:chgData name="Igor Nesterov" userId="be36c5648fdde68c" providerId="LiveId" clId="{9BB69BF5-3537-4704-BD53-A96A285079EE}" dt="2023-12-18T21:28:54.632" v="364" actId="2711"/>
          <ac:spMkLst>
            <pc:docMk/>
            <pc:sldMk cId="2703548637" sldId="265"/>
            <ac:spMk id="8" creationId="{995A0472-E073-9463-20A0-994CEE50BA37}"/>
          </ac:spMkLst>
        </pc:spChg>
      </pc:sldChg>
      <pc:sldChg chg="modSp mod">
        <pc:chgData name="Igor Nesterov" userId="be36c5648fdde68c" providerId="LiveId" clId="{9BB69BF5-3537-4704-BD53-A96A285079EE}" dt="2023-12-18T21:28:50.121" v="363" actId="2711"/>
        <pc:sldMkLst>
          <pc:docMk/>
          <pc:sldMk cId="665932395" sldId="266"/>
        </pc:sldMkLst>
        <pc:spChg chg="mod">
          <ac:chgData name="Igor Nesterov" userId="be36c5648fdde68c" providerId="LiveId" clId="{9BB69BF5-3537-4704-BD53-A96A285079EE}" dt="2023-12-18T21:28:50.121" v="363" actId="2711"/>
          <ac:spMkLst>
            <pc:docMk/>
            <pc:sldMk cId="665932395" sldId="266"/>
            <ac:spMk id="12" creationId="{F74C5398-0173-D56D-B090-50D56F5298DD}"/>
          </ac:spMkLst>
        </pc:spChg>
      </pc:sldChg>
      <pc:sldChg chg="modSp mod">
        <pc:chgData name="Igor Nesterov" userId="be36c5648fdde68c" providerId="LiveId" clId="{9BB69BF5-3537-4704-BD53-A96A285079EE}" dt="2023-12-18T21:28:41.650" v="362" actId="2711"/>
        <pc:sldMkLst>
          <pc:docMk/>
          <pc:sldMk cId="2979813381" sldId="267"/>
        </pc:sldMkLst>
        <pc:spChg chg="mod">
          <ac:chgData name="Igor Nesterov" userId="be36c5648fdde68c" providerId="LiveId" clId="{9BB69BF5-3537-4704-BD53-A96A285079EE}" dt="2023-12-18T21:28:41.650" v="362" actId="2711"/>
          <ac:spMkLst>
            <pc:docMk/>
            <pc:sldMk cId="2979813381" sldId="267"/>
            <ac:spMk id="8" creationId="{99A318C2-0CE2-9A47-857B-55108878B4E0}"/>
          </ac:spMkLst>
        </pc:spChg>
        <pc:spChg chg="mod">
          <ac:chgData name="Igor Nesterov" userId="be36c5648fdde68c" providerId="LiveId" clId="{9BB69BF5-3537-4704-BD53-A96A285079EE}" dt="2023-12-18T21:28:38.007" v="361" actId="2711"/>
          <ac:spMkLst>
            <pc:docMk/>
            <pc:sldMk cId="2979813381" sldId="267"/>
            <ac:spMk id="21" creationId="{1DD21449-CEE1-E5DA-2B8E-144F5359E08E}"/>
          </ac:spMkLst>
        </pc:spChg>
      </pc:sldChg>
      <pc:sldChg chg="modSp mod">
        <pc:chgData name="Igor Nesterov" userId="be36c5648fdde68c" providerId="LiveId" clId="{9BB69BF5-3537-4704-BD53-A96A285079EE}" dt="2023-12-18T21:28:16.329" v="355" actId="2711"/>
        <pc:sldMkLst>
          <pc:docMk/>
          <pc:sldMk cId="1194959864" sldId="268"/>
        </pc:sldMkLst>
        <pc:spChg chg="mod">
          <ac:chgData name="Igor Nesterov" userId="be36c5648fdde68c" providerId="LiveId" clId="{9BB69BF5-3537-4704-BD53-A96A285079EE}" dt="2023-12-18T21:28:16.329" v="355" actId="2711"/>
          <ac:spMkLst>
            <pc:docMk/>
            <pc:sldMk cId="1194959864" sldId="268"/>
            <ac:spMk id="12" creationId="{A9E76753-D7A5-DD7A-1CD7-C9892025B298}"/>
          </ac:spMkLst>
        </pc:spChg>
      </pc:sldChg>
      <pc:sldChg chg="modSp mod">
        <pc:chgData name="Igor Nesterov" userId="be36c5648fdde68c" providerId="LiveId" clId="{9BB69BF5-3537-4704-BD53-A96A285079EE}" dt="2023-12-18T21:28:07.092" v="354" actId="2711"/>
        <pc:sldMkLst>
          <pc:docMk/>
          <pc:sldMk cId="1177921569" sldId="269"/>
        </pc:sldMkLst>
        <pc:spChg chg="mod">
          <ac:chgData name="Igor Nesterov" userId="be36c5648fdde68c" providerId="LiveId" clId="{9BB69BF5-3537-4704-BD53-A96A285079EE}" dt="2023-12-18T21:28:07.092" v="354" actId="2711"/>
          <ac:spMkLst>
            <pc:docMk/>
            <pc:sldMk cId="1177921569" sldId="269"/>
            <ac:spMk id="9" creationId="{48F7F1F7-122D-616C-EA7D-ABACFD6A327F}"/>
          </ac:spMkLst>
        </pc:spChg>
        <pc:spChg chg="mod">
          <ac:chgData name="Igor Nesterov" userId="be36c5648fdde68c" providerId="LiveId" clId="{9BB69BF5-3537-4704-BD53-A96A285079EE}" dt="2023-12-18T21:28:02.356" v="353" actId="2711"/>
          <ac:spMkLst>
            <pc:docMk/>
            <pc:sldMk cId="1177921569" sldId="269"/>
            <ac:spMk id="11" creationId="{565A63CC-F919-0B07-9038-6E640A211FE0}"/>
          </ac:spMkLst>
        </pc:spChg>
      </pc:sldChg>
      <pc:sldChg chg="modSp mod">
        <pc:chgData name="Igor Nesterov" userId="be36c5648fdde68c" providerId="LiveId" clId="{9BB69BF5-3537-4704-BD53-A96A285079EE}" dt="2023-12-18T21:29:44.690" v="374" actId="2711"/>
        <pc:sldMkLst>
          <pc:docMk/>
          <pc:sldMk cId="1575500389" sldId="270"/>
        </pc:sldMkLst>
        <pc:spChg chg="mod">
          <ac:chgData name="Igor Nesterov" userId="be36c5648fdde68c" providerId="LiveId" clId="{9BB69BF5-3537-4704-BD53-A96A285079EE}" dt="2023-12-18T21:29:44.690" v="374" actId="2711"/>
          <ac:spMkLst>
            <pc:docMk/>
            <pc:sldMk cId="1575500389" sldId="270"/>
            <ac:spMk id="6" creationId="{EA281991-2EEF-BFFF-1C1B-BC5C7CEFA61D}"/>
          </ac:spMkLst>
        </pc:spChg>
      </pc:sldChg>
      <pc:sldChg chg="addSp delSp modSp mod">
        <pc:chgData name="Igor Nesterov" userId="be36c5648fdde68c" providerId="LiveId" clId="{9BB69BF5-3537-4704-BD53-A96A285079EE}" dt="2023-12-18T21:28:34.058" v="360" actId="2711"/>
        <pc:sldMkLst>
          <pc:docMk/>
          <pc:sldMk cId="3067318861" sldId="271"/>
        </pc:sldMkLst>
        <pc:spChg chg="mod">
          <ac:chgData name="Igor Nesterov" userId="be36c5648fdde68c" providerId="LiveId" clId="{9BB69BF5-3537-4704-BD53-A96A285079EE}" dt="2023-12-18T21:28:34.058" v="360" actId="2711"/>
          <ac:spMkLst>
            <pc:docMk/>
            <pc:sldMk cId="3067318861" sldId="271"/>
            <ac:spMk id="8" creationId="{7B3600D3-5A54-CFFA-64C6-68ED6F839986}"/>
          </ac:spMkLst>
        </pc:spChg>
        <pc:spChg chg="add mod">
          <ac:chgData name="Igor Nesterov" userId="be36c5648fdde68c" providerId="LiveId" clId="{9BB69BF5-3537-4704-BD53-A96A285079EE}" dt="2023-12-18T21:28:26.569" v="357" actId="2711"/>
          <ac:spMkLst>
            <pc:docMk/>
            <pc:sldMk cId="3067318861" sldId="271"/>
            <ac:spMk id="9" creationId="{69AD005C-F04A-55F2-BF36-A700219E9FB3}"/>
          </ac:spMkLst>
        </pc:spChg>
        <pc:spChg chg="add mod">
          <ac:chgData name="Igor Nesterov" userId="be36c5648fdde68c" providerId="LiveId" clId="{9BB69BF5-3537-4704-BD53-A96A285079EE}" dt="2023-12-18T19:53:52.610" v="270" actId="1076"/>
          <ac:spMkLst>
            <pc:docMk/>
            <pc:sldMk cId="3067318861" sldId="271"/>
            <ac:spMk id="10" creationId="{C07A13DD-DEF4-BDCF-DE02-B134697934E2}"/>
          </ac:spMkLst>
        </pc:spChg>
        <pc:spChg chg="add del mod">
          <ac:chgData name="Igor Nesterov" userId="be36c5648fdde68c" providerId="LiveId" clId="{9BB69BF5-3537-4704-BD53-A96A285079EE}" dt="2023-12-18T16:59:02.709" v="190" actId="22"/>
          <ac:spMkLst>
            <pc:docMk/>
            <pc:sldMk cId="3067318861" sldId="271"/>
            <ac:spMk id="12" creationId="{0A45AF64-9A71-0597-5323-14B712C8CC95}"/>
          </ac:spMkLst>
        </pc:spChg>
        <pc:spChg chg="add mod">
          <ac:chgData name="Igor Nesterov" userId="be36c5648fdde68c" providerId="LiveId" clId="{9BB69BF5-3537-4704-BD53-A96A285079EE}" dt="2023-12-18T21:28:22.897" v="356" actId="2711"/>
          <ac:spMkLst>
            <pc:docMk/>
            <pc:sldMk cId="3067318861" sldId="271"/>
            <ac:spMk id="14" creationId="{6FDC974A-3E1F-986C-B253-8D35913A8365}"/>
          </ac:spMkLst>
        </pc:spChg>
        <pc:picChg chg="mod">
          <ac:chgData name="Igor Nesterov" userId="be36c5648fdde68c" providerId="LiveId" clId="{9BB69BF5-3537-4704-BD53-A96A285079EE}" dt="2023-12-18T16:51:26.341" v="1" actId="1076"/>
          <ac:picMkLst>
            <pc:docMk/>
            <pc:sldMk cId="3067318861" sldId="271"/>
            <ac:picMk id="7" creationId="{7BA486BF-F435-E229-7207-01F4A1D5129C}"/>
          </ac:picMkLst>
        </pc:picChg>
      </pc:sldChg>
      <pc:sldChg chg="modSp mod">
        <pc:chgData name="Igor Nesterov" userId="be36c5648fdde68c" providerId="LiveId" clId="{9BB69BF5-3537-4704-BD53-A96A285079EE}" dt="2023-12-18T21:16:48.018" v="308" actId="20577"/>
        <pc:sldMkLst>
          <pc:docMk/>
          <pc:sldMk cId="3842982642" sldId="272"/>
        </pc:sldMkLst>
        <pc:spChg chg="mod">
          <ac:chgData name="Igor Nesterov" userId="be36c5648fdde68c" providerId="LiveId" clId="{9BB69BF5-3537-4704-BD53-A96A285079EE}" dt="2023-12-18T21:16:48.018" v="308" actId="20577"/>
          <ac:spMkLst>
            <pc:docMk/>
            <pc:sldMk cId="3842982642" sldId="272"/>
            <ac:spMk id="10" creationId="{1690E046-08E2-2B18-371D-9CFF1EF4A7A3}"/>
          </ac:spMkLst>
        </pc:spChg>
      </pc:sldChg>
      <pc:sldChg chg="modSp mod">
        <pc:chgData name="Igor Nesterov" userId="be36c5648fdde68c" providerId="LiveId" clId="{9BB69BF5-3537-4704-BD53-A96A285079EE}" dt="2023-12-18T21:27:56.829" v="352" actId="2711"/>
        <pc:sldMkLst>
          <pc:docMk/>
          <pc:sldMk cId="2377197197" sldId="274"/>
        </pc:sldMkLst>
        <pc:spChg chg="mod">
          <ac:chgData name="Igor Nesterov" userId="be36c5648fdde68c" providerId="LiveId" clId="{9BB69BF5-3537-4704-BD53-A96A285079EE}" dt="2023-12-18T21:27:56.829" v="352" actId="2711"/>
          <ac:spMkLst>
            <pc:docMk/>
            <pc:sldMk cId="2377197197" sldId="274"/>
            <ac:spMk id="3" creationId="{F7FEA17A-6D9C-E9F3-B076-F3B71F66A1CB}"/>
          </ac:spMkLst>
        </pc:spChg>
      </pc:sldChg>
      <pc:sldChg chg="modSp mod">
        <pc:chgData name="Igor Nesterov" userId="be36c5648fdde68c" providerId="LiveId" clId="{9BB69BF5-3537-4704-BD53-A96A285079EE}" dt="2023-12-18T19:54:39.262" v="272" actId="20577"/>
        <pc:sldMkLst>
          <pc:docMk/>
          <pc:sldMk cId="2552707891" sldId="275"/>
        </pc:sldMkLst>
        <pc:spChg chg="mod">
          <ac:chgData name="Igor Nesterov" userId="be36c5648fdde68c" providerId="LiveId" clId="{9BB69BF5-3537-4704-BD53-A96A285079EE}" dt="2023-12-18T19:54:39.262" v="272" actId="20577"/>
          <ac:spMkLst>
            <pc:docMk/>
            <pc:sldMk cId="2552707891" sldId="275"/>
            <ac:spMk id="3" creationId="{EFF3B059-34F4-0F81-EDC7-C657F911DFE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Лист1!$F$1</c:f>
              <c:strCache>
                <c:ptCount val="1"/>
                <c:pt idx="0">
                  <c:v>Ypred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Лист1!$F$2:$F$6</c:f>
              <c:numCache>
                <c:formatCode>General</c:formatCode>
                <c:ptCount val="5"/>
                <c:pt idx="0">
                  <c:v>10</c:v>
                </c:pt>
                <c:pt idx="1">
                  <c:v>11</c:v>
                </c:pt>
                <c:pt idx="2">
                  <c:v>9.4</c:v>
                </c:pt>
                <c:pt idx="3">
                  <c:v>10.199999999999999</c:v>
                </c:pt>
                <c:pt idx="4">
                  <c:v>10.58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FE-4859-B23E-30C473BB8A6E}"/>
            </c:ext>
          </c:extLst>
        </c:ser>
        <c:ser>
          <c:idx val="1"/>
          <c:order val="1"/>
          <c:tx>
            <c:strRef>
              <c:f>Лист1!$G$1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Лист1!$G$2:$G$6</c:f>
              <c:numCache>
                <c:formatCode>General</c:formatCode>
                <c:ptCount val="5"/>
                <c:pt idx="0">
                  <c:v>12</c:v>
                </c:pt>
                <c:pt idx="1">
                  <c:v>9</c:v>
                </c:pt>
                <c:pt idx="2">
                  <c:v>11</c:v>
                </c:pt>
                <c:pt idx="3">
                  <c:v>10</c:v>
                </c:pt>
                <c:pt idx="4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FE-4859-B23E-30C473BB8A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6710767"/>
        <c:axId val="1304652287"/>
      </c:lineChart>
      <c:catAx>
        <c:axId val="130671076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04652287"/>
        <c:crosses val="autoZero"/>
        <c:auto val="1"/>
        <c:lblAlgn val="ctr"/>
        <c:lblOffset val="100"/>
        <c:noMultiLvlLbl val="0"/>
      </c:catAx>
      <c:valAx>
        <c:axId val="1304652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06710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D5B57-BE46-5176-3214-5E91FB260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681E47-29EC-6AD1-8762-E889D62A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FC51FC-7FBC-C011-7D00-DCF4E792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67F9-0B5D-4D47-967B-5D080D8D793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01563F-999E-8389-77FC-D8DA108E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3C3AAE-C795-C691-1FEA-B5C766B2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78D1-E203-4D22-A21B-C052BA148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76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75F21-22D3-61DE-6651-53453410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50A083-BC26-ABBD-FF6F-BD92BABF2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6687A0-BD8E-105F-F986-9B884575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67F9-0B5D-4D47-967B-5D080D8D793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9BA8EF-04DC-7FC3-771C-0CCC8EB9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EED9-E77D-3F9D-FA62-A27DE676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78D1-E203-4D22-A21B-C052BA148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22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01C831-B230-51B2-5E5C-9F96222AE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05762A-5287-19FC-D21A-C6984B411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4C6868-DFFE-5F8F-82D7-AF8C91A3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67F9-0B5D-4D47-967B-5D080D8D793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4770FC-A482-C4DA-2937-7EF2B2B8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C7D9B4-34B4-2B30-0F62-3C1A450F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78D1-E203-4D22-A21B-C052BA148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8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FBAB4-9699-DB33-7A52-115EC8D5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74E277-E0A2-2E76-F71E-A9EE8A4F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3B6320-5C83-F8B1-9A15-CADB8507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67F9-0B5D-4D47-967B-5D080D8D793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3312D2-1DA2-F41B-56C7-1878372E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6CF3BB-3D12-0EDD-2AE3-A5939C6D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78D1-E203-4D22-A21B-C052BA148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61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F67B6-29F3-F0FF-7FF9-94D4D9EC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18291F-FDCD-BD66-1033-84FE54C0F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790714-ADB9-85F0-4892-2533DB1B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67F9-0B5D-4D47-967B-5D080D8D793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16FB28-D815-C65F-1A5D-208734DB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E62831-97BA-9EBC-40C6-9A3A8436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78D1-E203-4D22-A21B-C052BA148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0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93EB2-BF24-23C3-9753-2DF3FC17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4E287-D55D-D1C6-48CD-D4D9D6E72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216593-06F2-CA86-F97C-E740348F3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547978-4866-770B-2616-E95697A8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67F9-0B5D-4D47-967B-5D080D8D793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B98B19-DA8B-890E-4474-4967B566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076EA2-6F4F-F0C6-C31F-EC935837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78D1-E203-4D22-A21B-C052BA148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63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AE6E7-449C-53C3-42F0-A18D2493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584833-02B6-3EC7-3D45-1BE6E199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0D59B1-2A7E-AFDE-8E65-644703B03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600B85-377F-CA13-2934-B31259C92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A70346-A4F7-13EA-7710-9B146B172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ECC2E7-4BC0-A8CC-46C0-C35DAAD8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67F9-0B5D-4D47-967B-5D080D8D793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E9CAF3-009F-944C-5D8E-05C4BB6C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BD7571-40B2-DB7A-A3D0-BD1E2EFB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78D1-E203-4D22-A21B-C052BA148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51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C5F2C-D6F4-FD65-F536-C9E326ED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DBF34E-BC02-63DD-8B83-747AEEAD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67F9-0B5D-4D47-967B-5D080D8D793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470AF7-BFF6-A95B-8C3F-D5C4F4F3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C8277B-BB06-6123-1B88-F9136257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78D1-E203-4D22-A21B-C052BA148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10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B8556D-CC49-F4F4-09A3-B9FD1776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67F9-0B5D-4D47-967B-5D080D8D793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AFB840-79CD-E073-4EEB-F262DD2D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92E761-7232-6219-EFBE-A516909E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78D1-E203-4D22-A21B-C052BA148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33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DB75B-69B7-8521-A73F-F11E7A24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B94E6F-97D7-4FE5-FEAE-A1B9DEB5D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322898-0CF3-6D9D-1D16-CAEE17995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3FD796-FB79-EDB1-BD9B-B5ABBD5C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67F9-0B5D-4D47-967B-5D080D8D793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F257B2-804C-695D-3642-DC0495F6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6DF701-6899-8131-B945-E4B13047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78D1-E203-4D22-A21B-C052BA148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19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71124-3142-D4C9-90C1-F1691CF7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DD87B92-7729-75F9-2DD8-0614C2BEF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228C70-1E90-B40E-9FD9-5DF4712A6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A08F5C-CB8A-B681-F33C-B406C951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67F9-0B5D-4D47-967B-5D080D8D793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692CB2-4BFD-76FA-1A20-D4339D0A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BF450B-05D5-3514-3B0D-2987A88D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78D1-E203-4D22-A21B-C052BA148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82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9E6A3-9D02-4B4A-AE17-3ABA354F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83DA5D-A750-D6A4-55AE-EF6D5A01E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A0075B-A949-E872-28FB-CBFBFC949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A67F9-0B5D-4D47-967B-5D080D8D793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74F0F-BB65-3C50-88A8-7E4BCD1D5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6C876B-2A5F-D69D-94A7-E0F6E43BD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A78D1-E203-4D22-A21B-C052BA148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63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14-384-time-series-analysis-fall-2013/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demeshev/me/blob/main/README.md" TargetMode="External"/><Relationship Id="rId4" Type="http://schemas.openxmlformats.org/officeDocument/2006/relationships/hyperlink" Target="https://ocw.mit.edu/search?q=Prof.+Anna+Mikusheva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C907A-BC8C-6F86-53EE-571DD9080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0" i="0" dirty="0">
                <a:solidFill>
                  <a:srgbClr val="374151"/>
                </a:solidFill>
                <a:effectLst/>
              </a:rPr>
              <a:t>Modelos de series temporales de la familia SARIMAX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216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940691-99DE-8B83-1333-AECBD92E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99" y="1943788"/>
            <a:ext cx="6667843" cy="4115011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71C84C4-B2D8-2AA4-C7E7-123777F9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Regressive Moving-Average (ARMA)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77142E2-FE54-F7F7-41FA-9141378D861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23495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>
                <a:solidFill>
                  <a:srgbClr val="FF0000"/>
                </a:solidFill>
              </a:rPr>
              <a:t>A</a:t>
            </a:r>
            <a:r>
              <a:rPr lang="es-AR" sz="3600" b="1" dirty="0"/>
              <a:t>uto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R</a:t>
            </a:r>
            <a:r>
              <a:rPr lang="es-AR" sz="3600" b="1" dirty="0" err="1"/>
              <a:t>egressive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I</a:t>
            </a:r>
          </a:p>
          <a:p>
            <a:pPr marL="0" indent="0"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M</a:t>
            </a:r>
            <a:r>
              <a:rPr lang="es-AR" sz="3600" b="1" dirty="0" err="1"/>
              <a:t>oving</a:t>
            </a:r>
            <a:endParaRPr lang="es-AR" sz="3600" b="1" dirty="0"/>
          </a:p>
          <a:p>
            <a:pPr marL="0" indent="0"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A</a:t>
            </a:r>
            <a:r>
              <a:rPr lang="es-AR" sz="3600" b="1" dirty="0" err="1"/>
              <a:t>verage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X</a:t>
            </a:r>
            <a:endParaRPr lang="ru-RU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C5398-0173-D56D-B090-50D56F5298DD}"/>
              </a:ext>
            </a:extLst>
          </p:cNvPr>
          <p:cNvSpPr txBox="1"/>
          <p:nvPr/>
        </p:nvSpPr>
        <p:spPr>
          <a:xfrm>
            <a:off x="9004302" y="1943788"/>
            <a:ext cx="27558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s-ES" sz="1600" dirty="0">
                <a:latin typeface="+mj-lt"/>
              </a:rPr>
            </a:br>
            <a:r>
              <a:rPr lang="es-ES" sz="1600" b="0" i="0" dirty="0">
                <a:solidFill>
                  <a:srgbClr val="374151"/>
                </a:solidFill>
                <a:effectLst/>
                <a:latin typeface="+mj-lt"/>
              </a:rPr>
              <a:t>El modelo captura con éxito el patrón semanal recurrente, pero no logra ajustar las predicciones para cambios anuales a gran escala.</a:t>
            </a:r>
            <a:endParaRPr lang="ru-RU" sz="1600" dirty="0">
              <a:latin typeface="+mj-lt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F3337F1-E14E-6081-084D-F6C4E20A6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4302" y="4705332"/>
            <a:ext cx="2013693" cy="1615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MAPE: 6.53367654770492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3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0B95B46-7E1E-AC90-DA2D-C60051B8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Regressive Moving-Average (ARMA)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26EED7F-89F8-7617-056F-1641A878F8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23495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>
                <a:solidFill>
                  <a:srgbClr val="FF0000"/>
                </a:solidFill>
              </a:rPr>
              <a:t>A</a:t>
            </a:r>
            <a:r>
              <a:rPr lang="es-AR" sz="3600" b="1" dirty="0"/>
              <a:t>uto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R</a:t>
            </a:r>
            <a:r>
              <a:rPr lang="es-AR" sz="3600" b="1" dirty="0" err="1"/>
              <a:t>egressive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I</a:t>
            </a:r>
          </a:p>
          <a:p>
            <a:pPr marL="0" indent="0"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M</a:t>
            </a:r>
            <a:r>
              <a:rPr lang="es-AR" sz="3600" b="1" dirty="0" err="1"/>
              <a:t>oving</a:t>
            </a:r>
            <a:endParaRPr lang="es-AR" sz="3600" b="1" dirty="0"/>
          </a:p>
          <a:p>
            <a:pPr marL="0" indent="0"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A</a:t>
            </a:r>
            <a:r>
              <a:rPr lang="es-AR" sz="3600" b="1" dirty="0" err="1"/>
              <a:t>verage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X</a:t>
            </a:r>
            <a:endParaRPr lang="ru-RU" sz="36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78D03C-E40B-BB40-9E16-F43018161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2" t="33611" r="45705" b="48055"/>
          <a:stretch/>
        </p:blipFill>
        <p:spPr>
          <a:xfrm>
            <a:off x="3962400" y="4386044"/>
            <a:ext cx="8007350" cy="16438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DDB3DA2-95B9-82DF-6582-A27BC18C59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2" t="29444" r="59233" b="57408"/>
          <a:stretch/>
        </p:blipFill>
        <p:spPr>
          <a:xfrm>
            <a:off x="3962400" y="2827635"/>
            <a:ext cx="5969000" cy="12027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90E046-08E2-2B18-371D-9CFF1EF4A7A3}"/>
              </a:ext>
            </a:extLst>
          </p:cNvPr>
          <p:cNvSpPr txBox="1"/>
          <p:nvPr/>
        </p:nvSpPr>
        <p:spPr>
          <a:xfrm>
            <a:off x="3962400" y="1825625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Esa diferencia en el rendimiento y patrón de predicciones se explica por cambios en los coeficientes: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98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703E893-9655-118A-33F8-7785F57A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ARIMA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7C02C19-F733-BB7E-F1B6-B74AEAE796A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23495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>
                <a:solidFill>
                  <a:srgbClr val="FF0000"/>
                </a:solidFill>
              </a:rPr>
              <a:t>A</a:t>
            </a:r>
            <a:r>
              <a:rPr lang="es-AR" sz="3600" b="1" dirty="0"/>
              <a:t>uto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R</a:t>
            </a:r>
            <a:r>
              <a:rPr lang="es-AR" sz="3600" b="1" dirty="0" err="1"/>
              <a:t>egressive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I</a:t>
            </a:r>
            <a:r>
              <a:rPr lang="es-AR" sz="3600" b="1" dirty="0" err="1"/>
              <a:t>ntegrated</a:t>
            </a:r>
            <a:endParaRPr lang="es-AR" sz="3600" b="1" dirty="0"/>
          </a:p>
          <a:p>
            <a:pPr marL="0" indent="0"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M</a:t>
            </a:r>
            <a:r>
              <a:rPr lang="es-AR" sz="3600" b="1" dirty="0" err="1"/>
              <a:t>oving</a:t>
            </a:r>
            <a:endParaRPr lang="es-AR" sz="3600" b="1" dirty="0"/>
          </a:p>
          <a:p>
            <a:pPr marL="0" indent="0"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A</a:t>
            </a:r>
            <a:r>
              <a:rPr lang="es-AR" sz="3600" b="1" dirty="0" err="1"/>
              <a:t>verage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X</a:t>
            </a:r>
            <a:endParaRPr lang="ru-RU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318C2-0CE2-9A47-857B-55108878B4E0}"/>
              </a:ext>
            </a:extLst>
          </p:cNvPr>
          <p:cNvSpPr txBox="1"/>
          <p:nvPr/>
        </p:nvSpPr>
        <p:spPr>
          <a:xfrm>
            <a:off x="4470400" y="1690688"/>
            <a:ext cx="630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“Integrated” </a:t>
            </a:r>
            <a:r>
              <a:rPr lang="en-US" dirty="0" err="1">
                <a:latin typeface="+mj-lt"/>
              </a:rPr>
              <a:t>significa</a:t>
            </a:r>
            <a:r>
              <a:rPr lang="en-US" dirty="0">
                <a:latin typeface="+mj-lt"/>
              </a:rPr>
              <a:t> que </a:t>
            </a:r>
            <a:r>
              <a:rPr lang="en-US" dirty="0" err="1">
                <a:latin typeface="+mj-lt"/>
              </a:rPr>
              <a:t>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lugar</a:t>
            </a:r>
            <a:r>
              <a:rPr lang="en-US" dirty="0">
                <a:latin typeface="+mj-lt"/>
              </a:rPr>
              <a:t> de </a:t>
            </a:r>
            <a:r>
              <a:rPr lang="es-ES" dirty="0">
                <a:latin typeface="+mj-lt"/>
              </a:rPr>
              <a:t>utilizar </a:t>
            </a:r>
            <a:r>
              <a:rPr lang="en-US" dirty="0" err="1">
                <a:latin typeface="+mj-lt"/>
              </a:rPr>
              <a:t>los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datos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initiales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usamos</a:t>
            </a:r>
            <a:r>
              <a:rPr lang="en-US" dirty="0">
                <a:latin typeface="+mj-lt"/>
              </a:rPr>
              <a:t> las </a:t>
            </a:r>
            <a:r>
              <a:rPr lang="en-US" dirty="0" err="1">
                <a:latin typeface="+mj-lt"/>
              </a:rPr>
              <a:t>diferencias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orden</a:t>
            </a:r>
            <a:r>
              <a:rPr lang="en-US" dirty="0">
                <a:latin typeface="+mj-lt"/>
              </a:rPr>
              <a:t> </a:t>
            </a:r>
            <a:r>
              <a:rPr lang="en-US" b="1" i="1" dirty="0">
                <a:latin typeface="+mj-lt"/>
              </a:rPr>
              <a:t>d</a:t>
            </a:r>
            <a:r>
              <a:rPr lang="en-US" dirty="0">
                <a:latin typeface="+mj-lt"/>
              </a:rPr>
              <a:t>:</a:t>
            </a:r>
            <a:endParaRPr lang="ru-RU" dirty="0">
              <a:latin typeface="+mj-lt"/>
            </a:endParaRP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D3D985D-87A6-969C-CFA2-E37F0EB91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74124"/>
              </p:ext>
            </p:extLst>
          </p:nvPr>
        </p:nvGraphicFramePr>
        <p:xfrm>
          <a:off x="4559300" y="2557714"/>
          <a:ext cx="61087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870">
                  <a:extLst>
                    <a:ext uri="{9D8B030D-6E8A-4147-A177-3AD203B41FA5}">
                      <a16:colId xmlns:a16="http://schemas.microsoft.com/office/drawing/2014/main" val="2216442536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1574993254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3489341151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1566184184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681412500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714591012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514431622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4161634220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656270869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3746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415698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32D80A71-F0CA-CD10-DF5E-F738A84D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96286"/>
              </p:ext>
            </p:extLst>
          </p:nvPr>
        </p:nvGraphicFramePr>
        <p:xfrm>
          <a:off x="4559300" y="3503539"/>
          <a:ext cx="61087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870">
                  <a:extLst>
                    <a:ext uri="{9D8B030D-6E8A-4147-A177-3AD203B41FA5}">
                      <a16:colId xmlns:a16="http://schemas.microsoft.com/office/drawing/2014/main" val="2216442536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1574993254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3489341151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1566184184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681412500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714591012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514431622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4161634220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656270869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3746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415698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472140AC-B511-E080-B511-1D83C4FFA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27360"/>
              </p:ext>
            </p:extLst>
          </p:nvPr>
        </p:nvGraphicFramePr>
        <p:xfrm>
          <a:off x="4559300" y="4449364"/>
          <a:ext cx="61087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870">
                  <a:extLst>
                    <a:ext uri="{9D8B030D-6E8A-4147-A177-3AD203B41FA5}">
                      <a16:colId xmlns:a16="http://schemas.microsoft.com/office/drawing/2014/main" val="2216442536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1574993254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3489341151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1566184184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681412500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714591012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514431622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4161634220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656270869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37461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415698"/>
                  </a:ext>
                </a:extLst>
              </a:tr>
            </a:tbl>
          </a:graphicData>
        </a:graphic>
      </p:graphicFrame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703A8838-8353-69B3-004B-CAFD2B57EBED}"/>
              </a:ext>
            </a:extLst>
          </p:cNvPr>
          <p:cNvSpPr/>
          <p:nvPr/>
        </p:nvSpPr>
        <p:spPr>
          <a:xfrm>
            <a:off x="6972300" y="3000098"/>
            <a:ext cx="1085850" cy="370840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809D1487-95EE-2EE1-5A3D-37A8AE5D41CB}"/>
              </a:ext>
            </a:extLst>
          </p:cNvPr>
          <p:cNvSpPr/>
          <p:nvPr/>
        </p:nvSpPr>
        <p:spPr>
          <a:xfrm>
            <a:off x="6972300" y="3945923"/>
            <a:ext cx="1085850" cy="370840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0B4AA5-00AE-695A-B92A-52FFCCBE9DCB}"/>
              </a:ext>
            </a:extLst>
          </p:cNvPr>
          <p:cNvSpPr txBox="1"/>
          <p:nvPr/>
        </p:nvSpPr>
        <p:spPr>
          <a:xfrm>
            <a:off x="10864850" y="3476869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1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EC7D44-998F-4136-E901-9BD2B9AF8397}"/>
              </a:ext>
            </a:extLst>
          </p:cNvPr>
          <p:cNvSpPr txBox="1"/>
          <p:nvPr/>
        </p:nvSpPr>
        <p:spPr>
          <a:xfrm>
            <a:off x="10864850" y="2486243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0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52F577-6586-FDD2-49B3-3ACF2355DE83}"/>
              </a:ext>
            </a:extLst>
          </p:cNvPr>
          <p:cNvSpPr txBox="1"/>
          <p:nvPr/>
        </p:nvSpPr>
        <p:spPr>
          <a:xfrm>
            <a:off x="10864850" y="4467495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2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D21449-CEE1-E5DA-2B8E-144F5359E08E}"/>
              </a:ext>
            </a:extLst>
          </p:cNvPr>
          <p:cNvSpPr txBox="1"/>
          <p:nvPr/>
        </p:nvSpPr>
        <p:spPr>
          <a:xfrm>
            <a:off x="4559300" y="5203101"/>
            <a:ext cx="615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As</a:t>
            </a:r>
            <a:r>
              <a:rPr lang="es-AR" dirty="0">
                <a:latin typeface="+mj-lt"/>
              </a:rPr>
              <a:t>í, ARIMA</a:t>
            </a:r>
            <a:r>
              <a:rPr lang="ru-RU" dirty="0">
                <a:latin typeface="+mj-lt"/>
              </a:rPr>
              <a:t>(7, 1, 7) </a:t>
            </a:r>
            <a:r>
              <a:rPr lang="es-AR" dirty="0">
                <a:latin typeface="+mj-lt"/>
              </a:rPr>
              <a:t>significa que vamos a usar el modelo ARMA </a:t>
            </a:r>
            <a:r>
              <a:rPr lang="ru-RU" dirty="0">
                <a:latin typeface="+mj-lt"/>
              </a:rPr>
              <a:t>(7, 7) </a:t>
            </a:r>
            <a:r>
              <a:rPr lang="es-AR" dirty="0">
                <a:latin typeface="+mj-lt"/>
              </a:rPr>
              <a:t>sobre los datos </a:t>
            </a:r>
            <a:r>
              <a:rPr lang="es-ES" b="0" i="0" dirty="0">
                <a:solidFill>
                  <a:srgbClr val="374151"/>
                </a:solidFill>
                <a:effectLst/>
                <a:latin typeface="+mj-lt"/>
              </a:rPr>
              <a:t>diferenciados una vez.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981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4314AAE-50FD-F668-CA23-F899F066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ARIMA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101482D-CCA9-273F-575D-DA35A672EA4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23495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>
                <a:solidFill>
                  <a:srgbClr val="FF0000"/>
                </a:solidFill>
              </a:rPr>
              <a:t>A</a:t>
            </a:r>
            <a:r>
              <a:rPr lang="es-AR" sz="3600" b="1" dirty="0"/>
              <a:t>uto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R</a:t>
            </a:r>
            <a:r>
              <a:rPr lang="es-AR" sz="3600" b="1" dirty="0" err="1"/>
              <a:t>egressive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I</a:t>
            </a:r>
            <a:r>
              <a:rPr lang="es-AR" sz="3600" b="1" dirty="0" err="1"/>
              <a:t>ntegrated</a:t>
            </a:r>
            <a:endParaRPr lang="es-AR" sz="3600" b="1" dirty="0"/>
          </a:p>
          <a:p>
            <a:pPr marL="0" indent="0"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M</a:t>
            </a:r>
            <a:r>
              <a:rPr lang="es-AR" sz="3600" b="1" dirty="0" err="1"/>
              <a:t>oving</a:t>
            </a:r>
            <a:endParaRPr lang="es-AR" sz="3600" b="1" dirty="0"/>
          </a:p>
          <a:p>
            <a:pPr marL="0" indent="0"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A</a:t>
            </a:r>
            <a:r>
              <a:rPr lang="es-AR" sz="3600" b="1" dirty="0" err="1"/>
              <a:t>verage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X</a:t>
            </a:r>
            <a:endParaRPr lang="ru-RU" sz="36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A486BF-F435-E229-7207-01F4A1D51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1825625"/>
            <a:ext cx="6304800" cy="3890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600D3-5A54-CFFA-64C6-68ED6F839986}"/>
              </a:ext>
            </a:extLst>
          </p:cNvPr>
          <p:cNvSpPr txBox="1"/>
          <p:nvPr/>
        </p:nvSpPr>
        <p:spPr>
          <a:xfrm>
            <a:off x="3187700" y="1506022"/>
            <a:ext cx="74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Con </a:t>
            </a:r>
            <a:r>
              <a:rPr lang="en-US" b="1" i="1" dirty="0">
                <a:latin typeface="+mj-lt"/>
              </a:rPr>
              <a:t>k</a:t>
            </a:r>
            <a:r>
              <a:rPr lang="en-US" dirty="0">
                <a:latin typeface="+mj-lt"/>
              </a:rPr>
              <a:t> = 1, </a:t>
            </a:r>
            <a:r>
              <a:rPr lang="en-US" dirty="0" err="1">
                <a:latin typeface="+mj-lt"/>
              </a:rPr>
              <a:t>tenemos</a:t>
            </a:r>
            <a:r>
              <a:rPr lang="en-US" dirty="0">
                <a:latin typeface="+mj-lt"/>
              </a:rPr>
              <a:t>: </a:t>
            </a:r>
            <a:endParaRPr lang="ru-RU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AD005C-F04A-55F2-BF36-A700219E9FB3}"/>
                  </a:ext>
                </a:extLst>
              </p:cNvPr>
              <p:cNvSpPr txBox="1"/>
              <p:nvPr/>
            </p:nvSpPr>
            <p:spPr>
              <a:xfrm>
                <a:off x="9118600" y="1044597"/>
                <a:ext cx="22352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C</a:t>
                </a:r>
                <a:r>
                  <a:rPr lang="es-AR" dirty="0" err="1">
                    <a:latin typeface="+mj-lt"/>
                  </a:rPr>
                  <a:t>ómo</a:t>
                </a:r>
                <a:r>
                  <a:rPr lang="es-AR" dirty="0">
                    <a:latin typeface="+mj-lt"/>
                  </a:rPr>
                  <a:t> recuperar la escala</a:t>
                </a:r>
                <a:r>
                  <a:rPr lang="en-US" dirty="0">
                    <a:latin typeface="+mj-lt"/>
                  </a:rPr>
                  <a:t>?</a:t>
                </a:r>
              </a:p>
              <a:p>
                <a:endParaRPr lang="en-US" dirty="0">
                  <a:latin typeface="+mj-lt"/>
                </a:endParaRPr>
              </a:p>
              <a:p>
                <a:pPr/>
                <a:r>
                  <a:rPr lang="es-AR" dirty="0">
                    <a:latin typeface="+mj-lt"/>
                  </a:rPr>
                  <a:t>El valor de punto en esa nueva serie es igual a</a:t>
                </a:r>
                <a:r>
                  <a:rPr lang="en-US" dirty="0">
                    <a:latin typeface="+mj-lt"/>
                  </a:rPr>
                  <a:t>: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i="0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i="0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A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AD005C-F04A-55F2-BF36-A700219E9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00" y="1044597"/>
                <a:ext cx="2235200" cy="2031325"/>
              </a:xfrm>
              <a:prstGeom prst="rect">
                <a:avLst/>
              </a:prstGeom>
              <a:blipFill>
                <a:blip r:embed="rId3"/>
                <a:stretch>
                  <a:fillRect l="-2452" t="-1497" b="-2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C07A13DD-DEF4-BDCF-DE02-B134697934E2}"/>
              </a:ext>
            </a:extLst>
          </p:cNvPr>
          <p:cNvSpPr/>
          <p:nvPr/>
        </p:nvSpPr>
        <p:spPr>
          <a:xfrm>
            <a:off x="9858375" y="3223558"/>
            <a:ext cx="755650" cy="6223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DC974A-3E1F-986C-B253-8D35913A8365}"/>
                  </a:ext>
                </a:extLst>
              </p:cNvPr>
              <p:cNvSpPr txBox="1"/>
              <p:nvPr/>
            </p:nvSpPr>
            <p:spPr>
              <a:xfrm>
                <a:off x="9118598" y="3962261"/>
                <a:ext cx="223520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A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i="0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s-AR" dirty="0">
                  <a:latin typeface="+mj-lt"/>
                </a:endParaRPr>
              </a:p>
              <a:p>
                <a:endParaRPr lang="es-AR" dirty="0">
                  <a:latin typeface="+mj-lt"/>
                </a:endParaRPr>
              </a:p>
              <a:p>
                <a:r>
                  <a:rPr lang="es-ES" dirty="0">
                    <a:latin typeface="+mj-lt"/>
                  </a:rPr>
                  <a:t>Y de esta forma podemos obtener recursivamente los valores predichos.</a:t>
                </a: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DC974A-3E1F-986C-B253-8D35913A8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598" y="3962261"/>
                <a:ext cx="2235201" cy="1754326"/>
              </a:xfrm>
              <a:prstGeom prst="rect">
                <a:avLst/>
              </a:prstGeom>
              <a:blipFill>
                <a:blip r:embed="rId4"/>
                <a:stretch>
                  <a:fillRect l="-2459" b="-45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318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133203-483E-6C87-1C59-7AA5519E2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1690688"/>
            <a:ext cx="6667843" cy="4115011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0E74F8D-830A-0DDA-E7EF-DF7015A8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ARIMA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B4E91389-48A3-CBB2-9498-FBD41921814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23495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>
                <a:solidFill>
                  <a:srgbClr val="FF0000"/>
                </a:solidFill>
              </a:rPr>
              <a:t>A</a:t>
            </a:r>
            <a:r>
              <a:rPr lang="es-AR" sz="3600" b="1" dirty="0"/>
              <a:t>uto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R</a:t>
            </a:r>
            <a:r>
              <a:rPr lang="es-AR" sz="3600" b="1" dirty="0" err="1"/>
              <a:t>egressive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I</a:t>
            </a:r>
            <a:r>
              <a:rPr lang="es-AR" sz="3600" b="1" dirty="0" err="1"/>
              <a:t>ntegrated</a:t>
            </a:r>
            <a:endParaRPr lang="es-AR" sz="3600" b="1" dirty="0"/>
          </a:p>
          <a:p>
            <a:pPr marL="0" indent="0"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M</a:t>
            </a:r>
            <a:r>
              <a:rPr lang="es-AR" sz="3600" b="1" dirty="0" err="1"/>
              <a:t>oving</a:t>
            </a:r>
            <a:endParaRPr lang="es-AR" sz="3600" b="1" dirty="0"/>
          </a:p>
          <a:p>
            <a:pPr marL="0" indent="0"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A</a:t>
            </a:r>
            <a:r>
              <a:rPr lang="es-AR" sz="3600" b="1" dirty="0" err="1"/>
              <a:t>verage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X</a:t>
            </a:r>
            <a:endParaRPr lang="ru-RU" sz="3600" b="1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10A9C3C-04B9-CF94-3B72-C706795B5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4300" y="4386839"/>
            <a:ext cx="2349500" cy="1615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MAPE: 5.81068417170143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76753-D7A5-DD7A-1CD7-C9892025B298}"/>
              </a:ext>
            </a:extLst>
          </p:cNvPr>
          <p:cNvSpPr txBox="1"/>
          <p:nvPr/>
        </p:nvSpPr>
        <p:spPr>
          <a:xfrm>
            <a:off x="9004300" y="1825625"/>
            <a:ext cx="29180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>
                <a:solidFill>
                  <a:srgbClr val="374151"/>
                </a:solidFill>
                <a:effectLst/>
                <a:latin typeface="+mj-lt"/>
              </a:rPr>
              <a:t>ARIMA (7, 1, 7) mejora ligeramente la predicción al ajustarse a la tendencia lineal. Sin embargo, todavía no logra capturar las fluctuaciones anuales.</a:t>
            </a:r>
            <a:endParaRPr lang="ru-R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4959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5B477CE-DDA2-ED04-D07A-376199B1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Seasonal ARIMA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727361E-10D6-3740-C8B4-8597358C775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23495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S</a:t>
            </a:r>
            <a:r>
              <a:rPr lang="es-AR" sz="3600" b="1" dirty="0" err="1"/>
              <a:t>easonal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>
                <a:solidFill>
                  <a:srgbClr val="FF0000"/>
                </a:solidFill>
              </a:rPr>
              <a:t>A</a:t>
            </a:r>
            <a:r>
              <a:rPr lang="es-AR" sz="3600" b="1" dirty="0"/>
              <a:t>uto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R</a:t>
            </a:r>
            <a:r>
              <a:rPr lang="es-AR" sz="3600" b="1" dirty="0" err="1"/>
              <a:t>egressive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I</a:t>
            </a:r>
            <a:r>
              <a:rPr lang="es-AR" sz="3600" b="1" dirty="0" err="1"/>
              <a:t>ntegrated</a:t>
            </a:r>
            <a:endParaRPr lang="es-AR" sz="3600" b="1" dirty="0"/>
          </a:p>
          <a:p>
            <a:pPr marL="0" indent="0"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M</a:t>
            </a:r>
            <a:r>
              <a:rPr lang="es-AR" sz="3600" b="1" dirty="0" err="1"/>
              <a:t>oving</a:t>
            </a:r>
            <a:endParaRPr lang="es-AR" sz="3600" b="1" dirty="0"/>
          </a:p>
          <a:p>
            <a:pPr marL="0" indent="0"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A</a:t>
            </a:r>
            <a:r>
              <a:rPr lang="es-AR" sz="3600" b="1" dirty="0" err="1"/>
              <a:t>verage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X</a:t>
            </a:r>
            <a:endParaRPr lang="ru-RU" sz="36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0A422D-AA76-362E-ECEC-F53834A3D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26" y="1684132"/>
            <a:ext cx="5654666" cy="34897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F7F1F7-122D-616C-EA7D-ABACFD6A327F}"/>
              </a:ext>
            </a:extLst>
          </p:cNvPr>
          <p:cNvSpPr txBox="1"/>
          <p:nvPr/>
        </p:nvSpPr>
        <p:spPr>
          <a:xfrm>
            <a:off x="8891034" y="1680133"/>
            <a:ext cx="289353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>
                <a:solidFill>
                  <a:srgbClr val="374151"/>
                </a:solidFill>
                <a:effectLst/>
                <a:latin typeface="+mj-lt"/>
              </a:rPr>
              <a:t>Los datos tienen cierta estacionalidad anual: en promedio, en los meses de invierno hay menos nacimientos, y hay más al final del verano. </a:t>
            </a:r>
          </a:p>
          <a:p>
            <a:r>
              <a:rPr lang="es-ES" sz="1600" b="0" i="0" dirty="0">
                <a:solidFill>
                  <a:srgbClr val="374151"/>
                </a:solidFill>
                <a:effectLst/>
                <a:latin typeface="+mj-lt"/>
              </a:rPr>
              <a:t>Con suerte, SARIMA puede ayudarnos a capturar estos ciclos más largos en los datos también.</a:t>
            </a:r>
          </a:p>
          <a:p>
            <a:r>
              <a:rPr lang="es-ES" sz="1600" dirty="0">
                <a:solidFill>
                  <a:srgbClr val="374151"/>
                </a:solidFill>
                <a:latin typeface="+mj-lt"/>
              </a:rPr>
              <a:t>El modelo SARIMA usa también los valores de una serie temporal de </a:t>
            </a:r>
            <a:r>
              <a:rPr lang="es-ES" sz="1600" b="1" i="1" dirty="0">
                <a:solidFill>
                  <a:srgbClr val="374151"/>
                </a:solidFill>
                <a:effectLst/>
                <a:latin typeface="+mj-lt"/>
              </a:rPr>
              <a:t>m</a:t>
            </a:r>
            <a:r>
              <a:rPr lang="es-ES" sz="1600" b="0" i="0" dirty="0">
                <a:solidFill>
                  <a:srgbClr val="374151"/>
                </a:solidFill>
                <a:effectLst/>
                <a:latin typeface="+mj-lt"/>
              </a:rPr>
              <a:t> períodos anteriores, donde m es el periodo del ciclo.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5A63CC-F919-0B07-9038-6E640A211FE0}"/>
              </a:ext>
            </a:extLst>
          </p:cNvPr>
          <p:cNvSpPr txBox="1"/>
          <p:nvPr/>
        </p:nvSpPr>
        <p:spPr>
          <a:xfrm>
            <a:off x="3187700" y="535450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+mj-lt"/>
              </a:rPr>
              <a:t>Este componente cíclico lo escribimos como </a:t>
            </a:r>
            <a:r>
              <a:rPr lang="es-ES" b="1" i="1" dirty="0">
                <a:solidFill>
                  <a:srgbClr val="374151"/>
                </a:solidFill>
                <a:effectLst/>
                <a:latin typeface="+mj-lt"/>
              </a:rPr>
              <a:t>P</a:t>
            </a:r>
            <a:r>
              <a:rPr lang="es-ES" b="1" i="1" dirty="0">
                <a:solidFill>
                  <a:srgbClr val="374151"/>
                </a:solidFill>
                <a:latin typeface="+mj-lt"/>
              </a:rPr>
              <a:t>, D, Q, m</a:t>
            </a:r>
            <a:r>
              <a:rPr lang="es-ES" dirty="0">
                <a:solidFill>
                  <a:srgbClr val="374151"/>
                </a:solidFill>
                <a:latin typeface="+mj-lt"/>
              </a:rPr>
              <a:t>. Donde </a:t>
            </a:r>
            <a:r>
              <a:rPr lang="es-ES" b="1" i="1" dirty="0">
                <a:solidFill>
                  <a:srgbClr val="374151"/>
                </a:solidFill>
                <a:effectLst/>
                <a:latin typeface="+mj-lt"/>
              </a:rPr>
              <a:t>P</a:t>
            </a:r>
            <a:r>
              <a:rPr lang="es-ES" b="1" i="1" dirty="0">
                <a:solidFill>
                  <a:srgbClr val="374151"/>
                </a:solidFill>
                <a:latin typeface="+mj-lt"/>
              </a:rPr>
              <a:t>, D, Q</a:t>
            </a:r>
            <a:r>
              <a:rPr lang="es-ES" dirty="0">
                <a:solidFill>
                  <a:srgbClr val="374151"/>
                </a:solidFill>
                <a:latin typeface="+mj-lt"/>
              </a:rPr>
              <a:t> son </a:t>
            </a:r>
            <a:r>
              <a:rPr lang="es-ES" b="1" i="1" dirty="0">
                <a:solidFill>
                  <a:srgbClr val="374151"/>
                </a:solidFill>
                <a:latin typeface="+mj-lt"/>
              </a:rPr>
              <a:t>p, d, q</a:t>
            </a:r>
            <a:r>
              <a:rPr lang="es-ES" dirty="0">
                <a:solidFill>
                  <a:srgbClr val="374151"/>
                </a:solidFill>
                <a:latin typeface="+mj-lt"/>
              </a:rPr>
              <a:t> de los periodos anteriores. As</a:t>
            </a:r>
            <a:r>
              <a:rPr lang="en-US" dirty="0">
                <a:solidFill>
                  <a:srgbClr val="374151"/>
                </a:solidFill>
                <a:latin typeface="+mj-lt"/>
              </a:rPr>
              <a:t>í, se escribe SARIMA</a:t>
            </a:r>
            <a:r>
              <a:rPr lang="ru-RU" dirty="0">
                <a:solidFill>
                  <a:srgbClr val="374151"/>
                </a:solidFill>
                <a:latin typeface="+mj-lt"/>
              </a:rPr>
              <a:t>(</a:t>
            </a:r>
            <a:r>
              <a:rPr lang="es-AR" dirty="0">
                <a:solidFill>
                  <a:srgbClr val="374151"/>
                </a:solidFill>
                <a:latin typeface="+mj-lt"/>
              </a:rPr>
              <a:t>p, d, q, P, D, Q, m</a:t>
            </a:r>
            <a:r>
              <a:rPr lang="ru-RU" dirty="0">
                <a:solidFill>
                  <a:srgbClr val="374151"/>
                </a:solidFill>
                <a:latin typeface="+mj-lt"/>
              </a:rPr>
              <a:t>)</a:t>
            </a:r>
            <a:endParaRPr lang="es-ES" b="0" i="0" dirty="0">
              <a:solidFill>
                <a:srgbClr val="37415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792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E52E38-2EEE-1FC9-4F5E-1C4234934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605" y="2182850"/>
            <a:ext cx="5875041" cy="3625739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37E741E-BAF0-9D60-B99D-378A628E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Seasonal ARIMA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A9E542DB-9FC4-C618-5E65-95AC176017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23495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S</a:t>
            </a:r>
            <a:r>
              <a:rPr lang="es-AR" sz="3600" b="1" dirty="0" err="1"/>
              <a:t>easonal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>
                <a:solidFill>
                  <a:srgbClr val="FF0000"/>
                </a:solidFill>
              </a:rPr>
              <a:t>A</a:t>
            </a:r>
            <a:r>
              <a:rPr lang="es-AR" sz="3600" b="1" dirty="0"/>
              <a:t>uto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R</a:t>
            </a:r>
            <a:r>
              <a:rPr lang="es-AR" sz="3600" b="1" dirty="0" err="1"/>
              <a:t>egressive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I</a:t>
            </a:r>
            <a:r>
              <a:rPr lang="es-AR" sz="3600" b="1" dirty="0" err="1"/>
              <a:t>ntegrated</a:t>
            </a:r>
            <a:endParaRPr lang="es-AR" sz="3600" b="1" dirty="0"/>
          </a:p>
          <a:p>
            <a:pPr marL="0" indent="0"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M</a:t>
            </a:r>
            <a:r>
              <a:rPr lang="es-AR" sz="3600" b="1" dirty="0" err="1"/>
              <a:t>oving</a:t>
            </a:r>
            <a:endParaRPr lang="es-AR" sz="3600" b="1" dirty="0"/>
          </a:p>
          <a:p>
            <a:pPr marL="0" indent="0"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A</a:t>
            </a:r>
            <a:r>
              <a:rPr lang="es-AR" sz="3600" b="1" dirty="0" err="1"/>
              <a:t>verage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X</a:t>
            </a:r>
            <a:endParaRPr lang="ru-RU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A2D0F4-B3FE-AD36-CC3E-EE37736A8DE9}"/>
              </a:ext>
            </a:extLst>
          </p:cNvPr>
          <p:cNvSpPr txBox="1"/>
          <p:nvPr/>
        </p:nvSpPr>
        <p:spPr>
          <a:xfrm>
            <a:off x="8178800" y="1465986"/>
            <a:ext cx="370223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>
                <a:solidFill>
                  <a:srgbClr val="374151"/>
                </a:solidFill>
                <a:effectLst/>
                <a:latin typeface="Söhne"/>
              </a:rPr>
              <a:t>SARIMA(7,1,7,7,1,3,365) significa que a nuestro modelo anterior le hemos añadido un componente estacional que se remonta 365 días (ignoramos los años </a:t>
            </a:r>
            <a:r>
              <a:rPr lang="es-AR" sz="1600" dirty="0">
                <a:solidFill>
                  <a:srgbClr val="374151"/>
                </a:solidFill>
                <a:latin typeface="Söhne"/>
              </a:rPr>
              <a:t>bisiestos</a:t>
            </a:r>
            <a:r>
              <a:rPr lang="es-ES" sz="1600" b="0" i="0" dirty="0">
                <a:solidFill>
                  <a:srgbClr val="374151"/>
                </a:solidFill>
                <a:effectLst/>
                <a:latin typeface="Söhne"/>
              </a:rPr>
              <a:t>) y toma 7 valores para el componente estacional AR, 3 valores para el componente estacional MA, y diferencia los datos estacionales una vez.</a:t>
            </a:r>
            <a:endParaRPr lang="ru-RU" sz="1600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4B0A7B8-E63F-5FF9-AE7F-2D6F56E99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00" y="4435923"/>
            <a:ext cx="2013693" cy="1615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MAPE: 4.79806490139405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FFADD-A751-55CD-BA83-6494958AF94B}"/>
              </a:ext>
            </a:extLst>
          </p:cNvPr>
          <p:cNvSpPr txBox="1"/>
          <p:nvPr/>
        </p:nvSpPr>
        <p:spPr>
          <a:xfrm>
            <a:off x="8178800" y="4838700"/>
            <a:ext cx="3289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Este modelo ajusta nuestros datos de manera más efectiva, ya que puede deducir cierta dinámica </a:t>
            </a:r>
            <a:r>
              <a:rPr lang="es-ES" sz="1400" b="0" i="0" dirty="0" err="1">
                <a:solidFill>
                  <a:srgbClr val="374151"/>
                </a:solidFill>
                <a:effectLst/>
                <a:latin typeface="Söhne"/>
              </a:rPr>
              <a:t>intranual</a:t>
            </a:r>
            <a:r>
              <a:rPr lang="es-ES" sz="1400" b="0" i="0" dirty="0">
                <a:solidFill>
                  <a:srgbClr val="374151"/>
                </a:solidFill>
                <a:effectLst/>
                <a:latin typeface="Söhne"/>
              </a:rPr>
              <a:t> en nuestros datos.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45844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7FEA17A-6D9C-E9F3-B076-F3B71F66A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700" y="1825625"/>
            <a:ext cx="8166100" cy="3482975"/>
          </a:xfrm>
        </p:spPr>
        <p:txBody>
          <a:bodyPr/>
          <a:lstStyle/>
          <a:p>
            <a:pPr marL="0" indent="0" algn="l">
              <a:buNone/>
            </a:pPr>
            <a:r>
              <a:rPr lang="es-ES" b="1" i="0" dirty="0">
                <a:solidFill>
                  <a:srgbClr val="374151"/>
                </a:solidFill>
                <a:effectLst/>
                <a:latin typeface="+mj-lt"/>
              </a:rPr>
              <a:t>Presuposiciones</a:t>
            </a:r>
            <a:r>
              <a:rPr lang="ru-RU" b="1" i="0" dirty="0">
                <a:solidFill>
                  <a:srgbClr val="374151"/>
                </a:solidFill>
                <a:effectLst/>
                <a:latin typeface="+mj-lt"/>
              </a:rPr>
              <a:t>:</a:t>
            </a:r>
            <a:r>
              <a:rPr lang="es-ES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ru-RU" b="0" i="0" dirty="0">
                <a:solidFill>
                  <a:srgbClr val="374151"/>
                </a:solidFill>
                <a:effectLst/>
                <a:latin typeface="+mj-lt"/>
              </a:rPr>
              <a:t>		</a:t>
            </a:r>
          </a:p>
          <a:p>
            <a:pPr algn="l"/>
            <a:r>
              <a:rPr lang="es-ES" b="0" i="0" dirty="0">
                <a:solidFill>
                  <a:srgbClr val="374151"/>
                </a:solidFill>
                <a:effectLst/>
                <a:latin typeface="+mj-lt"/>
              </a:rPr>
              <a:t>Estacionariedad: La serie puede hacerse estacionaria al tener en cuenta la tendencia y la componente estacional.</a:t>
            </a:r>
          </a:p>
          <a:p>
            <a:pPr algn="l"/>
            <a:r>
              <a:rPr lang="es-ES" b="0" i="0" dirty="0">
                <a:solidFill>
                  <a:srgbClr val="374151"/>
                </a:solidFill>
                <a:effectLst/>
                <a:latin typeface="+mj-lt"/>
              </a:rPr>
              <a:t>Normalidad de los errores: Se supone que la distribución de los errores es normal.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A136369-F0E0-50AE-9D39-22957308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Seasonal ARIMA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F409114-D0DC-BEA8-1B64-0F488E709D1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3495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S</a:t>
            </a:r>
            <a:r>
              <a:rPr lang="es-AR" sz="3600" b="1" dirty="0" err="1"/>
              <a:t>easonal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>
                <a:solidFill>
                  <a:srgbClr val="FF0000"/>
                </a:solidFill>
              </a:rPr>
              <a:t>A</a:t>
            </a:r>
            <a:r>
              <a:rPr lang="es-AR" sz="3600" b="1" dirty="0"/>
              <a:t>uto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R</a:t>
            </a:r>
            <a:r>
              <a:rPr lang="es-AR" sz="3600" b="1" dirty="0" err="1"/>
              <a:t>egressive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I</a:t>
            </a:r>
            <a:r>
              <a:rPr lang="es-AR" sz="3600" b="1" dirty="0" err="1"/>
              <a:t>ntegrated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M</a:t>
            </a:r>
            <a:r>
              <a:rPr lang="es-AR" sz="3600" b="1" dirty="0" err="1"/>
              <a:t>oving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A</a:t>
            </a:r>
            <a:r>
              <a:rPr lang="es-AR" sz="3600" b="1" dirty="0" err="1"/>
              <a:t>verage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X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37719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6490F-B35E-979F-5B60-678697B1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Referencias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F3B059-34F4-0F81-EDC7-C657F911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>
                <a:hlinkClick r:id="rId2"/>
              </a:rPr>
              <a:t>https://ocw.mit.edu/</a:t>
            </a:r>
            <a:r>
              <a:rPr lang="es-ES" sz="1800" dirty="0"/>
              <a:t> MIT 14.384 </a:t>
            </a:r>
            <a:r>
              <a:rPr lang="es-ES" sz="1800" b="0" i="0" u="none" strike="noStrike" dirty="0">
                <a:solidFill>
                  <a:srgbClr val="FFFFFF"/>
                </a:solidFill>
                <a:effectLst/>
                <a:latin typeface="Helvetica" panose="020B0604020202020204" pitchFamily="34" charset="0"/>
                <a:hlinkClick r:id="rId3"/>
              </a:rPr>
              <a:t>Time Series </a:t>
            </a:r>
            <a:r>
              <a:rPr lang="es-ES" sz="1800" b="0" i="0" u="none" strike="noStrike" dirty="0" err="1">
                <a:solidFill>
                  <a:srgbClr val="FFFFFF"/>
                </a:solidFill>
                <a:effectLst/>
                <a:latin typeface="Helvetica" panose="020B0604020202020204" pitchFamily="34" charset="0"/>
                <a:hlinkClick r:id="rId3"/>
              </a:rPr>
              <a:t>Analysis</a:t>
            </a:r>
            <a:r>
              <a:rPr lang="es-ES" sz="1800" b="0" i="0" u="none" strike="noStrike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s-ES" sz="1800" b="0" i="0" u="sng" dirty="0">
                <a:solidFill>
                  <a:srgbClr val="464646"/>
                </a:solidFill>
                <a:effectLst/>
                <a:latin typeface="Helvetica" panose="020B0604020202020204" pitchFamily="34" charset="0"/>
                <a:hlinkClick r:id="rId4"/>
              </a:rPr>
              <a:t>Prof. Anna </a:t>
            </a:r>
            <a:r>
              <a:rPr lang="es-ES" sz="1800" b="0" i="0" u="sng" dirty="0" err="1">
                <a:solidFill>
                  <a:srgbClr val="464646"/>
                </a:solidFill>
                <a:effectLst/>
                <a:latin typeface="Helvetica" panose="020B0604020202020204" pitchFamily="34" charset="0"/>
                <a:hlinkClick r:id="rId4"/>
              </a:rPr>
              <a:t>Mikusheva</a:t>
            </a:r>
            <a:endParaRPr lang="es-ES" sz="1800" b="0" i="0" dirty="0">
              <a:solidFill>
                <a:srgbClr val="464646"/>
              </a:solidFill>
              <a:effectLst/>
              <a:latin typeface="Helvetica" panose="020B0604020202020204" pitchFamily="34" charset="0"/>
            </a:endParaRPr>
          </a:p>
          <a:p>
            <a:r>
              <a:rPr lang="es-ES" sz="1800" b="0" i="0" dirty="0">
                <a:solidFill>
                  <a:srgbClr val="374151"/>
                </a:solidFill>
                <a:effectLst/>
                <a:latin typeface="Söhne"/>
              </a:rPr>
              <a:t>Fundamentos de Econometría, Boris </a:t>
            </a:r>
            <a:r>
              <a:rPr lang="es-ES" sz="1800" b="0" i="0" dirty="0" err="1">
                <a:solidFill>
                  <a:srgbClr val="374151"/>
                </a:solidFill>
                <a:effectLst/>
                <a:latin typeface="Söhne"/>
              </a:rPr>
              <a:t>Demeshev</a:t>
            </a:r>
            <a:r>
              <a:rPr lang="es-ES" sz="1800" b="0" i="0" dirty="0">
                <a:solidFill>
                  <a:srgbClr val="374151"/>
                </a:solidFill>
                <a:effectLst/>
                <a:latin typeface="Söhne"/>
              </a:rPr>
              <a:t> (HSE, Moscú)</a:t>
            </a:r>
            <a:r>
              <a:rPr lang="ru-RU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800" dirty="0">
                <a:hlinkClick r:id="rId5"/>
              </a:rPr>
              <a:t>me/README.md at main · </a:t>
            </a:r>
            <a:r>
              <a:rPr lang="en-US" sz="1800" dirty="0" err="1">
                <a:hlinkClick r:id="rId5"/>
              </a:rPr>
              <a:t>bdemeshev</a:t>
            </a:r>
            <a:r>
              <a:rPr lang="en-US" sz="1800" dirty="0">
                <a:hlinkClick r:id="rId5"/>
              </a:rPr>
              <a:t>/me · GitHub</a:t>
            </a:r>
            <a:endParaRPr lang="es-ES" sz="18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2707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BF005F-8B56-6C1D-CF3F-64292A363E0C}"/>
              </a:ext>
            </a:extLst>
          </p:cNvPr>
          <p:cNvSpPr txBox="1"/>
          <p:nvPr/>
        </p:nvSpPr>
        <p:spPr>
          <a:xfrm>
            <a:off x="4527550" y="1851645"/>
            <a:ext cx="31369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9900" dirty="0">
                <a:solidFill>
                  <a:srgbClr val="FF0000"/>
                </a:solidFill>
              </a:rPr>
              <a:t>X</a:t>
            </a:r>
            <a:r>
              <a:rPr lang="en-US" sz="19900" dirty="0"/>
              <a:t>?</a:t>
            </a:r>
            <a:endParaRPr lang="ru-RU" sz="19900" dirty="0"/>
          </a:p>
        </p:txBody>
      </p:sp>
    </p:spTree>
    <p:extLst>
      <p:ext uri="{BB962C8B-B14F-4D97-AF65-F5344CB8AC3E}">
        <p14:creationId xmlns:p14="http://schemas.microsoft.com/office/powerpoint/2010/main" val="244410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F4361-8387-5BC6-0A7E-453E8F68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9D45BC-88ED-F14F-E36B-D7FEFDD45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667843" cy="41150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81991-2EEF-BFFF-1C1B-BC5C7CEFA61D}"/>
              </a:ext>
            </a:extLst>
          </p:cNvPr>
          <p:cNvSpPr txBox="1"/>
          <p:nvPr/>
        </p:nvSpPr>
        <p:spPr>
          <a:xfrm>
            <a:off x="7693196" y="1690688"/>
            <a:ext cx="3473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b="0" i="0" dirty="0">
                <a:solidFill>
                  <a:srgbClr val="374151"/>
                </a:solidFill>
                <a:effectLst/>
                <a:latin typeface="+mj-lt"/>
              </a:rPr>
              <a:t>Los datos tienen una estacionalidad anual y semanal.</a:t>
            </a:r>
            <a:endParaRPr lang="ru-RU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/>
            <a:endParaRPr lang="es-ES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/>
            <a:r>
              <a:rPr lang="es-ES" b="0" i="0" dirty="0">
                <a:solidFill>
                  <a:srgbClr val="374151"/>
                </a:solidFill>
                <a:effectLst/>
                <a:latin typeface="+mj-lt"/>
              </a:rPr>
              <a:t>Hay un cambio en el valor promedio esperado entre años, lo que sugiere que los datos no son estacionarios, pero las pruebas de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+mj-lt"/>
              </a:rPr>
              <a:t>Dickey</a:t>
            </a:r>
            <a:r>
              <a:rPr lang="es-ES" b="0" i="0" dirty="0">
                <a:solidFill>
                  <a:srgbClr val="374151"/>
                </a:solidFill>
                <a:effectLst/>
                <a:latin typeface="+mj-lt"/>
              </a:rPr>
              <a:t>–Fuller y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+mj-lt"/>
              </a:rPr>
              <a:t>Kwiatkowski</a:t>
            </a:r>
            <a:r>
              <a:rPr lang="es-ES" b="0" i="0" dirty="0">
                <a:solidFill>
                  <a:srgbClr val="374151"/>
                </a:solidFill>
                <a:effectLst/>
                <a:latin typeface="+mj-lt"/>
              </a:rPr>
              <a:t>-Phillips-Schmidt-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+mj-lt"/>
              </a:rPr>
              <a:t>Shin</a:t>
            </a:r>
            <a:r>
              <a:rPr lang="es-ES" b="0" i="0" dirty="0">
                <a:solidFill>
                  <a:srgbClr val="374151"/>
                </a:solidFill>
                <a:effectLst/>
                <a:latin typeface="+mj-lt"/>
              </a:rPr>
              <a:t> rechazan la no estacionariedad (p-valor menor a 0.01).</a:t>
            </a:r>
            <a:endParaRPr lang="ru-RU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/>
            <a:endParaRPr lang="es-ES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/>
            <a:r>
              <a:rPr lang="es-ES" b="0" i="0" dirty="0">
                <a:solidFill>
                  <a:srgbClr val="374151"/>
                </a:solidFill>
                <a:effectLst/>
                <a:latin typeface="+mj-lt"/>
              </a:rPr>
              <a:t>Volveremos a esto más adelante.</a:t>
            </a:r>
          </a:p>
        </p:txBody>
      </p:sp>
    </p:spTree>
    <p:extLst>
      <p:ext uri="{BB962C8B-B14F-4D97-AF65-F5344CB8AC3E}">
        <p14:creationId xmlns:p14="http://schemas.microsoft.com/office/powerpoint/2010/main" val="157550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43ECE-4B64-A1F3-B1CF-43805EB5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Moving</a:t>
            </a:r>
            <a:r>
              <a:rPr lang="en-US" dirty="0"/>
              <a:t>-Average (MA)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8A78D34-97DE-26FF-0CB4-B11305D2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9304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3600" b="1" dirty="0"/>
              <a:t>S</a:t>
            </a:r>
          </a:p>
          <a:p>
            <a:pPr marL="0" indent="0">
              <a:buNone/>
            </a:pPr>
            <a:r>
              <a:rPr lang="es-AR" sz="3600" b="1" dirty="0"/>
              <a:t>A</a:t>
            </a:r>
          </a:p>
          <a:p>
            <a:pPr marL="0" indent="0">
              <a:buNone/>
            </a:pPr>
            <a:r>
              <a:rPr lang="es-AR" sz="3600" b="1" dirty="0"/>
              <a:t>R</a:t>
            </a:r>
          </a:p>
          <a:p>
            <a:pPr marL="0" indent="0">
              <a:buNone/>
            </a:pPr>
            <a:r>
              <a:rPr lang="es-AR" sz="3600" b="1" dirty="0"/>
              <a:t>I</a:t>
            </a:r>
          </a:p>
          <a:p>
            <a:pPr marL="0" indent="0"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M</a:t>
            </a:r>
            <a:r>
              <a:rPr lang="es-AR" sz="3600" b="1" dirty="0" err="1"/>
              <a:t>oving</a:t>
            </a:r>
            <a:endParaRPr lang="es-AR" sz="3600" b="1" dirty="0"/>
          </a:p>
          <a:p>
            <a:pPr marL="0" indent="0"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A</a:t>
            </a:r>
            <a:r>
              <a:rPr lang="es-AR" sz="3600" b="1" dirty="0" err="1"/>
              <a:t>verage</a:t>
            </a:r>
            <a:endParaRPr lang="es-AR" sz="3600" b="1" dirty="0"/>
          </a:p>
          <a:p>
            <a:pPr marL="0" indent="0">
              <a:buNone/>
            </a:pPr>
            <a:r>
              <a:rPr lang="es-AR" sz="3600" b="1" dirty="0"/>
              <a:t>X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2E4C6-AC4C-3F77-259A-AF0D514389AC}"/>
                  </a:ext>
                </a:extLst>
              </p:cNvPr>
              <p:cNvSpPr txBox="1"/>
              <p:nvPr/>
            </p:nvSpPr>
            <p:spPr>
              <a:xfrm>
                <a:off x="2768600" y="1774825"/>
                <a:ext cx="8585200" cy="2235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s-ES" sz="1600" b="0" i="0" dirty="0">
                    <a:solidFill>
                      <a:srgbClr val="374151"/>
                    </a:solidFill>
                    <a:effectLst/>
                    <a:latin typeface="+mj-lt"/>
                  </a:rPr>
                  <a:t>El modelo para predecir el nuevo valor se basa en los errores previos.</a:t>
                </a:r>
                <a:endParaRPr lang="ru-RU" sz="1600" dirty="0">
                  <a:solidFill>
                    <a:srgbClr val="374151"/>
                  </a:solidFill>
                  <a:latin typeface="+mj-lt"/>
                </a:endParaRPr>
              </a:p>
              <a:p>
                <a:pPr algn="l"/>
                <a:r>
                  <a:rPr lang="es-ES" sz="1600" b="0" i="0" dirty="0">
                    <a:solidFill>
                      <a:srgbClr val="374151"/>
                    </a:solidFill>
                    <a:effectLst/>
                    <a:latin typeface="+mj-lt"/>
                  </a:rPr>
                  <a:t>MA(n) significa que se utilizan los n errores previos. Por ejemplo, MA(3) significa que: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1600" b="0" i="1" dirty="0" smtClean="0">
                              <a:solidFill>
                                <a:srgbClr val="37415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600" b="0" i="0" dirty="0" smtClean="0">
                              <a:solidFill>
                                <a:srgbClr val="37415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sz="1600" b="0" i="0" dirty="0" smtClean="0">
                          <a:solidFill>
                            <a:srgbClr val="37415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600" b="0" i="0" dirty="0" smtClean="0">
                          <a:solidFill>
                            <a:srgbClr val="37415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600" b="0" i="0" dirty="0" smtClean="0">
                          <a:solidFill>
                            <a:srgbClr val="374151"/>
                          </a:solidFill>
                          <a:effectLst/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ES" sz="1600" b="0" i="0" dirty="0" smtClean="0">
                          <a:solidFill>
                            <a:srgbClr val="37415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1600" b="0" i="1" dirty="0" smtClean="0">
                              <a:solidFill>
                                <a:srgbClr val="37415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b="0" i="1" dirty="0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0" dirty="0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0" dirty="0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1600" b="0" i="0" dirty="0" smtClean="0">
                              <a:solidFill>
                                <a:srgbClr val="37415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sz="1600" b="0" i="0" dirty="0" smtClean="0">
                              <a:solidFill>
                                <a:srgbClr val="37415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1600" b="0" i="0" dirty="0" smtClean="0">
                              <a:solidFill>
                                <a:srgbClr val="37415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sz="1600" b="0" i="0" dirty="0" smtClean="0">
                          <a:solidFill>
                            <a:srgbClr val="37415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dirty="0" smtClean="0">
                              <a:solidFill>
                                <a:srgbClr val="37415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0" dirty="0" smtClean="0">
                              <a:solidFill>
                                <a:srgbClr val="37415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0" dirty="0" smtClean="0">
                              <a:solidFill>
                                <a:srgbClr val="37415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sz="1600" b="0" i="1" dirty="0" smtClean="0">
                              <a:solidFill>
                                <a:srgbClr val="37415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b="0" i="0" dirty="0" smtClean="0">
                              <a:solidFill>
                                <a:srgbClr val="37415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sz="1600" b="0" i="0" dirty="0" smtClean="0">
                              <a:solidFill>
                                <a:srgbClr val="37415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1600" b="0" i="0" dirty="0" smtClean="0">
                              <a:solidFill>
                                <a:srgbClr val="37415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s-ES" sz="1600" b="0" i="0" dirty="0" smtClean="0">
                          <a:solidFill>
                            <a:srgbClr val="37415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1600" b="0" i="1" dirty="0" smtClean="0">
                              <a:solidFill>
                                <a:srgbClr val="37415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b="0" i="1" dirty="0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0" dirty="0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0" dirty="0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ES" sz="1600" b="0" i="0" dirty="0" smtClean="0">
                              <a:solidFill>
                                <a:srgbClr val="37415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sz="1600" b="0" i="0" dirty="0" smtClean="0">
                              <a:solidFill>
                                <a:srgbClr val="37415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1600" b="0" i="0" dirty="0" smtClean="0">
                              <a:solidFill>
                                <a:srgbClr val="37415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ru-RU" sz="1600" b="0" i="0" dirty="0">
                  <a:solidFill>
                    <a:srgbClr val="374151"/>
                  </a:solidFill>
                  <a:effectLst/>
                  <a:latin typeface="+mj-lt"/>
                </a:endParaRPr>
              </a:p>
              <a:p>
                <a:r>
                  <a:rPr lang="es-AR" sz="1600" dirty="0">
                    <a:solidFill>
                      <a:srgbClr val="374151"/>
                    </a:solidFill>
                    <a:latin typeface="+mj-lt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1600" b="0" i="0" dirty="0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s-ES" sz="1600" b="0" i="0" dirty="0">
                    <a:solidFill>
                      <a:srgbClr val="374151"/>
                    </a:solidFill>
                    <a:effectLst/>
                    <a:latin typeface="+mj-lt"/>
                  </a:rPr>
                  <a:t> es el valor promedio de una serie temporal, y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1600" b="0" i="1" dirty="0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1600" b="0" i="1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0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" sz="1600" b="0" i="0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600" b="0" i="0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AR" sz="1600" b="0" i="0" dirty="0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1600" b="0" i="1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600" b="0" i="0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" sz="1600" b="0" i="0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600" b="0" i="0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s-AR" sz="1600" b="0" i="0" dirty="0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1600" b="0" i="1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600" b="0" i="0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" sz="1600" b="0" i="0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sz="1600" b="0" i="0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es-ES" sz="1600" b="0" i="0" dirty="0">
                    <a:solidFill>
                      <a:srgbClr val="374151"/>
                    </a:solidFill>
                    <a:effectLst/>
                    <a:latin typeface="+mj-lt"/>
                  </a:rPr>
                  <a:t> son los errores previos,</a:t>
                </a:r>
                <a:r>
                  <a:rPr lang="es-ES" sz="1600" dirty="0">
                    <a:solidFill>
                      <a:srgbClr val="374151"/>
                    </a:solidFill>
                    <a:latin typeface="+mj-lt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0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0" dirty="0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0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1600" b="0" i="0" dirty="0">
                    <a:solidFill>
                      <a:srgbClr val="374151"/>
                    </a:solidFill>
                    <a:effectLst/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0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0" dirty="0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600" b="0" i="0" dirty="0">
                    <a:solidFill>
                      <a:srgbClr val="374151"/>
                    </a:solidFill>
                    <a:effectLst/>
                    <a:latin typeface="+mj-lt"/>
                  </a:rPr>
                  <a:t>son los coeficientes de los errores previos.</a:t>
                </a:r>
              </a:p>
              <a:p>
                <a:pPr algn="l"/>
                <a:endParaRPr lang="es-ES" sz="1600" dirty="0">
                  <a:solidFill>
                    <a:srgbClr val="374151"/>
                  </a:solidFill>
                  <a:latin typeface="+mj-lt"/>
                </a:endParaRPr>
              </a:p>
              <a:p>
                <a:r>
                  <a:rPr lang="ru-RU" sz="1600" dirty="0">
                    <a:solidFill>
                      <a:srgbClr val="374151"/>
                    </a:solidFill>
                    <a:latin typeface="+mj-lt"/>
                  </a:rPr>
                  <a:t>С</a:t>
                </a:r>
                <a:r>
                  <a:rPr lang="es-AR" sz="1600" dirty="0" err="1">
                    <a:solidFill>
                      <a:srgbClr val="374151"/>
                    </a:solidFill>
                    <a:latin typeface="+mj-lt"/>
                  </a:rPr>
                  <a:t>ómo</a:t>
                </a:r>
                <a:r>
                  <a:rPr lang="es-AR" sz="1600" dirty="0">
                    <a:solidFill>
                      <a:srgbClr val="374151"/>
                    </a:solidFill>
                    <a:latin typeface="+mj-lt"/>
                  </a:rPr>
                  <a:t> funciona</a:t>
                </a:r>
                <a:r>
                  <a:rPr lang="en-US" sz="1600" dirty="0">
                    <a:solidFill>
                      <a:srgbClr val="374151"/>
                    </a:solidFill>
                    <a:latin typeface="+mj-lt"/>
                  </a:rPr>
                  <a:t>? </a:t>
                </a:r>
                <a:r>
                  <a:rPr lang="en-US" sz="1600" dirty="0" err="1">
                    <a:solidFill>
                      <a:srgbClr val="374151"/>
                    </a:solidFill>
                    <a:latin typeface="+mj-lt"/>
                  </a:rPr>
                  <a:t>Veremos</a:t>
                </a:r>
                <a:r>
                  <a:rPr lang="en-US" sz="1600" dirty="0">
                    <a:solidFill>
                      <a:srgbClr val="374151"/>
                    </a:solidFill>
                    <a:latin typeface="+mj-lt"/>
                  </a:rPr>
                  <a:t> un </a:t>
                </a:r>
                <a:r>
                  <a:rPr lang="en-US" sz="1600" dirty="0" err="1">
                    <a:solidFill>
                      <a:srgbClr val="374151"/>
                    </a:solidFill>
                    <a:latin typeface="+mj-lt"/>
                  </a:rPr>
                  <a:t>ejemplo</a:t>
                </a:r>
                <a:r>
                  <a:rPr lang="en-US" sz="1600" dirty="0">
                    <a:solidFill>
                      <a:srgbClr val="374151"/>
                    </a:solidFill>
                    <a:latin typeface="+mj-lt"/>
                  </a:rPr>
                  <a:t> </a:t>
                </a:r>
                <a:r>
                  <a:rPr lang="en-US" sz="1600" dirty="0" err="1">
                    <a:solidFill>
                      <a:srgbClr val="374151"/>
                    </a:solidFill>
                    <a:latin typeface="+mj-lt"/>
                  </a:rPr>
                  <a:t>facil</a:t>
                </a:r>
                <a:r>
                  <a:rPr lang="en-US" sz="1600" dirty="0">
                    <a:solidFill>
                      <a:srgbClr val="374151"/>
                    </a:solidFill>
                    <a:latin typeface="+mj-lt"/>
                  </a:rPr>
                  <a:t> para MA(2) y </a:t>
                </a:r>
                <a14:m>
                  <m:oMath xmlns:m="http://schemas.openxmlformats.org/officeDocument/2006/math">
                    <m:r>
                      <a:rPr lang="es-ES" sz="1600" b="0" i="0" dirty="0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600" dirty="0">
                    <a:solidFill>
                      <a:srgbClr val="374151"/>
                    </a:solidFill>
                    <a:latin typeface="+mj-lt"/>
                  </a:rPr>
                  <a:t> = 10.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0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0" dirty="0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=0.5 </m:t>
                    </m:r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600" b="0" i="0" dirty="0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0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374151"/>
                    </a:solidFill>
                    <a:latin typeface="+mj-lt"/>
                  </a:rPr>
                  <a:t> = 0.3:</a:t>
                </a:r>
              </a:p>
              <a:p>
                <a:pPr algn="l"/>
                <a:endParaRPr lang="es-ES" b="0" i="0" dirty="0">
                  <a:solidFill>
                    <a:srgbClr val="374151"/>
                  </a:solidFill>
                  <a:effectLst/>
                  <a:latin typeface="Söhne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2E4C6-AC4C-3F77-259A-AF0D51438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600" y="1774825"/>
                <a:ext cx="8585200" cy="2235740"/>
              </a:xfrm>
              <a:prstGeom prst="rect">
                <a:avLst/>
              </a:prstGeom>
              <a:blipFill>
                <a:blip r:embed="rId2"/>
                <a:stretch>
                  <a:fillRect l="-355" t="-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927A369F-149C-EF50-C492-04D20D40CD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7510313"/>
                  </p:ext>
                </p:extLst>
              </p:nvPr>
            </p:nvGraphicFramePr>
            <p:xfrm>
              <a:off x="2857500" y="3880479"/>
              <a:ext cx="6451600" cy="24079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12900">
                      <a:extLst>
                        <a:ext uri="{9D8B030D-6E8A-4147-A177-3AD203B41FA5}">
                          <a16:colId xmlns:a16="http://schemas.microsoft.com/office/drawing/2014/main" val="4198350821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3114252007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863907224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3662740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ES" b="0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b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0787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12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5790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 + (2 * 0.5) = 11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-2</a:t>
                          </a:r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834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10 + (-2* 0.5 + 2 * 0.3) = 9.4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11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1.6</a:t>
                          </a:r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909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10 + (1.6 * 0.5 – 2 *0.3) = 10.2</a:t>
                          </a:r>
                          <a:endParaRPr lang="ru-RU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</a:t>
                          </a:r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6029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10 + (0.2 * 0.5 + 1.6 * 0.3) = 10.58</a:t>
                          </a:r>
                          <a:endParaRPr lang="ru-RU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2.58</a:t>
                          </a:r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91077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927A369F-149C-EF50-C492-04D20D40CD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7510313"/>
                  </p:ext>
                </p:extLst>
              </p:nvPr>
            </p:nvGraphicFramePr>
            <p:xfrm>
              <a:off x="2857500" y="3880479"/>
              <a:ext cx="6451600" cy="24079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12900">
                      <a:extLst>
                        <a:ext uri="{9D8B030D-6E8A-4147-A177-3AD203B41FA5}">
                          <a16:colId xmlns:a16="http://schemas.microsoft.com/office/drawing/2014/main" val="4198350821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3114252007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863907224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3662740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77" t="-4918" r="-301509" b="-5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377" t="-4918" r="-201509" b="-5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377" t="-4918" r="-101509" b="-5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0377" t="-4918" r="-1509" b="-5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0787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12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5790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 + (2 * 0.5) = 11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-2</a:t>
                          </a:r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8346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10 + (-2* 0.5 + 2 * 0.3) = 9.4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11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1.6</a:t>
                          </a:r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909706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10 + (1.6 * 0.5 – 2 *0.3) = 10.2</a:t>
                          </a:r>
                          <a:endParaRPr lang="ru-RU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</a:t>
                          </a:r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6029607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10 + (0.2 * 0.5 + 1.6 * 0.3) = 10.58</a:t>
                          </a:r>
                          <a:endParaRPr lang="ru-RU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2.58</a:t>
                          </a:r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910777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DA4EFA55-6E9C-7EF3-B0D1-84012478AC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533390"/>
              </p:ext>
            </p:extLst>
          </p:nvPr>
        </p:nvGraphicFramePr>
        <p:xfrm>
          <a:off x="9539287" y="3880479"/>
          <a:ext cx="2290763" cy="2296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1061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067C46-9859-8808-E607-B201CB63B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0" y="1825625"/>
            <a:ext cx="6667843" cy="4115011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889F916-3745-B07F-68A0-2A4F8130A0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/>
              <a:t>Moving</a:t>
            </a:r>
            <a:r>
              <a:rPr lang="en-US"/>
              <a:t>-Average (MA)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F4011E7-4736-B54D-6A60-76C22DD20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9304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3600" b="1" dirty="0"/>
              <a:t>S</a:t>
            </a:r>
          </a:p>
          <a:p>
            <a:pPr marL="0" indent="0">
              <a:buNone/>
            </a:pPr>
            <a:r>
              <a:rPr lang="es-AR" sz="3600" b="1" dirty="0"/>
              <a:t>A</a:t>
            </a:r>
          </a:p>
          <a:p>
            <a:pPr marL="0" indent="0">
              <a:buNone/>
            </a:pPr>
            <a:r>
              <a:rPr lang="es-AR" sz="3600" b="1" dirty="0"/>
              <a:t>R</a:t>
            </a:r>
          </a:p>
          <a:p>
            <a:pPr marL="0" indent="0">
              <a:buNone/>
            </a:pPr>
            <a:r>
              <a:rPr lang="es-AR" sz="3600" b="1" dirty="0"/>
              <a:t>I</a:t>
            </a:r>
          </a:p>
          <a:p>
            <a:pPr marL="0" indent="0"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M</a:t>
            </a:r>
            <a:r>
              <a:rPr lang="es-AR" sz="3600" b="1" dirty="0" err="1"/>
              <a:t>oving</a:t>
            </a:r>
            <a:endParaRPr lang="es-AR" sz="3600" b="1" dirty="0"/>
          </a:p>
          <a:p>
            <a:pPr marL="0" indent="0"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A</a:t>
            </a:r>
            <a:r>
              <a:rPr lang="es-AR" sz="3600" b="1" dirty="0" err="1"/>
              <a:t>verage</a:t>
            </a:r>
            <a:endParaRPr lang="es-AR" sz="3600" b="1" dirty="0"/>
          </a:p>
          <a:p>
            <a:pPr marL="0" indent="0">
              <a:buNone/>
            </a:pPr>
            <a:r>
              <a:rPr lang="es-AR" sz="3600" b="1" dirty="0"/>
              <a:t>X</a:t>
            </a:r>
            <a:endParaRPr lang="ru-RU" sz="3600" b="1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6D6742B8-66DC-260B-653E-8E9EC564C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148728"/>
            <a:ext cx="3086100" cy="1615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MA(7)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MAPE: 13.5145280109931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553A38-EC08-6095-5230-142776FEC825}"/>
              </a:ext>
            </a:extLst>
          </p:cNvPr>
          <p:cNvSpPr txBox="1"/>
          <p:nvPr/>
        </p:nvSpPr>
        <p:spPr>
          <a:xfrm>
            <a:off x="8375650" y="1867867"/>
            <a:ext cx="30861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>
                <a:solidFill>
                  <a:srgbClr val="374151"/>
                </a:solidFill>
                <a:effectLst/>
                <a:latin typeface="+mj-lt"/>
              </a:rPr>
              <a:t>El modelo no logra capturar los patrones semanales recurrentes en los datos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+mj-lt"/>
              </a:rPr>
              <a:t> (</a:t>
            </a:r>
            <a:r>
              <a:rPr lang="es-AR" sz="1600" b="0" i="0" dirty="0">
                <a:solidFill>
                  <a:srgbClr val="374151"/>
                </a:solidFill>
                <a:effectLst/>
                <a:latin typeface="+mj-lt"/>
              </a:rPr>
              <a:t>predice el valor promedio para los datos nuevos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</a:rPr>
              <a:t>)</a:t>
            </a:r>
            <a:endParaRPr lang="es-AR" sz="1600" dirty="0">
              <a:solidFill>
                <a:srgbClr val="374151"/>
              </a:solidFill>
              <a:latin typeface="+mj-lt"/>
            </a:endParaRPr>
          </a:p>
          <a:p>
            <a:r>
              <a:rPr lang="es-ES" sz="1600" b="0" i="0" dirty="0">
                <a:solidFill>
                  <a:srgbClr val="374151"/>
                </a:solidFill>
                <a:effectLst/>
                <a:latin typeface="+mj-lt"/>
              </a:rPr>
              <a:t>El modelo tiene memoria a corto plazo</a:t>
            </a:r>
            <a:endParaRPr lang="ru-R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581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D399434-7E23-E3FC-7431-C282724868E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Autoregression (AR)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D65B110-64A8-7FBB-3BCB-844A484F705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31775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>
                <a:solidFill>
                  <a:srgbClr val="FF0000"/>
                </a:solidFill>
              </a:rPr>
              <a:t>A</a:t>
            </a:r>
            <a:r>
              <a:rPr lang="es-AR" sz="3600" b="1" dirty="0"/>
              <a:t>uto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R</a:t>
            </a:r>
            <a:r>
              <a:rPr lang="es-AR" sz="3600" b="1" dirty="0" err="1"/>
              <a:t>egressive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X</a:t>
            </a:r>
            <a:endParaRPr lang="ru-RU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15D41A-EA29-0F29-C553-AF6150D964F6}"/>
                  </a:ext>
                </a:extLst>
              </p:cNvPr>
              <p:cNvSpPr txBox="1"/>
              <p:nvPr/>
            </p:nvSpPr>
            <p:spPr>
              <a:xfrm>
                <a:off x="3213100" y="2078038"/>
                <a:ext cx="821967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>
                    <a:latin typeface="+mj-lt"/>
                  </a:rPr>
                  <a:t>Este modelo intenta hacer predicciones basándose en los valores previos</a:t>
                </a:r>
                <a:r>
                  <a:rPr lang="en-US" dirty="0">
                    <a:latin typeface="+mj-lt"/>
                  </a:rPr>
                  <a:t>. </a:t>
                </a:r>
              </a:p>
              <a:p>
                <a:r>
                  <a:rPr lang="en-US" dirty="0">
                    <a:latin typeface="+mj-lt"/>
                  </a:rPr>
                  <a:t>AR(n) </a:t>
                </a:r>
                <a:r>
                  <a:rPr lang="en-US" dirty="0" err="1">
                    <a:latin typeface="+mj-lt"/>
                  </a:rPr>
                  <a:t>significa</a:t>
                </a:r>
                <a:r>
                  <a:rPr lang="en-US" dirty="0">
                    <a:latin typeface="+mj-lt"/>
                  </a:rPr>
                  <a:t> que </a:t>
                </a:r>
                <a:r>
                  <a:rPr lang="en-US" dirty="0" err="1">
                    <a:latin typeface="+mj-lt"/>
                  </a:rPr>
                  <a:t>usamos</a:t>
                </a:r>
                <a:r>
                  <a:rPr lang="en-US" dirty="0">
                    <a:latin typeface="+mj-lt"/>
                  </a:rPr>
                  <a:t> las n </a:t>
                </a:r>
                <a:r>
                  <a:rPr lang="en-US" dirty="0" err="1">
                    <a:latin typeface="+mj-lt"/>
                  </a:rPr>
                  <a:t>valores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anteriores</a:t>
                </a:r>
                <a:r>
                  <a:rPr lang="en-US" dirty="0">
                    <a:latin typeface="+mj-lt"/>
                  </a:rPr>
                  <a:t>.</a:t>
                </a: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Por </a:t>
                </a:r>
                <a:r>
                  <a:rPr lang="en-US" dirty="0" err="1">
                    <a:latin typeface="+mj-lt"/>
                  </a:rPr>
                  <a:t>ejemplo</a:t>
                </a:r>
                <a:r>
                  <a:rPr lang="en-US" dirty="0">
                    <a:latin typeface="+mj-lt"/>
                  </a:rPr>
                  <a:t> AR(2) </a:t>
                </a:r>
                <a:r>
                  <a:rPr lang="en-US" dirty="0" err="1">
                    <a:latin typeface="+mj-lt"/>
                  </a:rPr>
                  <a:t>significa</a:t>
                </a:r>
                <a:r>
                  <a:rPr lang="en-US" dirty="0">
                    <a:latin typeface="+mj-lt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 err="1">
                    <a:latin typeface="+mj-lt"/>
                  </a:rPr>
                  <a:t>Donde</a:t>
                </a:r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j-lt"/>
                  </a:rPr>
                  <a:t> es un valor </a:t>
                </a:r>
                <a:r>
                  <a:rPr lang="en-US" dirty="0" err="1">
                    <a:latin typeface="+mj-lt"/>
                  </a:rPr>
                  <a:t>constante</a:t>
                </a:r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son </a:t>
                </a:r>
                <a:r>
                  <a:rPr lang="en-US" dirty="0" err="1">
                    <a:latin typeface="+mj-lt"/>
                  </a:rPr>
                  <a:t>los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coeficientes</a:t>
                </a:r>
                <a:r>
                  <a:rPr lang="en-US" dirty="0">
                    <a:latin typeface="+mj-lt"/>
                  </a:rPr>
                  <a:t> de </a:t>
                </a:r>
                <a:r>
                  <a:rPr lang="es-ES" dirty="0" err="1">
                    <a:latin typeface="+mj-lt"/>
                  </a:rPr>
                  <a:t>autoregresión</a:t>
                </a:r>
                <a:r>
                  <a:rPr lang="en-US" dirty="0">
                    <a:latin typeface="+mj-lt"/>
                  </a:rPr>
                  <a:t>,</a:t>
                </a:r>
                <a:r>
                  <a:rPr lang="en-US" dirty="0">
                    <a:solidFill>
                      <a:srgbClr val="836967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son </a:t>
                </a:r>
                <a:r>
                  <a:rPr lang="en-US" dirty="0" err="1">
                    <a:latin typeface="+mj-lt"/>
                  </a:rPr>
                  <a:t>los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valores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previos</a:t>
                </a:r>
                <a:r>
                  <a:rPr lang="en-US" dirty="0">
                    <a:latin typeface="+mj-lt"/>
                  </a:rPr>
                  <a:t>.</a:t>
                </a:r>
              </a:p>
              <a:p>
                <a:endParaRPr lang="en-US" dirty="0">
                  <a:latin typeface="+mj-lt"/>
                </a:endParaRPr>
              </a:p>
              <a:p>
                <a:r>
                  <a:rPr lang="es-ES" dirty="0">
                    <a:latin typeface="+mj-lt"/>
                  </a:rPr>
                  <a:t>Los coeficientes de regresión suelen ser inferiores a 1 y algunas formulaciones del modelo no incluyen el término constante.</a:t>
                </a:r>
              </a:p>
              <a:p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15D41A-EA29-0F29-C553-AF6150D96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100" y="2078038"/>
                <a:ext cx="8219679" cy="4524315"/>
              </a:xfrm>
              <a:prstGeom prst="rect">
                <a:avLst/>
              </a:prstGeom>
              <a:blipFill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95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BCDE84-8304-D4DD-932B-FDAF4CAB2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51" y="2182241"/>
            <a:ext cx="5880102" cy="3628863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9BCCF15-04FC-8423-AEFB-DD300484270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Autoregression (AR)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E7A15-9F1B-616F-DD86-6E2BA92DEE26}"/>
              </a:ext>
            </a:extLst>
          </p:cNvPr>
          <p:cNvSpPr txBox="1"/>
          <p:nvPr/>
        </p:nvSpPr>
        <p:spPr>
          <a:xfrm>
            <a:off x="8064500" y="1825624"/>
            <a:ext cx="3581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+mj-lt"/>
              </a:rPr>
              <a:t>El modelo captura patrones semanales en los datos, pero su rendimiento se degrada con el tiempo. El modelo tiene memoria a largo plazo.</a:t>
            </a:r>
            <a:endParaRPr lang="ru-RU" dirty="0">
              <a:latin typeface="+mj-lt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D0298936-2A64-7026-9A10-E3957C06407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31775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>
                <a:solidFill>
                  <a:srgbClr val="FF0000"/>
                </a:solidFill>
              </a:rPr>
              <a:t>A</a:t>
            </a:r>
            <a:r>
              <a:rPr lang="es-AR" sz="3600" b="1" dirty="0"/>
              <a:t>uto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R</a:t>
            </a:r>
            <a:r>
              <a:rPr lang="es-AR" sz="3600" b="1" dirty="0" err="1"/>
              <a:t>egressive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X</a:t>
            </a:r>
            <a:endParaRPr lang="ru-RU" sz="3600" b="1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1A5C395-3B38-B16A-3D28-285DB221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00" y="4753374"/>
            <a:ext cx="3054350" cy="1615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AR(7)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MAPE: 10.9016860077325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6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21FB68D-DA09-DAAC-33B0-D0FEF7E528D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Regressive Moving-Average (ARMA)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6435E62-1058-92F0-449E-A1B67A9FCD6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31775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>
                <a:solidFill>
                  <a:srgbClr val="FF0000"/>
                </a:solidFill>
              </a:rPr>
              <a:t>A</a:t>
            </a:r>
            <a:r>
              <a:rPr lang="es-AR" sz="3600" b="1" dirty="0"/>
              <a:t>uto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R</a:t>
            </a:r>
            <a:r>
              <a:rPr lang="es-AR" sz="3600" b="1" dirty="0" err="1"/>
              <a:t>egressive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I</a:t>
            </a:r>
          </a:p>
          <a:p>
            <a:pPr marL="0" indent="0"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M</a:t>
            </a:r>
            <a:r>
              <a:rPr lang="es-AR" sz="3600" b="1" dirty="0" err="1"/>
              <a:t>oving</a:t>
            </a:r>
            <a:endParaRPr lang="es-AR" sz="3600" b="1" dirty="0"/>
          </a:p>
          <a:p>
            <a:pPr marL="0" indent="0"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A</a:t>
            </a:r>
            <a:r>
              <a:rPr lang="es-AR" sz="3600" b="1" dirty="0" err="1"/>
              <a:t>verage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X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BBB4AA-F339-426B-6E4E-2F6C034171C9}"/>
                  </a:ext>
                </a:extLst>
              </p:cNvPr>
              <p:cNvSpPr txBox="1"/>
              <p:nvPr/>
            </p:nvSpPr>
            <p:spPr>
              <a:xfrm>
                <a:off x="3155950" y="2262943"/>
                <a:ext cx="8219679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>
                    <a:latin typeface="+mj-lt"/>
                  </a:rPr>
                  <a:t>Una combinación de AR y MA.</a:t>
                </a:r>
              </a:p>
              <a:p>
                <a:r>
                  <a:rPr lang="es-AR" dirty="0">
                    <a:latin typeface="+mj-lt"/>
                  </a:rPr>
                  <a:t>ARMA</a:t>
                </a:r>
                <a:r>
                  <a:rPr lang="en-US" dirty="0">
                    <a:latin typeface="+mj-lt"/>
                  </a:rPr>
                  <a:t>(p, q) </a:t>
                </a:r>
                <a:r>
                  <a:rPr lang="es-AR" dirty="0">
                    <a:latin typeface="+mj-lt"/>
                  </a:rPr>
                  <a:t>usa</a:t>
                </a:r>
                <a:r>
                  <a:rPr lang="en-US" dirty="0">
                    <a:latin typeface="+mj-lt"/>
                  </a:rPr>
                  <a:t> p </a:t>
                </a:r>
                <a:r>
                  <a:rPr lang="en-US" dirty="0" err="1">
                    <a:latin typeface="+mj-lt"/>
                  </a:rPr>
                  <a:t>valores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previos</a:t>
                </a:r>
                <a:r>
                  <a:rPr lang="en-US" dirty="0">
                    <a:latin typeface="+mj-lt"/>
                  </a:rPr>
                  <a:t> y q </a:t>
                </a:r>
                <a:r>
                  <a:rPr lang="en-US" dirty="0" err="1">
                    <a:latin typeface="+mj-lt"/>
                  </a:rPr>
                  <a:t>errores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previos</a:t>
                </a:r>
                <a:r>
                  <a:rPr lang="en-US" dirty="0">
                    <a:latin typeface="+mj-lt"/>
                  </a:rPr>
                  <a:t>.</a:t>
                </a:r>
              </a:p>
              <a:p>
                <a:r>
                  <a:rPr lang="en-US" dirty="0">
                    <a:latin typeface="+mj-lt"/>
                  </a:rPr>
                  <a:t>Por </a:t>
                </a:r>
                <a:r>
                  <a:rPr lang="en-US" dirty="0" err="1">
                    <a:latin typeface="+mj-lt"/>
                  </a:rPr>
                  <a:t>ejemplo</a:t>
                </a:r>
                <a:r>
                  <a:rPr lang="en-US" dirty="0">
                    <a:latin typeface="+mj-lt"/>
                  </a:rPr>
                  <a:t> ARMA(1, 1) </a:t>
                </a:r>
                <a:r>
                  <a:rPr lang="en-US" dirty="0" err="1">
                    <a:latin typeface="+mj-lt"/>
                  </a:rPr>
                  <a:t>tiene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una</a:t>
                </a:r>
                <a:r>
                  <a:rPr lang="en-US" dirty="0">
                    <a:latin typeface="+mj-lt"/>
                  </a:rPr>
                  <a:t> forma:</a:t>
                </a:r>
                <a:endParaRPr lang="ru-RU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+mj-lt"/>
                </a:endParaRPr>
              </a:p>
              <a:p>
                <a:endParaRPr lang="ru-RU" dirty="0">
                  <a:latin typeface="+mj-lt"/>
                </a:endParaRPr>
              </a:p>
              <a:p>
                <a:r>
                  <a:rPr lang="es-ES" b="0" i="0" dirty="0">
                    <a:solidFill>
                      <a:srgbClr val="374151"/>
                    </a:solidFill>
                    <a:effectLst/>
                    <a:latin typeface="+mj-lt"/>
                  </a:rPr>
                  <a:t>La suposición fundamental del modelo ARMA es la estacionariedad de la serie temporal y la ausencia de tendencia.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BBB4AA-F339-426B-6E4E-2F6C03417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50" y="2262943"/>
                <a:ext cx="8219679" cy="2332113"/>
              </a:xfrm>
              <a:prstGeom prst="rect">
                <a:avLst/>
              </a:prstGeom>
              <a:blipFill>
                <a:blip r:embed="rId2"/>
                <a:stretch>
                  <a:fillRect l="-668" t="-1305" r="-1113" b="-31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20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E75DA-B1A1-0245-27C9-61FE9B11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Regressive Moving-Average (ARMA)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096EC12-C865-6BDA-7AF2-3BBB5C69EC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23495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>
                <a:solidFill>
                  <a:srgbClr val="FF0000"/>
                </a:solidFill>
              </a:rPr>
              <a:t>A</a:t>
            </a:r>
            <a:r>
              <a:rPr lang="es-AR" sz="3600" b="1" dirty="0"/>
              <a:t>uto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R</a:t>
            </a:r>
            <a:r>
              <a:rPr lang="es-AR" sz="3600" b="1" dirty="0" err="1"/>
              <a:t>egressive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I</a:t>
            </a:r>
          </a:p>
          <a:p>
            <a:pPr marL="0" indent="0"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M</a:t>
            </a:r>
            <a:r>
              <a:rPr lang="es-AR" sz="3600" b="1" dirty="0" err="1"/>
              <a:t>oving</a:t>
            </a:r>
            <a:endParaRPr lang="es-AR" sz="3600" b="1" dirty="0"/>
          </a:p>
          <a:p>
            <a:pPr marL="0" indent="0"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A</a:t>
            </a:r>
            <a:r>
              <a:rPr lang="es-AR" sz="3600" b="1" dirty="0" err="1"/>
              <a:t>verage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X</a:t>
            </a:r>
            <a:endParaRPr lang="ru-RU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42131-CFD5-4B31-2AC1-78562FBE0D68}"/>
              </a:ext>
            </a:extLst>
          </p:cNvPr>
          <p:cNvSpPr txBox="1"/>
          <p:nvPr/>
        </p:nvSpPr>
        <p:spPr>
          <a:xfrm>
            <a:off x="3384550" y="1898650"/>
            <a:ext cx="7727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+mj-lt"/>
              </a:rPr>
              <a:t>Cómo </a:t>
            </a:r>
            <a:r>
              <a:rPr lang="es-AR" dirty="0" err="1">
                <a:latin typeface="+mj-lt"/>
              </a:rPr>
              <a:t>eleqir</a:t>
            </a:r>
            <a:r>
              <a:rPr lang="ru-RU" dirty="0">
                <a:latin typeface="+mj-lt"/>
              </a:rPr>
              <a:t> </a:t>
            </a:r>
            <a:r>
              <a:rPr lang="es-AR" dirty="0">
                <a:latin typeface="+mj-lt"/>
              </a:rPr>
              <a:t>los valores de </a:t>
            </a:r>
            <a:r>
              <a:rPr lang="es-AR" b="1" i="1" dirty="0">
                <a:latin typeface="+mj-lt"/>
              </a:rPr>
              <a:t>p</a:t>
            </a:r>
            <a:r>
              <a:rPr lang="es-AR" dirty="0">
                <a:latin typeface="+mj-lt"/>
              </a:rPr>
              <a:t> y </a:t>
            </a:r>
            <a:r>
              <a:rPr lang="es-AR" b="1" i="1" dirty="0">
                <a:latin typeface="+mj-lt"/>
              </a:rPr>
              <a:t>q</a:t>
            </a:r>
            <a:r>
              <a:rPr lang="ru-RU" dirty="0">
                <a:latin typeface="+mj-lt"/>
              </a:rPr>
              <a:t>?</a:t>
            </a:r>
            <a:endParaRPr lang="es-AR" dirty="0">
              <a:latin typeface="+mj-lt"/>
            </a:endParaRPr>
          </a:p>
          <a:p>
            <a:r>
              <a:rPr lang="es-AR" dirty="0">
                <a:latin typeface="+mj-lt"/>
              </a:rPr>
              <a:t>Hay dos estrategias comunes:</a:t>
            </a:r>
          </a:p>
          <a:p>
            <a:r>
              <a:rPr lang="es-AR" dirty="0">
                <a:latin typeface="+mj-lt"/>
              </a:rPr>
              <a:t>Analizar los gráficos de ACF y PACF</a:t>
            </a:r>
          </a:p>
          <a:p>
            <a:r>
              <a:rPr lang="es-AR" dirty="0">
                <a:latin typeface="+mj-lt"/>
              </a:rPr>
              <a:t>Usar un criterio </a:t>
            </a:r>
            <a:r>
              <a:rPr lang="es-AR" dirty="0" err="1">
                <a:latin typeface="+mj-lt"/>
              </a:rPr>
              <a:t>automatico</a:t>
            </a:r>
            <a:r>
              <a:rPr lang="es-AR" dirty="0">
                <a:latin typeface="+mj-lt"/>
              </a:rPr>
              <a:t> </a:t>
            </a:r>
            <a:r>
              <a:rPr lang="en-US" dirty="0">
                <a:latin typeface="+mj-lt"/>
              </a:rPr>
              <a:t>(Bayesian Information Criterion</a:t>
            </a:r>
            <a:r>
              <a:rPr lang="ru-RU" dirty="0">
                <a:latin typeface="+mj-lt"/>
              </a:rPr>
              <a:t> </a:t>
            </a:r>
            <a:r>
              <a:rPr lang="es-AR" dirty="0">
                <a:latin typeface="+mj-lt"/>
              </a:rPr>
              <a:t>es lo más común</a:t>
            </a:r>
            <a:r>
              <a:rPr lang="en-US" dirty="0">
                <a:latin typeface="+mj-lt"/>
              </a:rPr>
              <a:t>).</a:t>
            </a:r>
            <a:endParaRPr lang="ru-RU" dirty="0">
              <a:latin typeface="+mj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7F1F96-E2E5-4BC3-1FE4-68F874E74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51" y="3098980"/>
            <a:ext cx="5041900" cy="31115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5E5FF1-BAAE-414D-3B82-07BDAF7059E7}"/>
              </a:ext>
            </a:extLst>
          </p:cNvPr>
          <p:cNvSpPr txBox="1"/>
          <p:nvPr/>
        </p:nvSpPr>
        <p:spPr>
          <a:xfrm>
            <a:off x="8483600" y="3556000"/>
            <a:ext cx="245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+mj-lt"/>
              </a:rPr>
              <a:t>Nos interesan los </a:t>
            </a:r>
            <a:r>
              <a:rPr lang="es-ES" dirty="0">
                <a:latin typeface="+mj-lt"/>
              </a:rPr>
              <a:t>rezagos </a:t>
            </a:r>
            <a:r>
              <a:rPr lang="es-AR" dirty="0">
                <a:latin typeface="+mj-lt"/>
              </a:rPr>
              <a:t> significativos. En este caso voy a elegir los 7 primeros. Y esto es el valor de </a:t>
            </a:r>
            <a:r>
              <a:rPr lang="es-AR" b="1" i="1" dirty="0">
                <a:latin typeface="+mj-lt"/>
              </a:rPr>
              <a:t>p</a:t>
            </a:r>
            <a:r>
              <a:rPr lang="es-AR" dirty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003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BDC23BB-DA63-5B17-68A8-C7996400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Regressive Moving-Average (ARMA)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E816524-7E46-FFE8-EC46-9C7D063C96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23495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>
                <a:solidFill>
                  <a:srgbClr val="FF0000"/>
                </a:solidFill>
              </a:rPr>
              <a:t>A</a:t>
            </a:r>
            <a:r>
              <a:rPr lang="es-AR" sz="3600" b="1" dirty="0"/>
              <a:t>uto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R</a:t>
            </a:r>
            <a:r>
              <a:rPr lang="es-AR" sz="3600" b="1" dirty="0" err="1"/>
              <a:t>egressive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I</a:t>
            </a:r>
          </a:p>
          <a:p>
            <a:pPr marL="0" indent="0"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M</a:t>
            </a:r>
            <a:r>
              <a:rPr lang="es-AR" sz="3600" b="1" dirty="0" err="1"/>
              <a:t>oving</a:t>
            </a:r>
            <a:endParaRPr lang="es-AR" sz="3600" b="1" dirty="0"/>
          </a:p>
          <a:p>
            <a:pPr marL="0" indent="0">
              <a:buNone/>
            </a:pPr>
            <a:r>
              <a:rPr lang="es-AR" sz="3600" b="1" dirty="0" err="1">
                <a:solidFill>
                  <a:srgbClr val="FF0000"/>
                </a:solidFill>
              </a:rPr>
              <a:t>A</a:t>
            </a:r>
            <a:r>
              <a:rPr lang="es-AR" sz="3600" b="1" dirty="0" err="1"/>
              <a:t>verage</a:t>
            </a:r>
            <a:endParaRPr lang="es-AR" sz="3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600" b="1" dirty="0"/>
              <a:t>X</a:t>
            </a:r>
            <a:endParaRPr lang="ru-RU" sz="36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6C6ECB-5F39-0D8A-3F95-F6BC15AAD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2243139"/>
            <a:ext cx="5327311" cy="32877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A0472-E073-9463-20A0-994CEE50BA37}"/>
              </a:ext>
            </a:extLst>
          </p:cNvPr>
          <p:cNvSpPr txBox="1"/>
          <p:nvPr/>
        </p:nvSpPr>
        <p:spPr>
          <a:xfrm>
            <a:off x="8515011" y="2243139"/>
            <a:ext cx="26800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+mj-lt"/>
              </a:rPr>
              <a:t>Utilizamos ACF para elegir el valor de </a:t>
            </a:r>
            <a:r>
              <a:rPr lang="es-AR" b="1" i="1" dirty="0">
                <a:latin typeface="+mj-lt"/>
              </a:rPr>
              <a:t>q</a:t>
            </a:r>
            <a:r>
              <a:rPr lang="es-AR" dirty="0">
                <a:latin typeface="+mj-lt"/>
              </a:rPr>
              <a:t>.</a:t>
            </a:r>
          </a:p>
          <a:p>
            <a:r>
              <a:rPr lang="es-AR" dirty="0">
                <a:latin typeface="+mj-lt"/>
              </a:rPr>
              <a:t>En este caso, voy a usar los 7 primeros. </a:t>
            </a:r>
          </a:p>
          <a:p>
            <a:r>
              <a:rPr lang="es-AR" dirty="0">
                <a:latin typeface="+mj-lt"/>
              </a:rPr>
              <a:t>Hay un patrón recurrente muy estable, pero se repite con esa frecuencia.</a:t>
            </a:r>
          </a:p>
          <a:p>
            <a:r>
              <a:rPr lang="es-AR" dirty="0">
                <a:latin typeface="+mj-lt"/>
              </a:rPr>
              <a:t>Así, según el análisis visual, el modelo elegido es ARMA</a:t>
            </a:r>
            <a:r>
              <a:rPr lang="en-US" dirty="0">
                <a:latin typeface="+mj-lt"/>
              </a:rPr>
              <a:t>(7,7).</a:t>
            </a:r>
            <a:r>
              <a:rPr lang="es-AR" dirty="0">
                <a:latin typeface="+mj-lt"/>
              </a:rPr>
              <a:t> 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35486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1220</Words>
  <Application>Microsoft Office PowerPoint</Application>
  <PresentationFormat>Широкоэкранный</PresentationFormat>
  <Paragraphs>251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Helvetica</vt:lpstr>
      <vt:lpstr>Lucida Console</vt:lpstr>
      <vt:lpstr>Söhne</vt:lpstr>
      <vt:lpstr>Тема Office</vt:lpstr>
      <vt:lpstr>Modelos de series temporales de la familia SARIMAX</vt:lpstr>
      <vt:lpstr>Datos</vt:lpstr>
      <vt:lpstr>Moving-Average (MA)</vt:lpstr>
      <vt:lpstr>Презентация PowerPoint</vt:lpstr>
      <vt:lpstr>Презентация PowerPoint</vt:lpstr>
      <vt:lpstr>Презентация PowerPoint</vt:lpstr>
      <vt:lpstr>Презентация PowerPoint</vt:lpstr>
      <vt:lpstr>Auto Regressive Moving-Average (ARMA)</vt:lpstr>
      <vt:lpstr>Auto Regressive Moving-Average (ARMA)</vt:lpstr>
      <vt:lpstr>Auto Regressive Moving-Average (ARMA)</vt:lpstr>
      <vt:lpstr>Auto Regressive Moving-Average (ARMA)</vt:lpstr>
      <vt:lpstr>ARIMA</vt:lpstr>
      <vt:lpstr>ARIMA</vt:lpstr>
      <vt:lpstr>ARIMA</vt:lpstr>
      <vt:lpstr>Seasonal ARIMA</vt:lpstr>
      <vt:lpstr>Seasonal ARIMA</vt:lpstr>
      <vt:lpstr>Seasonal ARIMA</vt:lpstr>
      <vt:lpstr>Referencias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series temporales de la familia SARIMAX</dc:title>
  <dc:creator>Igor Nesterov</dc:creator>
  <cp:lastModifiedBy>Igor Nesterov</cp:lastModifiedBy>
  <cp:revision>2</cp:revision>
  <dcterms:created xsi:type="dcterms:W3CDTF">2023-12-17T16:04:24Z</dcterms:created>
  <dcterms:modified xsi:type="dcterms:W3CDTF">2023-12-18T23:23:20Z</dcterms:modified>
</cp:coreProperties>
</file>