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0" d="100"/>
          <a:sy n="100"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F2278-7D39-BBED-E2D8-20FA740A41F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DAF363A-A3F9-1FB9-D125-61425B91F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AFEAE84-2DFF-C09D-D289-4AB45F84ECEB}"/>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F7C1FA75-C412-DEC0-FF80-A4A426951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4EBD36-F4F2-FF42-1755-5F80810EDFB4}"/>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308181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FA0C71-AC5A-134C-C390-12A07E600D2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1855FDE-F117-EF32-DCDC-B17C7BCBADA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71D4F9-4F20-05B0-DEA4-A9539A45BDA5}"/>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2C2C7E8A-3246-0575-58B4-7D9DE52810B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BFB4495-6F1E-9987-A568-1B8A96D57858}"/>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243840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D4C129E-78BB-B927-6A95-ED73C43F027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97D36CF-CFD2-F3E3-F07D-DEF05FC8618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86004DB-C2E1-F78D-C837-A895BD2447CC}"/>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463EAFD5-3E06-B41D-FA16-BB76E86513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177574-F1A6-AA7B-2A79-2AF36D826553}"/>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268494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AD9B0-D567-B08D-5434-FC88D66F636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5BE5DB3-E711-CC54-5F91-57F26D2F51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34F6BD-E5B6-D80E-B4C0-C2F87DFA5F66}"/>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65BA2EB1-0F42-888F-298F-03CAA24D2E6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15F7FC-8CAC-BCB3-29C0-46F642F2184E}"/>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396082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35BF39-298A-341F-4FB3-DA05419C7F8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5377FF5-256A-A05C-A67C-FA3165D05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086847B-AB29-F79A-686F-519312C4D0D1}"/>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648A93AD-E32F-AE98-FFE8-09E3829FFB0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9943B2-4B04-98A3-BB9F-570B82D1145B}"/>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171630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1FCBA2-145F-E142-5721-0885611CB8C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D5DA4D1-0A37-FF69-C8AC-2F04972CB22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F9CF45-7927-08D3-C372-45995AFCFC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2D96ADC-813F-0BDC-3C5E-F6C7F495B9AD}"/>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6" name="Нижний колонтитул 5">
            <a:extLst>
              <a:ext uri="{FF2B5EF4-FFF2-40B4-BE49-F238E27FC236}">
                <a16:creationId xmlns:a16="http://schemas.microsoft.com/office/drawing/2014/main" id="{7A25F075-8BAA-22B9-1935-7DEAB7363C8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BCFB05A-8D94-B34A-33F4-C1A6C02720D7}"/>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192363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C054B-115C-6717-44B8-33ED89C609B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CFC5681-C162-2966-DC0E-041AD4620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62F922-A0F9-F8BA-24EE-2B5E897886E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1B2E3D1-5299-5334-FACE-74ED25734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6250830-81F8-5463-B10F-1E39BD9B8E9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70B4999-D568-D27E-78F1-2DB9F2AB3776}"/>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8" name="Нижний колонтитул 7">
            <a:extLst>
              <a:ext uri="{FF2B5EF4-FFF2-40B4-BE49-F238E27FC236}">
                <a16:creationId xmlns:a16="http://schemas.microsoft.com/office/drawing/2014/main" id="{DF61A322-1D8E-67C8-C016-732162FBEBE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D70C071-589A-B153-3E38-9AB9E21DCD14}"/>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425760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D15D6B-0D43-1572-CD95-E10D6F3F015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D5E85B4-DE34-CAD7-1756-E57209F31172}"/>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4" name="Нижний колонтитул 3">
            <a:extLst>
              <a:ext uri="{FF2B5EF4-FFF2-40B4-BE49-F238E27FC236}">
                <a16:creationId xmlns:a16="http://schemas.microsoft.com/office/drawing/2014/main" id="{8E27A2C1-4ED0-F212-EA7C-554522929CB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E4BBB2E-3A9D-6454-42FC-FC937651B662}"/>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191036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415BD58-268F-3BB6-93FE-2BC02B60D836}"/>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3" name="Нижний колонтитул 2">
            <a:extLst>
              <a:ext uri="{FF2B5EF4-FFF2-40B4-BE49-F238E27FC236}">
                <a16:creationId xmlns:a16="http://schemas.microsoft.com/office/drawing/2014/main" id="{54061C77-C239-9441-4847-CF2FEDF6BC0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C8C4F10-C4B4-E6BD-C612-F16BEAEE91B2}"/>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205863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2413A6-7097-D931-6DC1-D5AF3FB8A30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68EA2CF-85E0-30A7-9E35-65B92667BD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7B877BC-2B17-1739-172F-D9EAC2FEE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86139E5-742F-3AE8-A804-4838AB7E4EDF}"/>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6" name="Нижний колонтитул 5">
            <a:extLst>
              <a:ext uri="{FF2B5EF4-FFF2-40B4-BE49-F238E27FC236}">
                <a16:creationId xmlns:a16="http://schemas.microsoft.com/office/drawing/2014/main" id="{31678E3E-0D27-231B-9C4C-F78E796692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C1A01D7-275D-EE86-2106-F4944EED4AAB}"/>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249230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8FC76-1C97-081B-0B4B-FB9E5D396DA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61E75CD-773F-CF0B-54CF-E402674B4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8BF3C38-6E02-F848-FAC0-2AF23C02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695A807-5235-2BCB-5585-0B82A483C21C}"/>
              </a:ext>
            </a:extLst>
          </p:cNvPr>
          <p:cNvSpPr>
            <a:spLocks noGrp="1"/>
          </p:cNvSpPr>
          <p:nvPr>
            <p:ph type="dt" sz="half" idx="10"/>
          </p:nvPr>
        </p:nvSpPr>
        <p:spPr/>
        <p:txBody>
          <a:bodyPr/>
          <a:lstStyle/>
          <a:p>
            <a:fld id="{E40950C9-8459-40BC-AE37-8E61AC519AFD}" type="datetimeFigureOut">
              <a:rPr lang="ru-RU" smtClean="0"/>
              <a:t>18.12.2023</a:t>
            </a:fld>
            <a:endParaRPr lang="ru-RU"/>
          </a:p>
        </p:txBody>
      </p:sp>
      <p:sp>
        <p:nvSpPr>
          <p:cNvPr id="6" name="Нижний колонтитул 5">
            <a:extLst>
              <a:ext uri="{FF2B5EF4-FFF2-40B4-BE49-F238E27FC236}">
                <a16:creationId xmlns:a16="http://schemas.microsoft.com/office/drawing/2014/main" id="{EF19AAFD-779F-4052-B961-084F9B0073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8BC62A2-24A1-4433-1A53-C1195BC1CA70}"/>
              </a:ext>
            </a:extLst>
          </p:cNvPr>
          <p:cNvSpPr>
            <a:spLocks noGrp="1"/>
          </p:cNvSpPr>
          <p:nvPr>
            <p:ph type="sldNum" sz="quarter" idx="12"/>
          </p:nvPr>
        </p:nvSpPr>
        <p:spPr/>
        <p:txBody>
          <a:bodyPr/>
          <a:lstStyle/>
          <a:p>
            <a:fld id="{04B85D4B-FF9A-4E01-A980-982D260E3B22}" type="slidenum">
              <a:rPr lang="ru-RU" smtClean="0"/>
              <a:t>‹#›</a:t>
            </a:fld>
            <a:endParaRPr lang="ru-RU"/>
          </a:p>
        </p:txBody>
      </p:sp>
    </p:spTree>
    <p:extLst>
      <p:ext uri="{BB962C8B-B14F-4D97-AF65-F5344CB8AC3E}">
        <p14:creationId xmlns:p14="http://schemas.microsoft.com/office/powerpoint/2010/main" val="270617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2FFC3C-36C8-81E5-4AEB-82DFEF3F0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15C9EE0-7135-2579-F9B9-E80EC1A32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77DEC3-956C-975F-01CC-53D3B20E5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950C9-8459-40BC-AE37-8E61AC519AFD}" type="datetimeFigureOut">
              <a:rPr lang="ru-RU" smtClean="0"/>
              <a:t>18.12.2023</a:t>
            </a:fld>
            <a:endParaRPr lang="ru-RU"/>
          </a:p>
        </p:txBody>
      </p:sp>
      <p:sp>
        <p:nvSpPr>
          <p:cNvPr id="5" name="Нижний колонтитул 4">
            <a:extLst>
              <a:ext uri="{FF2B5EF4-FFF2-40B4-BE49-F238E27FC236}">
                <a16:creationId xmlns:a16="http://schemas.microsoft.com/office/drawing/2014/main" id="{A36A73BF-AA1A-51A4-CC40-4CB0F476C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7A45CD0-51B2-3732-6946-2EC612AA3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85D4B-FF9A-4E01-A980-982D260E3B22}" type="slidenum">
              <a:rPr lang="ru-RU" smtClean="0"/>
              <a:t>‹#›</a:t>
            </a:fld>
            <a:endParaRPr lang="ru-RU"/>
          </a:p>
        </p:txBody>
      </p:sp>
    </p:spTree>
    <p:extLst>
      <p:ext uri="{BB962C8B-B14F-4D97-AF65-F5344CB8AC3E}">
        <p14:creationId xmlns:p14="http://schemas.microsoft.com/office/powerpoint/2010/main" val="292720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481499-C23D-E0AC-6C67-2B3D2422FB2D}"/>
              </a:ext>
            </a:extLst>
          </p:cNvPr>
          <p:cNvSpPr>
            <a:spLocks noGrp="1"/>
          </p:cNvSpPr>
          <p:nvPr>
            <p:ph type="title"/>
          </p:nvPr>
        </p:nvSpPr>
        <p:spPr>
          <a:xfrm>
            <a:off x="2197100" y="2354262"/>
            <a:ext cx="8369300" cy="2149475"/>
          </a:xfrm>
        </p:spPr>
        <p:txBody>
          <a:bodyPr>
            <a:normAutofit/>
          </a:bodyPr>
          <a:lstStyle/>
          <a:p>
            <a:r>
              <a:rPr lang="es-ES" sz="5400" b="0" i="0" dirty="0">
                <a:solidFill>
                  <a:srgbClr val="3C4043"/>
                </a:solidFill>
                <a:effectLst/>
              </a:rPr>
              <a:t>X, V y heterocedasticidad</a:t>
            </a:r>
            <a:endParaRPr lang="ru-RU" sz="5400" dirty="0"/>
          </a:p>
        </p:txBody>
      </p:sp>
    </p:spTree>
    <p:extLst>
      <p:ext uri="{BB962C8B-B14F-4D97-AF65-F5344CB8AC3E}">
        <p14:creationId xmlns:p14="http://schemas.microsoft.com/office/powerpoint/2010/main" val="19076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Заголовок 3">
                <a:extLst>
                  <a:ext uri="{FF2B5EF4-FFF2-40B4-BE49-F238E27FC236}">
                    <a16:creationId xmlns:a16="http://schemas.microsoft.com/office/drawing/2014/main" id="{4266C3EC-DD6C-9AFD-FF8C-D68A211E95E2}"/>
                  </a:ext>
                </a:extLst>
              </p:cNvPr>
              <p:cNvSpPr txBox="1">
                <a:spLocks noGrp="1"/>
              </p:cNvSpPr>
              <p:nvPr>
                <p:ph type="ctrTitle"/>
              </p:nvPr>
            </p:nvSpPr>
            <p:spPr>
              <a:xfrm>
                <a:off x="1943100" y="2731952"/>
                <a:ext cx="5645150" cy="2308324"/>
              </a:xfrm>
              <a:prstGeom prst="rect">
                <a:avLst/>
              </a:prstGeom>
              <a:noFill/>
            </p:spPr>
            <p:txBody>
              <a:bodyPr wrap="square" rtlCol="0">
                <a:spAutoFit/>
              </a:bodyPr>
              <a:lstStyle/>
              <a:p>
                <a:pPr algn="l"/>
                <a:r>
                  <a:rPr lang="es-ES" sz="2000" b="0" i="0" dirty="0">
                    <a:solidFill>
                      <a:srgbClr val="374151"/>
                    </a:solidFill>
                    <a:effectLst/>
                  </a:rPr>
                  <a:t>El modelo SARIMAX complementa SARIMA con datos externos. </a:t>
                </a:r>
                <a:r>
                  <a:rPr lang="es-ES" sz="2000" dirty="0">
                    <a:solidFill>
                      <a:srgbClr val="374151"/>
                    </a:solidFill>
                  </a:rPr>
                  <a:t>Por ejemplo, si la serie temporal es el precio de las acciones, los datos relevantes podrían ser varios indicadores macroeconómicos y el volumen de transacciones realizadas.</a:t>
                </a:r>
                <a:br>
                  <a:rPr lang="ru-RU" sz="2000" dirty="0">
                    <a:solidFill>
                      <a:srgbClr val="374151"/>
                    </a:solidFill>
                  </a:rPr>
                </a:br>
                <a:br>
                  <a:rPr lang="es-ES" sz="2000" b="0" i="0" dirty="0">
                    <a:solidFill>
                      <a:srgbClr val="374151"/>
                    </a:solidFill>
                    <a:effectLst/>
                  </a:rPr>
                </a:br>
                <a:r>
                  <a:rPr lang="es-ES" sz="2000" b="0" i="0" dirty="0">
                    <a:solidFill>
                      <a:srgbClr val="374151"/>
                    </a:solidFill>
                    <a:effectLst/>
                  </a:rPr>
                  <a:t>La ecuación SARIMA en este caso se complementa con variables exógenas </a:t>
                </a:r>
                <a14:m>
                  <m:oMath xmlns:m="http://schemas.openxmlformats.org/officeDocument/2006/math">
                    <m:sSub>
                      <m:sSubPr>
                        <m:ctrlPr>
                          <a:rPr lang="es-ES" sz="2000" b="0" i="1" dirty="0" smtClean="0">
                            <a:solidFill>
                              <a:srgbClr val="374151"/>
                            </a:solidFill>
                            <a:effectLst/>
                          </a:rPr>
                        </m:ctrlPr>
                      </m:sSubPr>
                      <m:e>
                        <m:r>
                          <a:rPr lang="es-AR" sz="2000" b="0" i="1" dirty="0" smtClean="0">
                            <a:solidFill>
                              <a:srgbClr val="374151"/>
                            </a:solidFill>
                            <a:effectLst/>
                          </a:rPr>
                          <m:t>𝑋</m:t>
                        </m:r>
                      </m:e>
                      <m:sub>
                        <m:r>
                          <a:rPr lang="es-AR" sz="2000" b="0" i="1" dirty="0" smtClean="0">
                            <a:solidFill>
                              <a:srgbClr val="374151"/>
                            </a:solidFill>
                            <a:effectLst/>
                          </a:rPr>
                          <m:t>1…</m:t>
                        </m:r>
                        <m:r>
                          <a:rPr lang="es-AR" sz="2000" b="0" i="1" dirty="0" smtClean="0">
                            <a:solidFill>
                              <a:srgbClr val="374151"/>
                            </a:solidFill>
                            <a:effectLst/>
                          </a:rPr>
                          <m:t>𝑛</m:t>
                        </m:r>
                      </m:sub>
                    </m:sSub>
                    <m:r>
                      <a:rPr lang="es-ES" sz="2000" b="0" i="1" dirty="0" smtClean="0">
                        <a:solidFill>
                          <a:srgbClr val="374151"/>
                        </a:solidFill>
                        <a:effectLst/>
                      </a:rPr>
                      <m:t> </m:t>
                    </m:r>
                  </m:oMath>
                </a14:m>
                <a:r>
                  <a:rPr lang="es-ES" sz="2000" b="0" i="0" dirty="0">
                    <a:solidFill>
                      <a:srgbClr val="374151"/>
                    </a:solidFill>
                    <a:effectLst/>
                  </a:rPr>
                  <a:t>y sus coeficientes </a:t>
                </a:r>
                <a14:m>
                  <m:oMath xmlns:m="http://schemas.openxmlformats.org/officeDocument/2006/math">
                    <m:sSub>
                      <m:sSubPr>
                        <m:ctrlPr>
                          <a:rPr lang="es-ES" sz="2000" b="0" i="1" dirty="0" smtClean="0">
                            <a:solidFill>
                              <a:srgbClr val="374151"/>
                            </a:solidFill>
                            <a:effectLst/>
                          </a:rPr>
                        </m:ctrlPr>
                      </m:sSubPr>
                      <m:e>
                        <m:r>
                          <a:rPr lang="el-GR" sz="2000" b="0" i="1" dirty="0" smtClean="0">
                            <a:solidFill>
                              <a:srgbClr val="374151"/>
                            </a:solidFill>
                            <a:effectLst/>
                          </a:rPr>
                          <m:t>𝛽</m:t>
                        </m:r>
                      </m:e>
                      <m:sub>
                        <m:r>
                          <a:rPr lang="es-AR" sz="2000" b="0" i="1" dirty="0" smtClean="0">
                            <a:solidFill>
                              <a:srgbClr val="374151"/>
                            </a:solidFill>
                            <a:effectLst/>
                          </a:rPr>
                          <m:t>1…</m:t>
                        </m:r>
                        <m:r>
                          <a:rPr lang="es-AR" sz="2000" b="0" i="1" dirty="0" smtClean="0">
                            <a:solidFill>
                              <a:srgbClr val="374151"/>
                            </a:solidFill>
                            <a:effectLst/>
                          </a:rPr>
                          <m:t>𝑛</m:t>
                        </m:r>
                      </m:sub>
                    </m:sSub>
                  </m:oMath>
                </a14:m>
                <a:r>
                  <a:rPr lang="es-ES" sz="2000" b="0" i="0" dirty="0">
                    <a:solidFill>
                      <a:srgbClr val="374151"/>
                    </a:solidFill>
                    <a:effectLst/>
                  </a:rPr>
                  <a:t>.</a:t>
                </a:r>
                <a:endParaRPr lang="ru-RU" sz="2000" dirty="0"/>
              </a:p>
            </p:txBody>
          </p:sp>
        </mc:Choice>
        <mc:Fallback>
          <p:sp>
            <p:nvSpPr>
              <p:cNvPr id="4" name="Заголовок 3">
                <a:extLst>
                  <a:ext uri="{FF2B5EF4-FFF2-40B4-BE49-F238E27FC236}">
                    <a16:creationId xmlns:a16="http://schemas.microsoft.com/office/drawing/2014/main" id="{4266C3EC-DD6C-9AFD-FF8C-D68A211E95E2}"/>
                  </a:ext>
                </a:extLst>
              </p:cNvPr>
              <p:cNvSpPr txBox="1">
                <a:spLocks noGrp="1" noRot="1" noChangeAspect="1" noMove="1" noResize="1" noEditPoints="1" noAdjustHandles="1" noChangeArrowheads="1" noChangeShapeType="1" noTextEdit="1"/>
              </p:cNvSpPr>
              <p:nvPr>
                <p:ph type="ctrTitle"/>
              </p:nvPr>
            </p:nvSpPr>
            <p:spPr>
              <a:xfrm>
                <a:off x="1943100" y="2731952"/>
                <a:ext cx="5645150" cy="2308324"/>
              </a:xfrm>
              <a:prstGeom prst="rect">
                <a:avLst/>
              </a:prstGeom>
              <a:blipFill>
                <a:blip r:embed="rId2"/>
                <a:stretch>
                  <a:fillRect l="-1188" t="-1847" r="-648" b="-4749"/>
                </a:stretch>
              </a:blipFill>
            </p:spPr>
            <p:txBody>
              <a:bodyPr/>
              <a:lstStyle/>
              <a:p>
                <a:r>
                  <a:rPr lang="ru-RU">
                    <a:noFill/>
                  </a:rPr>
                  <a:t> </a:t>
                </a:r>
              </a:p>
            </p:txBody>
          </p:sp>
        </mc:Fallback>
      </mc:AlternateContent>
      <p:sp>
        <p:nvSpPr>
          <p:cNvPr id="5" name="Заголовок 1">
            <a:extLst>
              <a:ext uri="{FF2B5EF4-FFF2-40B4-BE49-F238E27FC236}">
                <a16:creationId xmlns:a16="http://schemas.microsoft.com/office/drawing/2014/main" id="{17D2D471-7247-DC3D-7F66-175DCF88E32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SARIMA with </a:t>
            </a:r>
            <a:r>
              <a:rPr lang="en-US" dirty="0" err="1"/>
              <a:t>e</a:t>
            </a:r>
            <a:r>
              <a:rPr lang="en-US" b="1" dirty="0" err="1">
                <a:solidFill>
                  <a:srgbClr val="FF0000"/>
                </a:solidFill>
              </a:rPr>
              <a:t>X</a:t>
            </a:r>
            <a:r>
              <a:rPr lang="en-US" dirty="0" err="1"/>
              <a:t>ogenous</a:t>
            </a:r>
            <a:r>
              <a:rPr lang="en-US" dirty="0"/>
              <a:t> data</a:t>
            </a:r>
            <a:endParaRPr lang="ru-RU" dirty="0"/>
          </a:p>
        </p:txBody>
      </p:sp>
      <p:sp>
        <p:nvSpPr>
          <p:cNvPr id="6" name="Объект 2">
            <a:extLst>
              <a:ext uri="{FF2B5EF4-FFF2-40B4-BE49-F238E27FC236}">
                <a16:creationId xmlns:a16="http://schemas.microsoft.com/office/drawing/2014/main" id="{EE97016E-4854-9128-B3B6-A1A176E8884D}"/>
              </a:ext>
            </a:extLst>
          </p:cNvPr>
          <p:cNvSpPr txBox="1">
            <a:spLocks/>
          </p:cNvSpPr>
          <p:nvPr/>
        </p:nvSpPr>
        <p:spPr>
          <a:xfrm>
            <a:off x="838200" y="1825625"/>
            <a:ext cx="23495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sz="3600" b="1" dirty="0"/>
              <a:t>S</a:t>
            </a:r>
          </a:p>
          <a:p>
            <a:pPr marL="0" indent="0">
              <a:buFont typeface="Arial" panose="020B0604020202020204" pitchFamily="34" charset="0"/>
              <a:buNone/>
            </a:pPr>
            <a:r>
              <a:rPr lang="es-AR" sz="3600" b="1" dirty="0"/>
              <a:t>A</a:t>
            </a:r>
          </a:p>
          <a:p>
            <a:pPr marL="0" indent="0">
              <a:buFont typeface="Arial" panose="020B0604020202020204" pitchFamily="34" charset="0"/>
              <a:buNone/>
            </a:pPr>
            <a:r>
              <a:rPr lang="es-AR" sz="3600" b="1" dirty="0"/>
              <a:t>R</a:t>
            </a:r>
          </a:p>
          <a:p>
            <a:pPr marL="0" indent="0">
              <a:buFont typeface="Arial" panose="020B0604020202020204" pitchFamily="34" charset="0"/>
              <a:buNone/>
            </a:pPr>
            <a:r>
              <a:rPr lang="es-AR" sz="3600" b="1" dirty="0"/>
              <a:t>I</a:t>
            </a:r>
          </a:p>
          <a:p>
            <a:pPr marL="0" indent="0">
              <a:buFont typeface="Arial" panose="020B0604020202020204" pitchFamily="34" charset="0"/>
              <a:buNone/>
            </a:pPr>
            <a:r>
              <a:rPr lang="es-AR" sz="3600" b="1" dirty="0"/>
              <a:t>M</a:t>
            </a:r>
          </a:p>
          <a:p>
            <a:pPr marL="0" indent="0">
              <a:buFont typeface="Arial" panose="020B0604020202020204" pitchFamily="34" charset="0"/>
              <a:buNone/>
            </a:pPr>
            <a:r>
              <a:rPr lang="es-AR" sz="3600" b="1" dirty="0"/>
              <a:t>A</a:t>
            </a:r>
          </a:p>
          <a:p>
            <a:pPr marL="0" indent="0">
              <a:buFont typeface="Arial" panose="020B0604020202020204" pitchFamily="34" charset="0"/>
              <a:buNone/>
            </a:pPr>
            <a:r>
              <a:rPr lang="es-AR" sz="3600" b="1" dirty="0">
                <a:solidFill>
                  <a:srgbClr val="FF0000"/>
                </a:solidFill>
              </a:rPr>
              <a:t>X</a:t>
            </a:r>
            <a:endParaRPr lang="ru-RU" sz="3600" b="1" dirty="0">
              <a:solidFill>
                <a:srgbClr val="FF0000"/>
              </a:solidFill>
            </a:endParaRPr>
          </a:p>
        </p:txBody>
      </p:sp>
      <p:pic>
        <p:nvPicPr>
          <p:cNvPr id="1026" name="Picture 2" descr="Volume Profile-Trading With The Powerful Volume Profile-2022">
            <a:extLst>
              <a:ext uri="{FF2B5EF4-FFF2-40B4-BE49-F238E27FC236}">
                <a16:creationId xmlns:a16="http://schemas.microsoft.com/office/drawing/2014/main" id="{E8DB3407-C1D8-7E83-901A-ABE4CF23B5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63" t="47350" r="56868" b="9221"/>
          <a:stretch/>
        </p:blipFill>
        <p:spPr bwMode="auto">
          <a:xfrm>
            <a:off x="7588250" y="1706920"/>
            <a:ext cx="3194050" cy="427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23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se Vector Models with Multiple Strongly Correlated Time Series: New in  Mathematica 10">
            <a:extLst>
              <a:ext uri="{FF2B5EF4-FFF2-40B4-BE49-F238E27FC236}">
                <a16:creationId xmlns:a16="http://schemas.microsoft.com/office/drawing/2014/main" id="{B9924ACA-EF25-F0F7-FC96-E139809A9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67" y="2976561"/>
            <a:ext cx="6554733" cy="3284538"/>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A3177B9D-1A0E-F4FC-3868-F28DDEE5C35C}"/>
              </a:ext>
            </a:extLst>
          </p:cNvPr>
          <p:cNvSpPr>
            <a:spLocks noGrp="1"/>
          </p:cNvSpPr>
          <p:nvPr>
            <p:ph type="title"/>
          </p:nvPr>
        </p:nvSpPr>
        <p:spPr/>
        <p:txBody>
          <a:bodyPr/>
          <a:lstStyle/>
          <a:p>
            <a:r>
              <a:rPr lang="es-AR" b="1" dirty="0">
                <a:solidFill>
                  <a:srgbClr val="FF0000"/>
                </a:solidFill>
              </a:rPr>
              <a:t>V</a:t>
            </a:r>
            <a:r>
              <a:rPr lang="es-AR" dirty="0"/>
              <a:t>ector </a:t>
            </a:r>
            <a:r>
              <a:rPr lang="es-AR" b="1" dirty="0">
                <a:solidFill>
                  <a:srgbClr val="FF0000"/>
                </a:solidFill>
              </a:rPr>
              <a:t>A</a:t>
            </a:r>
            <a:r>
              <a:rPr lang="es-AR" dirty="0"/>
              <a:t>uto</a:t>
            </a:r>
            <a:r>
              <a:rPr lang="ru-RU" dirty="0"/>
              <a:t> </a:t>
            </a:r>
            <a:r>
              <a:rPr lang="es-AR" b="1" dirty="0" err="1">
                <a:solidFill>
                  <a:srgbClr val="FF0000"/>
                </a:solidFill>
              </a:rPr>
              <a:t>R</a:t>
            </a:r>
            <a:r>
              <a:rPr lang="es-AR" dirty="0" err="1"/>
              <a:t>egression</a:t>
            </a:r>
            <a:endParaRPr lang="ru-RU" dirty="0"/>
          </a:p>
        </p:txBody>
      </p:sp>
      <p:sp>
        <p:nvSpPr>
          <p:cNvPr id="3" name="Объект 2">
            <a:extLst>
              <a:ext uri="{FF2B5EF4-FFF2-40B4-BE49-F238E27FC236}">
                <a16:creationId xmlns:a16="http://schemas.microsoft.com/office/drawing/2014/main" id="{DD78A297-02C3-BCC3-37DE-D0B7E0666B6A}"/>
              </a:ext>
            </a:extLst>
          </p:cNvPr>
          <p:cNvSpPr>
            <a:spLocks noGrp="1"/>
          </p:cNvSpPr>
          <p:nvPr>
            <p:ph idx="1"/>
          </p:nvPr>
        </p:nvSpPr>
        <p:spPr>
          <a:xfrm>
            <a:off x="838200" y="1687513"/>
            <a:ext cx="9721850" cy="1741487"/>
          </a:xfrm>
        </p:spPr>
        <p:txBody>
          <a:bodyPr>
            <a:normAutofit/>
          </a:bodyPr>
          <a:lstStyle/>
          <a:p>
            <a:pPr marL="0" indent="0">
              <a:buNone/>
            </a:pPr>
            <a:r>
              <a:rPr lang="es-ES" sz="2000" b="0" i="0" dirty="0">
                <a:solidFill>
                  <a:srgbClr val="374151"/>
                </a:solidFill>
                <a:effectLst/>
                <a:latin typeface="+mj-lt"/>
              </a:rPr>
              <a:t>La idea de la </a:t>
            </a:r>
            <a:r>
              <a:rPr lang="es-ES" sz="2000" b="0" i="0" dirty="0" err="1">
                <a:solidFill>
                  <a:srgbClr val="374151"/>
                </a:solidFill>
                <a:effectLst/>
                <a:latin typeface="+mj-lt"/>
              </a:rPr>
              <a:t>autorregresión</a:t>
            </a:r>
            <a:r>
              <a:rPr lang="es-ES" sz="2000" b="0" i="0" dirty="0">
                <a:solidFill>
                  <a:srgbClr val="374151"/>
                </a:solidFill>
                <a:effectLst/>
                <a:latin typeface="+mj-lt"/>
              </a:rPr>
              <a:t> vectorial radica en que la predicción se realiza para varios series temporales simultáneamente. En este caso, en lugar de los rezagos de una sola serie temporal, el modelo utiliza los rezagos de un vector, y en lugar de coeficientes escalares, utiliza coeficientes matriciales.</a:t>
            </a:r>
            <a:endParaRPr lang="ru-RU" sz="2000" dirty="0">
              <a:solidFill>
                <a:srgbClr val="374151"/>
              </a:solidFill>
              <a:latin typeface="+mj-lt"/>
            </a:endParaRPr>
          </a:p>
        </p:txBody>
      </p:sp>
      <p:sp>
        <p:nvSpPr>
          <p:cNvPr id="5" name="TextBox 4">
            <a:extLst>
              <a:ext uri="{FF2B5EF4-FFF2-40B4-BE49-F238E27FC236}">
                <a16:creationId xmlns:a16="http://schemas.microsoft.com/office/drawing/2014/main" id="{40C4CC6D-DAC2-7429-AD64-9DA5CB0D8579}"/>
              </a:ext>
            </a:extLst>
          </p:cNvPr>
          <p:cNvSpPr txBox="1"/>
          <p:nvPr/>
        </p:nvSpPr>
        <p:spPr>
          <a:xfrm>
            <a:off x="838200" y="3105834"/>
            <a:ext cx="3892550" cy="923330"/>
          </a:xfrm>
          <a:prstGeom prst="rect">
            <a:avLst/>
          </a:prstGeom>
          <a:noFill/>
        </p:spPr>
        <p:txBody>
          <a:bodyPr wrap="square">
            <a:spAutoFit/>
          </a:bodyPr>
          <a:lstStyle/>
          <a:p>
            <a:pPr marL="0" indent="0">
              <a:buNone/>
            </a:pPr>
            <a:r>
              <a:rPr lang="es-ES" b="0" i="0" dirty="0">
                <a:solidFill>
                  <a:srgbClr val="374151"/>
                </a:solidFill>
                <a:effectLst/>
                <a:latin typeface="+mj-lt"/>
              </a:rPr>
              <a:t>Por lo general, VAR se utiliza cuando existe interdependencia entre los valores de las series temporales.</a:t>
            </a:r>
            <a:endParaRPr lang="ru-RU" dirty="0">
              <a:latin typeface="+mj-lt"/>
            </a:endParaRPr>
          </a:p>
        </p:txBody>
      </p:sp>
    </p:spTree>
    <p:extLst>
      <p:ext uri="{BB962C8B-B14F-4D97-AF65-F5344CB8AC3E}">
        <p14:creationId xmlns:p14="http://schemas.microsoft.com/office/powerpoint/2010/main" val="8582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8D3B8-74A4-CE17-8810-9A8C33031CD2}"/>
              </a:ext>
            </a:extLst>
          </p:cNvPr>
          <p:cNvSpPr>
            <a:spLocks noGrp="1"/>
          </p:cNvSpPr>
          <p:nvPr>
            <p:ph type="title"/>
          </p:nvPr>
        </p:nvSpPr>
        <p:spPr/>
        <p:txBody>
          <a:bodyPr/>
          <a:lstStyle/>
          <a:p>
            <a:r>
              <a:rPr lang="es-ES" b="0" i="0" dirty="0">
                <a:solidFill>
                  <a:srgbClr val="374151"/>
                </a:solidFill>
                <a:effectLst/>
                <a:latin typeface="Söhne"/>
              </a:rPr>
              <a:t>Modelado de la incertidumbre</a:t>
            </a:r>
            <a:endParaRPr lang="ru-RU" dirty="0"/>
          </a:p>
        </p:txBody>
      </p:sp>
      <p:pic>
        <p:nvPicPr>
          <p:cNvPr id="3074" name="Picture 2" descr="r/AskStatistics - Why is there heteroskedasticity even though no relationship seems present in the residual plot?">
            <a:extLst>
              <a:ext uri="{FF2B5EF4-FFF2-40B4-BE49-F238E27FC236}">
                <a16:creationId xmlns:a16="http://schemas.microsoft.com/office/drawing/2014/main" id="{1E4613A7-8979-E37F-F218-6BF82163A9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 t="2871" r="-1" b="50833"/>
          <a:stretch/>
        </p:blipFill>
        <p:spPr bwMode="auto">
          <a:xfrm>
            <a:off x="6222999" y="2274887"/>
            <a:ext cx="5330825" cy="3175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Объект 3">
                <a:extLst>
                  <a:ext uri="{FF2B5EF4-FFF2-40B4-BE49-F238E27FC236}">
                    <a16:creationId xmlns:a16="http://schemas.microsoft.com/office/drawing/2014/main" id="{615BF1FC-830B-FA40-168D-C487971DA234}"/>
                  </a:ext>
                </a:extLst>
              </p:cNvPr>
              <p:cNvSpPr>
                <a:spLocks noGrp="1"/>
              </p:cNvSpPr>
              <p:nvPr>
                <p:ph idx="1"/>
              </p:nvPr>
            </p:nvSpPr>
            <p:spPr>
              <a:xfrm>
                <a:off x="838200" y="1825624"/>
                <a:ext cx="5645150" cy="4391025"/>
              </a:xfrm>
            </p:spPr>
            <p:txBody>
              <a:bodyPr>
                <a:normAutofit lnSpcReduction="10000"/>
              </a:bodyPr>
              <a:lstStyle/>
              <a:p>
                <a:pPr marL="0" indent="0">
                  <a:buNone/>
                </a:pPr>
                <a:r>
                  <a:rPr lang="es-AR" sz="2400" b="1" dirty="0">
                    <a:latin typeface="+mj-lt"/>
                  </a:rPr>
                  <a:t>ARCH</a:t>
                </a:r>
                <a:r>
                  <a:rPr lang="es-AR" sz="2400" dirty="0">
                    <a:latin typeface="+mj-lt"/>
                  </a:rPr>
                  <a:t> </a:t>
                </a:r>
                <a:r>
                  <a:rPr lang="ru-RU" sz="2400" dirty="0">
                    <a:latin typeface="+mj-lt"/>
                  </a:rPr>
                  <a:t>- </a:t>
                </a:r>
                <a:r>
                  <a:rPr lang="es-ES" sz="2400" b="0" i="0" dirty="0" err="1">
                    <a:solidFill>
                      <a:srgbClr val="374151"/>
                    </a:solidFill>
                    <a:effectLst/>
                    <a:latin typeface="+mj-lt"/>
                  </a:rPr>
                  <a:t>Autoregressive</a:t>
                </a:r>
                <a:r>
                  <a:rPr lang="es-ES" sz="2400" b="0" i="0" dirty="0">
                    <a:solidFill>
                      <a:srgbClr val="374151"/>
                    </a:solidFill>
                    <a:effectLst/>
                    <a:latin typeface="+mj-lt"/>
                  </a:rPr>
                  <a:t> </a:t>
                </a:r>
                <a:r>
                  <a:rPr lang="es-ES" sz="2400" b="0" i="0" dirty="0" err="1">
                    <a:solidFill>
                      <a:srgbClr val="374151"/>
                    </a:solidFill>
                    <a:effectLst/>
                    <a:latin typeface="+mj-lt"/>
                  </a:rPr>
                  <a:t>Conditional</a:t>
                </a:r>
                <a:r>
                  <a:rPr lang="es-ES" sz="2400" b="0" i="0" dirty="0">
                    <a:solidFill>
                      <a:srgbClr val="374151"/>
                    </a:solidFill>
                    <a:effectLst/>
                    <a:latin typeface="+mj-lt"/>
                  </a:rPr>
                  <a:t> </a:t>
                </a:r>
                <a:r>
                  <a:rPr lang="es-ES" sz="2400" b="0" i="0" dirty="0" err="1">
                    <a:solidFill>
                      <a:srgbClr val="374151"/>
                    </a:solidFill>
                    <a:effectLst/>
                    <a:latin typeface="+mj-lt"/>
                  </a:rPr>
                  <a:t>Heteroskedasticity</a:t>
                </a:r>
                <a:r>
                  <a:rPr lang="ru-RU" sz="2400" dirty="0">
                    <a:solidFill>
                      <a:srgbClr val="374151"/>
                    </a:solidFill>
                    <a:latin typeface="+mj-lt"/>
                  </a:rPr>
                  <a:t>. </a:t>
                </a:r>
              </a:p>
              <a:p>
                <a:pPr marL="0" indent="0">
                  <a:buNone/>
                </a:pPr>
                <a:r>
                  <a:rPr lang="es-ES" sz="2400" b="0" i="0" dirty="0">
                    <a:solidFill>
                      <a:srgbClr val="374151"/>
                    </a:solidFill>
                    <a:effectLst/>
                    <a:latin typeface="+mj-lt"/>
                  </a:rPr>
                  <a:t>La heterocedasticidad condicional en el modelo ARCH significa que el valor actual del error depende de la volatilidad previa. Por ejemplo, un modelo ARCH(1) tiene la siguiente forma:</a:t>
                </a:r>
                <a:endParaRPr lang="en-US" sz="2400" dirty="0">
                  <a:solidFill>
                    <a:srgbClr val="374151"/>
                  </a:solidFill>
                  <a:latin typeface="+mj-lt"/>
                </a:endParaRPr>
              </a:p>
              <a:p>
                <a:pPr marL="0" indent="0">
                  <a:buNone/>
                </a:pPr>
                <a14:m>
                  <m:oMathPara xmlns:m="http://schemas.openxmlformats.org/officeDocument/2006/math">
                    <m:oMathParaPr>
                      <m:jc m:val="centerGroup"/>
                    </m:oMathParaPr>
                    <m:oMath xmlns:m="http://schemas.openxmlformats.org/officeDocument/2006/math">
                      <m:sSub>
                        <m:sSubPr>
                          <m:ctrlPr>
                            <a:rPr lang="es-AR" b="0" i="0" dirty="0" smtClean="0">
                              <a:solidFill>
                                <a:srgbClr val="374151"/>
                              </a:solidFill>
                              <a:effectLst/>
                              <a:latin typeface="Cambria Math" panose="02040503050406030204" pitchFamily="18" charset="0"/>
                            </a:rPr>
                          </m:ctrlPr>
                        </m:sSubPr>
                        <m:e>
                          <m:r>
                            <a:rPr lang="es-AR" b="0" i="0" dirty="0" smtClean="0">
                              <a:solidFill>
                                <a:srgbClr val="374151"/>
                              </a:solidFill>
                              <a:effectLst/>
                              <a:latin typeface="Cambria Math" panose="02040503050406030204" pitchFamily="18" charset="0"/>
                            </a:rPr>
                            <m:t>𝜀</m:t>
                          </m:r>
                        </m:e>
                        <m:sub>
                          <m:r>
                            <a:rPr lang="es-AR" b="0" i="0" dirty="0" smtClean="0">
                              <a:solidFill>
                                <a:srgbClr val="374151"/>
                              </a:solidFill>
                              <a:effectLst/>
                              <a:latin typeface="Cambria Math" panose="02040503050406030204" pitchFamily="18" charset="0"/>
                            </a:rPr>
                            <m:t>𝑡</m:t>
                          </m:r>
                        </m:sub>
                      </m:sSub>
                      <m:r>
                        <a:rPr lang="es-AR" b="0" i="0" dirty="0" smtClean="0">
                          <a:solidFill>
                            <a:srgbClr val="374151"/>
                          </a:solidFill>
                          <a:effectLst/>
                          <a:latin typeface="Cambria Math" panose="02040503050406030204" pitchFamily="18" charset="0"/>
                        </a:rPr>
                        <m:t>=</m:t>
                      </m:r>
                      <m:sSub>
                        <m:sSubPr>
                          <m:ctrlPr>
                            <a:rPr lang="es-AR" b="0" i="0" dirty="0" smtClean="0">
                              <a:solidFill>
                                <a:srgbClr val="374151"/>
                              </a:solidFill>
                              <a:effectLst/>
                              <a:latin typeface="Cambria Math" panose="02040503050406030204" pitchFamily="18" charset="0"/>
                            </a:rPr>
                          </m:ctrlPr>
                        </m:sSubPr>
                        <m:e>
                          <m:r>
                            <a:rPr lang="es-AR" b="0" i="0" dirty="0" smtClean="0">
                              <a:solidFill>
                                <a:srgbClr val="374151"/>
                              </a:solidFill>
                              <a:effectLst/>
                              <a:latin typeface="Cambria Math" panose="02040503050406030204" pitchFamily="18" charset="0"/>
                            </a:rPr>
                            <m:t>𝜎</m:t>
                          </m:r>
                        </m:e>
                        <m:sub>
                          <m:r>
                            <a:rPr lang="es-AR" b="0" i="0" dirty="0" smtClean="0">
                              <a:solidFill>
                                <a:srgbClr val="374151"/>
                              </a:solidFill>
                              <a:effectLst/>
                              <a:latin typeface="Cambria Math" panose="02040503050406030204" pitchFamily="18" charset="0"/>
                            </a:rPr>
                            <m:t>𝑡</m:t>
                          </m:r>
                        </m:sub>
                      </m:sSub>
                      <m:sSub>
                        <m:sSubPr>
                          <m:ctrlPr>
                            <a:rPr lang="es-AR" b="0" i="0" dirty="0" smtClean="0">
                              <a:solidFill>
                                <a:srgbClr val="374151"/>
                              </a:solidFill>
                              <a:effectLst/>
                              <a:latin typeface="Cambria Math" panose="02040503050406030204" pitchFamily="18" charset="0"/>
                            </a:rPr>
                          </m:ctrlPr>
                        </m:sSubPr>
                        <m:e>
                          <m:r>
                            <a:rPr lang="es-AR" b="0" i="0" dirty="0" smtClean="0">
                              <a:solidFill>
                                <a:srgbClr val="374151"/>
                              </a:solidFill>
                              <a:effectLst/>
                              <a:latin typeface="Cambria Math" panose="02040503050406030204" pitchFamily="18" charset="0"/>
                            </a:rPr>
                            <m:t>𝑧</m:t>
                          </m:r>
                        </m:e>
                        <m:sub>
                          <m:r>
                            <a:rPr lang="es-AR" b="0" i="0" dirty="0" smtClean="0">
                              <a:solidFill>
                                <a:srgbClr val="374151"/>
                              </a:solidFill>
                              <a:effectLst/>
                              <a:latin typeface="Cambria Math" panose="02040503050406030204" pitchFamily="18" charset="0"/>
                            </a:rPr>
                            <m:t>𝑡</m:t>
                          </m:r>
                        </m:sub>
                      </m:sSub>
                    </m:oMath>
                  </m:oMathPara>
                </a14:m>
                <a:endParaRPr lang="ru-RU" b="0" i="0" dirty="0">
                  <a:solidFill>
                    <a:srgbClr val="374151"/>
                  </a:solidFill>
                  <a:effectLst/>
                  <a:latin typeface="Söhne"/>
                </a:endParaRPr>
              </a:p>
              <a:p>
                <a:pPr marL="0" indent="0">
                  <a:buNone/>
                </a:pPr>
                <a14:m>
                  <m:oMathPara xmlns:m="http://schemas.openxmlformats.org/officeDocument/2006/math">
                    <m:oMathParaPr>
                      <m:jc m:val="centerGroup"/>
                    </m:oMathParaPr>
                    <m:oMath xmlns:m="http://schemas.openxmlformats.org/officeDocument/2006/math">
                      <m:sSubSup>
                        <m:sSubSupPr>
                          <m:ctrlPr>
                            <a:rPr lang="es-AR" b="0" i="0" dirty="0" smtClean="0">
                              <a:solidFill>
                                <a:srgbClr val="374151"/>
                              </a:solidFill>
                              <a:effectLst/>
                              <a:latin typeface="Cambria Math" panose="02040503050406030204" pitchFamily="18" charset="0"/>
                            </a:rPr>
                          </m:ctrlPr>
                        </m:sSubSupPr>
                        <m:e>
                          <m:r>
                            <a:rPr lang="es-AR" b="0" i="0" dirty="0" smtClean="0">
                              <a:solidFill>
                                <a:srgbClr val="374151"/>
                              </a:solidFill>
                              <a:effectLst/>
                              <a:latin typeface="Cambria Math" panose="02040503050406030204" pitchFamily="18" charset="0"/>
                            </a:rPr>
                            <m:t>𝜎</m:t>
                          </m:r>
                        </m:e>
                        <m:sub>
                          <m:r>
                            <a:rPr lang="es-AR" b="0" i="0" dirty="0" smtClean="0">
                              <a:solidFill>
                                <a:srgbClr val="374151"/>
                              </a:solidFill>
                              <a:effectLst/>
                              <a:latin typeface="Cambria Math" panose="02040503050406030204" pitchFamily="18" charset="0"/>
                            </a:rPr>
                            <m:t>𝑡</m:t>
                          </m:r>
                        </m:sub>
                        <m:sup>
                          <m:r>
                            <a:rPr lang="es-AR" b="0" i="0" dirty="0" smtClean="0">
                              <a:solidFill>
                                <a:srgbClr val="374151"/>
                              </a:solidFill>
                              <a:effectLst/>
                              <a:latin typeface="Cambria Math" panose="02040503050406030204" pitchFamily="18" charset="0"/>
                            </a:rPr>
                            <m:t>2</m:t>
                          </m:r>
                        </m:sup>
                      </m:sSubSup>
                      <m:r>
                        <a:rPr lang="es-AR" b="0" i="0" dirty="0" smtClean="0">
                          <a:solidFill>
                            <a:srgbClr val="374151"/>
                          </a:solidFill>
                          <a:effectLst/>
                          <a:latin typeface="Cambria Math" panose="02040503050406030204" pitchFamily="18" charset="0"/>
                        </a:rPr>
                        <m:t>=</m:t>
                      </m:r>
                      <m:sSub>
                        <m:sSubPr>
                          <m:ctrlPr>
                            <a:rPr lang="es-AR" b="0" i="0" dirty="0" smtClean="0">
                              <a:solidFill>
                                <a:srgbClr val="374151"/>
                              </a:solidFill>
                              <a:effectLst/>
                              <a:latin typeface="Cambria Math" panose="02040503050406030204" pitchFamily="18" charset="0"/>
                            </a:rPr>
                          </m:ctrlPr>
                        </m:sSubPr>
                        <m:e>
                          <m:r>
                            <a:rPr lang="es-AR" b="0" i="0" dirty="0" smtClean="0">
                              <a:solidFill>
                                <a:srgbClr val="374151"/>
                              </a:solidFill>
                              <a:effectLst/>
                              <a:latin typeface="Cambria Math" panose="02040503050406030204" pitchFamily="18" charset="0"/>
                            </a:rPr>
                            <m:t>𝑎</m:t>
                          </m:r>
                        </m:e>
                        <m:sub>
                          <m:r>
                            <a:rPr lang="es-AR" b="0" i="0" dirty="0" smtClean="0">
                              <a:solidFill>
                                <a:srgbClr val="374151"/>
                              </a:solidFill>
                              <a:effectLst/>
                              <a:latin typeface="Cambria Math" panose="02040503050406030204" pitchFamily="18" charset="0"/>
                            </a:rPr>
                            <m:t>0</m:t>
                          </m:r>
                        </m:sub>
                      </m:sSub>
                      <m:r>
                        <a:rPr lang="es-AR" b="0" i="0" dirty="0" smtClean="0">
                          <a:solidFill>
                            <a:srgbClr val="374151"/>
                          </a:solidFill>
                          <a:effectLst/>
                          <a:latin typeface="Cambria Math" panose="02040503050406030204" pitchFamily="18" charset="0"/>
                        </a:rPr>
                        <m:t>+</m:t>
                      </m:r>
                      <m:sSub>
                        <m:sSubPr>
                          <m:ctrlPr>
                            <a:rPr lang="es-AR" b="0" i="0" dirty="0" smtClean="0">
                              <a:solidFill>
                                <a:srgbClr val="374151"/>
                              </a:solidFill>
                              <a:effectLst/>
                              <a:latin typeface="Cambria Math" panose="02040503050406030204" pitchFamily="18" charset="0"/>
                            </a:rPr>
                          </m:ctrlPr>
                        </m:sSubPr>
                        <m:e>
                          <m:r>
                            <a:rPr lang="es-AR" b="0" i="0" dirty="0" smtClean="0">
                              <a:solidFill>
                                <a:srgbClr val="374151"/>
                              </a:solidFill>
                              <a:effectLst/>
                              <a:latin typeface="Cambria Math" panose="02040503050406030204" pitchFamily="18" charset="0"/>
                            </a:rPr>
                            <m:t>𝑎</m:t>
                          </m:r>
                        </m:e>
                        <m:sub>
                          <m:r>
                            <a:rPr lang="es-AR" b="0" i="0" dirty="0" smtClean="0">
                              <a:solidFill>
                                <a:srgbClr val="374151"/>
                              </a:solidFill>
                              <a:effectLst/>
                              <a:latin typeface="Cambria Math" panose="02040503050406030204" pitchFamily="18" charset="0"/>
                            </a:rPr>
                            <m:t>1</m:t>
                          </m:r>
                        </m:sub>
                      </m:sSub>
                      <m:sSubSup>
                        <m:sSubSupPr>
                          <m:ctrlPr>
                            <a:rPr lang="es-AR" b="0" i="0" dirty="0" smtClean="0">
                              <a:solidFill>
                                <a:srgbClr val="374151"/>
                              </a:solidFill>
                              <a:effectLst/>
                              <a:latin typeface="Cambria Math" panose="02040503050406030204" pitchFamily="18" charset="0"/>
                            </a:rPr>
                          </m:ctrlPr>
                        </m:sSubSupPr>
                        <m:e>
                          <m:r>
                            <a:rPr lang="es-AR" b="0" i="0" dirty="0" smtClean="0">
                              <a:solidFill>
                                <a:srgbClr val="374151"/>
                              </a:solidFill>
                              <a:effectLst/>
                              <a:latin typeface="Cambria Math" panose="02040503050406030204" pitchFamily="18" charset="0"/>
                            </a:rPr>
                            <m:t>𝜀</m:t>
                          </m:r>
                        </m:e>
                        <m:sub>
                          <m:r>
                            <a:rPr lang="es-AR" b="0" i="0" dirty="0" smtClean="0">
                              <a:solidFill>
                                <a:srgbClr val="374151"/>
                              </a:solidFill>
                              <a:effectLst/>
                              <a:latin typeface="Cambria Math" panose="02040503050406030204" pitchFamily="18" charset="0"/>
                            </a:rPr>
                            <m:t>𝑡</m:t>
                          </m:r>
                          <m:r>
                            <a:rPr lang="es-AR" b="0" i="0" dirty="0" smtClean="0">
                              <a:solidFill>
                                <a:srgbClr val="374151"/>
                              </a:solidFill>
                              <a:effectLst/>
                              <a:latin typeface="Cambria Math" panose="02040503050406030204" pitchFamily="18" charset="0"/>
                            </a:rPr>
                            <m:t>−1</m:t>
                          </m:r>
                        </m:sub>
                        <m:sup>
                          <m:r>
                            <a:rPr lang="es-AR" b="0" i="0" dirty="0" smtClean="0">
                              <a:solidFill>
                                <a:srgbClr val="374151"/>
                              </a:solidFill>
                              <a:effectLst/>
                              <a:latin typeface="Cambria Math" panose="02040503050406030204" pitchFamily="18" charset="0"/>
                            </a:rPr>
                            <m:t>2</m:t>
                          </m:r>
                        </m:sup>
                      </m:sSubSup>
                    </m:oMath>
                  </m:oMathPara>
                </a14:m>
                <a:endParaRPr lang="ru-RU" b="0" i="0" dirty="0">
                  <a:solidFill>
                    <a:srgbClr val="374151"/>
                  </a:solidFill>
                  <a:effectLst/>
                  <a:latin typeface="Söhne"/>
                </a:endParaRPr>
              </a:p>
              <a:p>
                <a:pPr marL="0" indent="0">
                  <a:buNone/>
                </a:pPr>
                <a:r>
                  <a:rPr lang="es-AR" sz="2400" b="0" i="0" dirty="0">
                    <a:solidFill>
                      <a:srgbClr val="374151"/>
                    </a:solidFill>
                    <a:effectLst/>
                    <a:latin typeface="+mj-lt"/>
                  </a:rPr>
                  <a:t>Donde </a:t>
                </a:r>
                <a14:m>
                  <m:oMath xmlns:m="http://schemas.openxmlformats.org/officeDocument/2006/math">
                    <m:sSub>
                      <m:sSubPr>
                        <m:ctrlPr>
                          <a:rPr lang="es-AR" sz="2400" b="0" i="1" dirty="0" smtClean="0">
                            <a:solidFill>
                              <a:srgbClr val="374151"/>
                            </a:solidFill>
                            <a:effectLst/>
                            <a:latin typeface="+mj-lt"/>
                          </a:rPr>
                        </m:ctrlPr>
                      </m:sSubPr>
                      <m:e>
                        <m:r>
                          <a:rPr lang="es-AR" sz="2400" b="0" i="0" dirty="0" smtClean="0">
                            <a:solidFill>
                              <a:srgbClr val="374151"/>
                            </a:solidFill>
                            <a:effectLst/>
                            <a:latin typeface="+mj-lt"/>
                          </a:rPr>
                          <m:t>𝑧</m:t>
                        </m:r>
                      </m:e>
                      <m:sub>
                        <m:r>
                          <a:rPr lang="es-AR" sz="2400" b="0" i="0" dirty="0" smtClean="0">
                            <a:solidFill>
                              <a:srgbClr val="374151"/>
                            </a:solidFill>
                            <a:effectLst/>
                            <a:latin typeface="+mj-lt"/>
                          </a:rPr>
                          <m:t>𝑡</m:t>
                        </m:r>
                      </m:sub>
                    </m:sSub>
                  </m:oMath>
                </a14:m>
                <a:r>
                  <a:rPr lang="es-AR" sz="2400" b="0" i="0" dirty="0">
                    <a:solidFill>
                      <a:srgbClr val="374151"/>
                    </a:solidFill>
                    <a:effectLst/>
                    <a:latin typeface="+mj-lt"/>
                  </a:rPr>
                  <a:t> es </a:t>
                </a:r>
                <a:r>
                  <a:rPr lang="es-ES" sz="2400" dirty="0">
                    <a:latin typeface="+mj-lt"/>
                  </a:rPr>
                  <a:t>ruido blanco, </a:t>
                </a:r>
                <a14:m>
                  <m:oMath xmlns:m="http://schemas.openxmlformats.org/officeDocument/2006/math">
                    <m:r>
                      <a:rPr lang="es-AR" sz="2400" b="0" i="0" dirty="0" smtClean="0">
                        <a:solidFill>
                          <a:srgbClr val="374151"/>
                        </a:solidFill>
                        <a:effectLst/>
                        <a:latin typeface="+mj-lt"/>
                      </a:rPr>
                      <m:t>𝜀</m:t>
                    </m:r>
                  </m:oMath>
                </a14:m>
                <a:r>
                  <a:rPr lang="es-AR" sz="2400" b="0" i="0" dirty="0">
                    <a:solidFill>
                      <a:srgbClr val="374151"/>
                    </a:solidFill>
                    <a:effectLst/>
                    <a:latin typeface="+mj-lt"/>
                  </a:rPr>
                  <a:t> es un error,</a:t>
                </a:r>
                <a:r>
                  <a:rPr lang="es-AR" sz="2400" b="0" dirty="0">
                    <a:solidFill>
                      <a:srgbClr val="374151"/>
                    </a:solidFill>
                    <a:effectLst/>
                    <a:latin typeface="+mj-lt"/>
                  </a:rPr>
                  <a:t> </a:t>
                </a:r>
                <a14:m>
                  <m:oMath xmlns:m="http://schemas.openxmlformats.org/officeDocument/2006/math">
                    <m:r>
                      <a:rPr lang="es-AR" sz="2400" b="0" i="0" dirty="0" smtClean="0">
                        <a:solidFill>
                          <a:srgbClr val="374151"/>
                        </a:solidFill>
                        <a:effectLst/>
                        <a:latin typeface="+mj-lt"/>
                      </a:rPr>
                      <m:t>𝜎</m:t>
                    </m:r>
                    <m:r>
                      <a:rPr lang="es-AR" sz="2400" b="0" i="1" dirty="0" smtClean="0">
                        <a:solidFill>
                          <a:srgbClr val="374151"/>
                        </a:solidFill>
                        <a:effectLst/>
                        <a:latin typeface="+mj-lt"/>
                      </a:rPr>
                      <m:t> </m:t>
                    </m:r>
                  </m:oMath>
                </a14:m>
                <a:r>
                  <a:rPr lang="es-AR" sz="2400" b="0" i="0" dirty="0">
                    <a:solidFill>
                      <a:srgbClr val="374151"/>
                    </a:solidFill>
                    <a:effectLst/>
                    <a:latin typeface="+mj-lt"/>
                  </a:rPr>
                  <a:t>es </a:t>
                </a:r>
                <a:r>
                  <a:rPr lang="es-AR" sz="2400" dirty="0">
                    <a:solidFill>
                      <a:srgbClr val="374151"/>
                    </a:solidFill>
                    <a:latin typeface="+mj-lt"/>
                  </a:rPr>
                  <a:t>desviación estándar, </a:t>
                </a:r>
                <a14:m>
                  <m:oMath xmlns:m="http://schemas.openxmlformats.org/officeDocument/2006/math">
                    <m:sSub>
                      <m:sSubPr>
                        <m:ctrlPr>
                          <a:rPr lang="es-AR" sz="2400" b="0" i="1" dirty="0" smtClean="0">
                            <a:solidFill>
                              <a:srgbClr val="374151"/>
                            </a:solidFill>
                            <a:effectLst/>
                            <a:latin typeface="+mj-lt"/>
                          </a:rPr>
                        </m:ctrlPr>
                      </m:sSubPr>
                      <m:e>
                        <m:r>
                          <a:rPr lang="es-AR" sz="2400" b="0" i="0" dirty="0" smtClean="0">
                            <a:solidFill>
                              <a:srgbClr val="374151"/>
                            </a:solidFill>
                            <a:effectLst/>
                            <a:latin typeface="+mj-lt"/>
                          </a:rPr>
                          <m:t>𝑎</m:t>
                        </m:r>
                      </m:e>
                      <m:sub>
                        <m:r>
                          <a:rPr lang="es-AR" sz="2400" b="0" i="0" dirty="0" smtClean="0">
                            <a:solidFill>
                              <a:srgbClr val="374151"/>
                            </a:solidFill>
                            <a:effectLst/>
                            <a:latin typeface="+mj-lt"/>
                          </a:rPr>
                          <m:t>0</m:t>
                        </m:r>
                      </m:sub>
                    </m:sSub>
                  </m:oMath>
                </a14:m>
                <a:r>
                  <a:rPr lang="es-AR" sz="2400" b="0" i="0" dirty="0">
                    <a:solidFill>
                      <a:srgbClr val="374151"/>
                    </a:solidFill>
                    <a:effectLst/>
                    <a:latin typeface="+mj-lt"/>
                  </a:rPr>
                  <a:t> y </a:t>
                </a:r>
                <a14:m>
                  <m:oMath xmlns:m="http://schemas.openxmlformats.org/officeDocument/2006/math">
                    <m:sSub>
                      <m:sSubPr>
                        <m:ctrlPr>
                          <a:rPr lang="es-AR" sz="2400" b="0" i="1" dirty="0" smtClean="0">
                            <a:solidFill>
                              <a:srgbClr val="374151"/>
                            </a:solidFill>
                            <a:effectLst/>
                            <a:latin typeface="+mj-lt"/>
                          </a:rPr>
                        </m:ctrlPr>
                      </m:sSubPr>
                      <m:e>
                        <m:r>
                          <a:rPr lang="es-AR" sz="2400" b="0" i="0" dirty="0" smtClean="0">
                            <a:solidFill>
                              <a:srgbClr val="374151"/>
                            </a:solidFill>
                            <a:effectLst/>
                            <a:latin typeface="+mj-lt"/>
                          </a:rPr>
                          <m:t>𝑎</m:t>
                        </m:r>
                      </m:e>
                      <m:sub>
                        <m:r>
                          <a:rPr lang="es-AR" sz="2400" b="0" i="0" dirty="0" smtClean="0">
                            <a:solidFill>
                              <a:srgbClr val="374151"/>
                            </a:solidFill>
                            <a:effectLst/>
                            <a:latin typeface="+mj-lt"/>
                          </a:rPr>
                          <m:t>1</m:t>
                        </m:r>
                      </m:sub>
                    </m:sSub>
                  </m:oMath>
                </a14:m>
                <a:r>
                  <a:rPr lang="es-AR" sz="2400" b="0" i="0" dirty="0">
                    <a:solidFill>
                      <a:srgbClr val="374151"/>
                    </a:solidFill>
                    <a:effectLst/>
                    <a:latin typeface="+mj-lt"/>
                  </a:rPr>
                  <a:t> son los coeficientes.</a:t>
                </a:r>
              </a:p>
            </p:txBody>
          </p:sp>
        </mc:Choice>
        <mc:Fallback>
          <p:sp>
            <p:nvSpPr>
              <p:cNvPr id="4" name="Объект 3">
                <a:extLst>
                  <a:ext uri="{FF2B5EF4-FFF2-40B4-BE49-F238E27FC236}">
                    <a16:creationId xmlns:a16="http://schemas.microsoft.com/office/drawing/2014/main" id="{615BF1FC-830B-FA40-168D-C487971DA234}"/>
                  </a:ext>
                </a:extLst>
              </p:cNvPr>
              <p:cNvSpPr>
                <a:spLocks noGrp="1" noRot="1" noChangeAspect="1" noMove="1" noResize="1" noEditPoints="1" noAdjustHandles="1" noChangeArrowheads="1" noChangeShapeType="1" noTextEdit="1"/>
              </p:cNvSpPr>
              <p:nvPr>
                <p:ph idx="1"/>
              </p:nvPr>
            </p:nvSpPr>
            <p:spPr>
              <a:xfrm>
                <a:off x="838200" y="1825624"/>
                <a:ext cx="5645150" cy="4391025"/>
              </a:xfrm>
              <a:blipFill>
                <a:blip r:embed="rId3"/>
                <a:stretch>
                  <a:fillRect l="-1728" t="-2635" r="-1404"/>
                </a:stretch>
              </a:blipFill>
            </p:spPr>
            <p:txBody>
              <a:bodyPr/>
              <a:lstStyle/>
              <a:p>
                <a:r>
                  <a:rPr lang="ru-RU">
                    <a:noFill/>
                  </a:rPr>
                  <a:t> </a:t>
                </a:r>
              </a:p>
            </p:txBody>
          </p:sp>
        </mc:Fallback>
      </mc:AlternateContent>
    </p:spTree>
    <p:extLst>
      <p:ext uri="{BB962C8B-B14F-4D97-AF65-F5344CB8AC3E}">
        <p14:creationId xmlns:p14="http://schemas.microsoft.com/office/powerpoint/2010/main" val="55859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E6E5C-6A29-7EA4-B44A-18362EAA87AA}"/>
              </a:ext>
            </a:extLst>
          </p:cNvPr>
          <p:cNvSpPr>
            <a:spLocks noGrp="1"/>
          </p:cNvSpPr>
          <p:nvPr>
            <p:ph type="title"/>
          </p:nvPr>
        </p:nvSpPr>
        <p:spPr/>
        <p:txBody>
          <a:bodyPr/>
          <a:lstStyle/>
          <a:p>
            <a:r>
              <a:rPr lang="es-ES" b="0" i="0" dirty="0">
                <a:solidFill>
                  <a:srgbClr val="374151"/>
                </a:solidFill>
                <a:effectLst/>
                <a:latin typeface="Söhne"/>
              </a:rPr>
              <a:t>Modelado de la incertidumbre</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4FAD024-BF08-21FC-752D-0C27E95E06C2}"/>
                  </a:ext>
                </a:extLst>
              </p:cNvPr>
              <p:cNvSpPr>
                <a:spLocks noGrp="1"/>
              </p:cNvSpPr>
              <p:nvPr>
                <p:ph idx="1"/>
              </p:nvPr>
            </p:nvSpPr>
            <p:spPr/>
            <p:txBody>
              <a:bodyPr/>
              <a:lstStyle/>
              <a:p>
                <a:pPr marL="0" indent="0">
                  <a:buNone/>
                </a:pPr>
                <a:r>
                  <a:rPr lang="es-AR" b="1" dirty="0">
                    <a:latin typeface="+mj-lt"/>
                  </a:rPr>
                  <a:t>GARCH</a:t>
                </a:r>
                <a:r>
                  <a:rPr lang="es-AR" dirty="0">
                    <a:latin typeface="+mj-lt"/>
                  </a:rPr>
                  <a:t> </a:t>
                </a:r>
                <a:r>
                  <a:rPr lang="ru-RU" dirty="0">
                    <a:latin typeface="+mj-lt"/>
                  </a:rPr>
                  <a:t>– </a:t>
                </a:r>
                <a:r>
                  <a:rPr lang="es-AR" dirty="0">
                    <a:solidFill>
                      <a:srgbClr val="374151"/>
                    </a:solidFill>
                    <a:latin typeface="+mj-lt"/>
                  </a:rPr>
                  <a:t>ARCH generalizado.</a:t>
                </a:r>
                <a:endParaRPr lang="ru-RU" dirty="0">
                  <a:solidFill>
                    <a:srgbClr val="374151"/>
                  </a:solidFill>
                  <a:latin typeface="+mj-lt"/>
                </a:endParaRPr>
              </a:p>
              <a:p>
                <a:pPr marL="0" indent="0">
                  <a:buNone/>
                </a:pPr>
                <a:r>
                  <a:rPr lang="es-AR" dirty="0">
                    <a:latin typeface="+mj-lt"/>
                  </a:rPr>
                  <a:t>Generalización en este modelo significa qué también utilizamos los valores de </a:t>
                </a:r>
                <a:r>
                  <a:rPr lang="es-AR" dirty="0">
                    <a:solidFill>
                      <a:srgbClr val="374151"/>
                    </a:solidFill>
                    <a:latin typeface="+mj-lt"/>
                  </a:rPr>
                  <a:t>varianza condicional previos.</a:t>
                </a:r>
              </a:p>
              <a:p>
                <a:pPr marL="0" indent="0">
                  <a:buNone/>
                </a:pPr>
                <a:r>
                  <a:rPr lang="es-AR" dirty="0">
                    <a:solidFill>
                      <a:srgbClr val="374151"/>
                    </a:solidFill>
                    <a:latin typeface="+mj-lt"/>
                  </a:rPr>
                  <a:t>El ejemplo más simple GARCH</a:t>
                </a:r>
                <a:r>
                  <a:rPr lang="en-US" dirty="0">
                    <a:solidFill>
                      <a:srgbClr val="374151"/>
                    </a:solidFill>
                    <a:latin typeface="+mj-lt"/>
                  </a:rPr>
                  <a:t>(1, 1) </a:t>
                </a:r>
                <a:r>
                  <a:rPr lang="es-AR" dirty="0">
                    <a:solidFill>
                      <a:srgbClr val="374151"/>
                    </a:solidFill>
                    <a:latin typeface="+mj-lt"/>
                  </a:rPr>
                  <a:t>tiene una forma</a:t>
                </a:r>
                <a:r>
                  <a:rPr lang="en-US" dirty="0">
                    <a:solidFill>
                      <a:srgbClr val="374151"/>
                    </a:solidFill>
                    <a:latin typeface="+mj-lt"/>
                  </a:rPr>
                  <a:t>:</a:t>
                </a:r>
                <a:endParaRPr lang="es-AR" dirty="0">
                  <a:latin typeface="+mj-lt"/>
                </a:endParaRPr>
              </a:p>
              <a:p>
                <a:pPr marL="0" indent="0">
                  <a:buNone/>
                </a:pPr>
                <a14:m>
                  <m:oMathPara xmlns:m="http://schemas.openxmlformats.org/officeDocument/2006/math">
                    <m:oMathParaPr>
                      <m:jc m:val="centerGroup"/>
                    </m:oMathParaPr>
                    <m:oMath xmlns:m="http://schemas.openxmlformats.org/officeDocument/2006/math">
                      <m:sSub>
                        <m:sSubPr>
                          <m:ctrlPr>
                            <a:rPr lang="es-AR" b="0" i="1" dirty="0" smtClean="0">
                              <a:solidFill>
                                <a:srgbClr val="374151"/>
                              </a:solidFill>
                              <a:effectLst/>
                              <a:latin typeface="+mj-lt"/>
                            </a:rPr>
                          </m:ctrlPr>
                        </m:sSubPr>
                        <m:e>
                          <m:r>
                            <a:rPr lang="es-AR" b="0" i="0" dirty="0" smtClean="0">
                              <a:solidFill>
                                <a:srgbClr val="374151"/>
                              </a:solidFill>
                              <a:effectLst/>
                              <a:latin typeface="+mj-lt"/>
                            </a:rPr>
                            <m:t>𝜀</m:t>
                          </m:r>
                        </m:e>
                        <m:sub>
                          <m:r>
                            <a:rPr lang="es-AR" b="0" i="0" dirty="0" smtClean="0">
                              <a:solidFill>
                                <a:srgbClr val="374151"/>
                              </a:solidFill>
                              <a:effectLst/>
                              <a:latin typeface="+mj-lt"/>
                            </a:rPr>
                            <m:t>𝑡</m:t>
                          </m:r>
                        </m:sub>
                      </m:sSub>
                      <m:r>
                        <a:rPr lang="es-AR" b="0" i="0" dirty="0" smtClean="0">
                          <a:solidFill>
                            <a:srgbClr val="374151"/>
                          </a:solidFill>
                          <a:effectLst/>
                          <a:latin typeface="+mj-lt"/>
                        </a:rPr>
                        <m:t>=</m:t>
                      </m:r>
                      <m:sSub>
                        <m:sSubPr>
                          <m:ctrlPr>
                            <a:rPr lang="es-AR" b="0" i="1" dirty="0" smtClean="0">
                              <a:solidFill>
                                <a:srgbClr val="374151"/>
                              </a:solidFill>
                              <a:effectLst/>
                              <a:latin typeface="+mj-lt"/>
                            </a:rPr>
                          </m:ctrlPr>
                        </m:sSubPr>
                        <m:e>
                          <m:r>
                            <a:rPr lang="es-AR" b="0" i="0" dirty="0" smtClean="0">
                              <a:solidFill>
                                <a:srgbClr val="374151"/>
                              </a:solidFill>
                              <a:effectLst/>
                              <a:latin typeface="+mj-lt"/>
                            </a:rPr>
                            <m:t>𝜎</m:t>
                          </m:r>
                        </m:e>
                        <m:sub>
                          <m:r>
                            <a:rPr lang="es-AR" b="0" i="0" dirty="0" smtClean="0">
                              <a:solidFill>
                                <a:srgbClr val="374151"/>
                              </a:solidFill>
                              <a:effectLst/>
                              <a:latin typeface="+mj-lt"/>
                            </a:rPr>
                            <m:t>𝑡</m:t>
                          </m:r>
                        </m:sub>
                      </m:sSub>
                      <m:sSub>
                        <m:sSubPr>
                          <m:ctrlPr>
                            <a:rPr lang="es-AR" b="0" i="1" dirty="0" smtClean="0">
                              <a:solidFill>
                                <a:srgbClr val="374151"/>
                              </a:solidFill>
                              <a:effectLst/>
                              <a:latin typeface="+mj-lt"/>
                            </a:rPr>
                          </m:ctrlPr>
                        </m:sSubPr>
                        <m:e>
                          <m:r>
                            <a:rPr lang="es-AR" b="0" i="0" dirty="0" smtClean="0">
                              <a:solidFill>
                                <a:srgbClr val="374151"/>
                              </a:solidFill>
                              <a:effectLst/>
                              <a:latin typeface="+mj-lt"/>
                            </a:rPr>
                            <m:t>𝑧</m:t>
                          </m:r>
                        </m:e>
                        <m:sub>
                          <m:r>
                            <a:rPr lang="es-AR" b="0" i="0" dirty="0" smtClean="0">
                              <a:solidFill>
                                <a:srgbClr val="374151"/>
                              </a:solidFill>
                              <a:effectLst/>
                              <a:latin typeface="+mj-lt"/>
                            </a:rPr>
                            <m:t>𝑡</m:t>
                          </m:r>
                        </m:sub>
                      </m:sSub>
                    </m:oMath>
                  </m:oMathPara>
                </a14:m>
                <a:endParaRPr lang="ru-RU" b="0" i="0" dirty="0">
                  <a:solidFill>
                    <a:srgbClr val="374151"/>
                  </a:solidFill>
                  <a:effectLst/>
                  <a:latin typeface="+mj-lt"/>
                </a:endParaRPr>
              </a:p>
              <a:p>
                <a:pPr marL="0" indent="0">
                  <a:buNone/>
                </a:pPr>
                <a14:m>
                  <m:oMathPara xmlns:m="http://schemas.openxmlformats.org/officeDocument/2006/math">
                    <m:oMathParaPr>
                      <m:jc m:val="centerGroup"/>
                    </m:oMathParaPr>
                    <m:oMath xmlns:m="http://schemas.openxmlformats.org/officeDocument/2006/math">
                      <m:sSubSup>
                        <m:sSubSupPr>
                          <m:ctrlPr>
                            <a:rPr lang="es-AR" b="0" i="1" dirty="0" smtClean="0">
                              <a:solidFill>
                                <a:srgbClr val="374151"/>
                              </a:solidFill>
                              <a:effectLst/>
                              <a:latin typeface="+mj-lt"/>
                            </a:rPr>
                          </m:ctrlPr>
                        </m:sSubSupPr>
                        <m:e>
                          <m:r>
                            <a:rPr lang="es-AR" b="0" i="0" dirty="0" smtClean="0">
                              <a:solidFill>
                                <a:srgbClr val="374151"/>
                              </a:solidFill>
                              <a:effectLst/>
                              <a:latin typeface="+mj-lt"/>
                            </a:rPr>
                            <m:t>𝜎</m:t>
                          </m:r>
                        </m:e>
                        <m:sub>
                          <m:r>
                            <a:rPr lang="es-AR" b="0" i="0" dirty="0" smtClean="0">
                              <a:solidFill>
                                <a:srgbClr val="374151"/>
                              </a:solidFill>
                              <a:effectLst/>
                              <a:latin typeface="+mj-lt"/>
                            </a:rPr>
                            <m:t>𝑡</m:t>
                          </m:r>
                        </m:sub>
                        <m:sup>
                          <m:r>
                            <a:rPr lang="es-AR" b="0" i="0" dirty="0" smtClean="0">
                              <a:solidFill>
                                <a:srgbClr val="374151"/>
                              </a:solidFill>
                              <a:effectLst/>
                              <a:latin typeface="+mj-lt"/>
                            </a:rPr>
                            <m:t>2</m:t>
                          </m:r>
                        </m:sup>
                      </m:sSubSup>
                      <m:r>
                        <a:rPr lang="es-AR" b="0" i="0" dirty="0" smtClean="0">
                          <a:solidFill>
                            <a:srgbClr val="374151"/>
                          </a:solidFill>
                          <a:effectLst/>
                          <a:latin typeface="+mj-lt"/>
                        </a:rPr>
                        <m:t>=</m:t>
                      </m:r>
                      <m:sSub>
                        <m:sSubPr>
                          <m:ctrlPr>
                            <a:rPr lang="es-AR" b="0" i="1" dirty="0" smtClean="0">
                              <a:solidFill>
                                <a:srgbClr val="374151"/>
                              </a:solidFill>
                              <a:effectLst/>
                              <a:latin typeface="+mj-lt"/>
                            </a:rPr>
                          </m:ctrlPr>
                        </m:sSubPr>
                        <m:e>
                          <m:r>
                            <a:rPr lang="es-AR" b="0" i="0" dirty="0" smtClean="0">
                              <a:solidFill>
                                <a:srgbClr val="374151"/>
                              </a:solidFill>
                              <a:effectLst/>
                              <a:latin typeface="+mj-lt"/>
                            </a:rPr>
                            <m:t>𝑎</m:t>
                          </m:r>
                        </m:e>
                        <m:sub>
                          <m:r>
                            <a:rPr lang="es-AR" b="0" i="0" dirty="0" smtClean="0">
                              <a:solidFill>
                                <a:srgbClr val="374151"/>
                              </a:solidFill>
                              <a:effectLst/>
                              <a:latin typeface="+mj-lt"/>
                            </a:rPr>
                            <m:t>0</m:t>
                          </m:r>
                        </m:sub>
                      </m:sSub>
                      <m:r>
                        <a:rPr lang="es-AR" b="0" i="0" dirty="0" smtClean="0">
                          <a:solidFill>
                            <a:srgbClr val="374151"/>
                          </a:solidFill>
                          <a:effectLst/>
                          <a:latin typeface="+mj-lt"/>
                        </a:rPr>
                        <m:t>+</m:t>
                      </m:r>
                      <m:sSub>
                        <m:sSubPr>
                          <m:ctrlPr>
                            <a:rPr lang="es-AR" b="0" i="1" dirty="0" smtClean="0">
                              <a:solidFill>
                                <a:srgbClr val="374151"/>
                              </a:solidFill>
                              <a:effectLst/>
                              <a:latin typeface="+mj-lt"/>
                            </a:rPr>
                          </m:ctrlPr>
                        </m:sSubPr>
                        <m:e>
                          <m:r>
                            <a:rPr lang="es-AR" b="0" i="0" dirty="0" smtClean="0">
                              <a:solidFill>
                                <a:srgbClr val="374151"/>
                              </a:solidFill>
                              <a:effectLst/>
                              <a:latin typeface="+mj-lt"/>
                            </a:rPr>
                            <m:t>𝑎</m:t>
                          </m:r>
                        </m:e>
                        <m:sub>
                          <m:r>
                            <a:rPr lang="es-AR" b="0" i="0" dirty="0" smtClean="0">
                              <a:solidFill>
                                <a:srgbClr val="374151"/>
                              </a:solidFill>
                              <a:effectLst/>
                              <a:latin typeface="+mj-lt"/>
                            </a:rPr>
                            <m:t>1</m:t>
                          </m:r>
                        </m:sub>
                      </m:sSub>
                      <m:sSubSup>
                        <m:sSubSupPr>
                          <m:ctrlPr>
                            <a:rPr lang="es-AR" b="0" i="1" dirty="0" smtClean="0">
                              <a:solidFill>
                                <a:srgbClr val="374151"/>
                              </a:solidFill>
                              <a:effectLst/>
                              <a:latin typeface="+mj-lt"/>
                            </a:rPr>
                          </m:ctrlPr>
                        </m:sSubSupPr>
                        <m:e>
                          <m:r>
                            <a:rPr lang="es-AR" b="0" i="0" dirty="0" smtClean="0">
                              <a:solidFill>
                                <a:srgbClr val="374151"/>
                              </a:solidFill>
                              <a:effectLst/>
                              <a:latin typeface="+mj-lt"/>
                            </a:rPr>
                            <m:t>𝜀</m:t>
                          </m:r>
                        </m:e>
                        <m:sub>
                          <m:r>
                            <a:rPr lang="es-AR" b="0" i="0" dirty="0" smtClean="0">
                              <a:solidFill>
                                <a:srgbClr val="374151"/>
                              </a:solidFill>
                              <a:effectLst/>
                              <a:latin typeface="+mj-lt"/>
                            </a:rPr>
                            <m:t>𝑡</m:t>
                          </m:r>
                          <m:r>
                            <a:rPr lang="es-AR" b="0" i="0" dirty="0" smtClean="0">
                              <a:solidFill>
                                <a:srgbClr val="374151"/>
                              </a:solidFill>
                              <a:effectLst/>
                              <a:latin typeface="+mj-lt"/>
                            </a:rPr>
                            <m:t>−1</m:t>
                          </m:r>
                        </m:sub>
                        <m:sup>
                          <m:r>
                            <a:rPr lang="es-AR" b="0" i="0" dirty="0" smtClean="0">
                              <a:solidFill>
                                <a:srgbClr val="374151"/>
                              </a:solidFill>
                              <a:effectLst/>
                              <a:latin typeface="+mj-lt"/>
                            </a:rPr>
                            <m:t>2</m:t>
                          </m:r>
                        </m:sup>
                      </m:sSubSup>
                      <m:r>
                        <a:rPr lang="en-US" b="0" i="1" dirty="0" smtClean="0">
                          <a:solidFill>
                            <a:srgbClr val="374151"/>
                          </a:solidFill>
                          <a:effectLst/>
                          <a:latin typeface="+mj-lt"/>
                        </a:rPr>
                        <m:t>+</m:t>
                      </m:r>
                      <m:sSub>
                        <m:sSubPr>
                          <m:ctrlPr>
                            <a:rPr lang="es-AR" b="0" i="1" dirty="0" smtClean="0">
                              <a:solidFill>
                                <a:srgbClr val="374151"/>
                              </a:solidFill>
                              <a:effectLst/>
                              <a:latin typeface="+mj-lt"/>
                            </a:rPr>
                          </m:ctrlPr>
                        </m:sSubPr>
                        <m:e>
                          <m:r>
                            <a:rPr lang="en-US" b="0" i="1" dirty="0" smtClean="0">
                              <a:solidFill>
                                <a:srgbClr val="374151"/>
                              </a:solidFill>
                              <a:effectLst/>
                              <a:latin typeface="+mj-lt"/>
                            </a:rPr>
                            <m:t>𝑏</m:t>
                          </m:r>
                        </m:e>
                        <m:sub>
                          <m:r>
                            <a:rPr lang="es-AR" b="0" i="0" dirty="0" smtClean="0">
                              <a:solidFill>
                                <a:srgbClr val="374151"/>
                              </a:solidFill>
                              <a:effectLst/>
                              <a:latin typeface="+mj-lt"/>
                            </a:rPr>
                            <m:t>1</m:t>
                          </m:r>
                        </m:sub>
                      </m:sSub>
                      <m:sSubSup>
                        <m:sSubSupPr>
                          <m:ctrlPr>
                            <a:rPr lang="es-AR" b="0" i="1" dirty="0" smtClean="0">
                              <a:solidFill>
                                <a:srgbClr val="374151"/>
                              </a:solidFill>
                              <a:effectLst/>
                              <a:latin typeface="+mj-lt"/>
                            </a:rPr>
                          </m:ctrlPr>
                        </m:sSubSupPr>
                        <m:e>
                          <m:r>
                            <a:rPr lang="es-AR" b="0" i="0" dirty="0" smtClean="0">
                              <a:solidFill>
                                <a:srgbClr val="374151"/>
                              </a:solidFill>
                              <a:effectLst/>
                              <a:latin typeface="+mj-lt"/>
                            </a:rPr>
                            <m:t>𝜎</m:t>
                          </m:r>
                        </m:e>
                        <m:sub>
                          <m:r>
                            <a:rPr lang="es-AR" b="0" i="0" dirty="0" smtClean="0">
                              <a:solidFill>
                                <a:srgbClr val="374151"/>
                              </a:solidFill>
                              <a:effectLst/>
                              <a:latin typeface="+mj-lt"/>
                            </a:rPr>
                            <m:t>𝑡</m:t>
                          </m:r>
                          <m:r>
                            <a:rPr lang="es-AR" b="0" i="0" dirty="0" smtClean="0">
                              <a:solidFill>
                                <a:srgbClr val="374151"/>
                              </a:solidFill>
                              <a:effectLst/>
                              <a:latin typeface="+mj-lt"/>
                            </a:rPr>
                            <m:t>−1</m:t>
                          </m:r>
                        </m:sub>
                        <m:sup>
                          <m:r>
                            <a:rPr lang="es-AR" b="0" i="0" dirty="0" smtClean="0">
                              <a:solidFill>
                                <a:srgbClr val="374151"/>
                              </a:solidFill>
                              <a:effectLst/>
                              <a:latin typeface="+mj-lt"/>
                            </a:rPr>
                            <m:t>2</m:t>
                          </m:r>
                        </m:sup>
                      </m:sSubSup>
                    </m:oMath>
                  </m:oMathPara>
                </a14:m>
                <a:endParaRPr lang="en-US" dirty="0">
                  <a:latin typeface="+mj-lt"/>
                </a:endParaRPr>
              </a:p>
              <a:p>
                <a:pPr marL="0" indent="0">
                  <a:buNone/>
                </a:pPr>
                <a:r>
                  <a:rPr lang="en-US" dirty="0" err="1">
                    <a:latin typeface="+mj-lt"/>
                  </a:rPr>
                  <a:t>Donde</a:t>
                </a:r>
                <a:r>
                  <a:rPr lang="en-US" dirty="0">
                    <a:latin typeface="+mj-lt"/>
                  </a:rPr>
                  <a:t> la </a:t>
                </a:r>
                <a:r>
                  <a:rPr lang="en-US" dirty="0" err="1">
                    <a:latin typeface="+mj-lt"/>
                  </a:rPr>
                  <a:t>parte</a:t>
                </a:r>
                <a:r>
                  <a:rPr lang="en-US" dirty="0">
                    <a:latin typeface="+mj-lt"/>
                  </a:rPr>
                  <a:t> </a:t>
                </a:r>
                <a:r>
                  <a:rPr lang="en-US" dirty="0" err="1">
                    <a:latin typeface="+mj-lt"/>
                  </a:rPr>
                  <a:t>nueva</a:t>
                </a:r>
                <a:r>
                  <a:rPr lang="en-US" dirty="0">
                    <a:latin typeface="+mj-lt"/>
                  </a:rPr>
                  <a:t> es </a:t>
                </a:r>
                <a14:m>
                  <m:oMath xmlns:m="http://schemas.openxmlformats.org/officeDocument/2006/math">
                    <m:sSubSup>
                      <m:sSubSupPr>
                        <m:ctrlPr>
                          <a:rPr lang="es-AR" b="0" i="1" dirty="0" smtClean="0">
                            <a:solidFill>
                              <a:srgbClr val="374151"/>
                            </a:solidFill>
                            <a:effectLst/>
                            <a:latin typeface="+mj-lt"/>
                          </a:rPr>
                        </m:ctrlPr>
                      </m:sSubSupPr>
                      <m:e>
                        <m:r>
                          <a:rPr lang="es-AR" b="0" i="0" dirty="0" smtClean="0">
                            <a:solidFill>
                              <a:srgbClr val="374151"/>
                            </a:solidFill>
                            <a:effectLst/>
                            <a:latin typeface="+mj-lt"/>
                          </a:rPr>
                          <m:t>𝜎</m:t>
                        </m:r>
                      </m:e>
                      <m:sub>
                        <m:r>
                          <a:rPr lang="es-AR" b="0" i="0" dirty="0" smtClean="0">
                            <a:solidFill>
                              <a:srgbClr val="374151"/>
                            </a:solidFill>
                            <a:effectLst/>
                            <a:latin typeface="+mj-lt"/>
                          </a:rPr>
                          <m:t>𝑡</m:t>
                        </m:r>
                        <m:r>
                          <a:rPr lang="es-AR" b="0" i="0" dirty="0" smtClean="0">
                            <a:solidFill>
                              <a:srgbClr val="374151"/>
                            </a:solidFill>
                            <a:effectLst/>
                            <a:latin typeface="+mj-lt"/>
                          </a:rPr>
                          <m:t>−1</m:t>
                        </m:r>
                      </m:sub>
                      <m:sup>
                        <m:r>
                          <a:rPr lang="es-AR" b="0" i="0" dirty="0" smtClean="0">
                            <a:solidFill>
                              <a:srgbClr val="374151"/>
                            </a:solidFill>
                            <a:effectLst/>
                            <a:latin typeface="+mj-lt"/>
                          </a:rPr>
                          <m:t>2</m:t>
                        </m:r>
                      </m:sup>
                    </m:sSubSup>
                  </m:oMath>
                </a14:m>
                <a:r>
                  <a:rPr lang="en-US" dirty="0">
                    <a:latin typeface="+mj-lt"/>
                  </a:rPr>
                  <a:t> - </a:t>
                </a:r>
                <a:r>
                  <a:rPr lang="en-US" dirty="0" err="1">
                    <a:latin typeface="+mj-lt"/>
                  </a:rPr>
                  <a:t>varianza</a:t>
                </a:r>
                <a:r>
                  <a:rPr lang="en-US" dirty="0">
                    <a:latin typeface="+mj-lt"/>
                  </a:rPr>
                  <a:t> </a:t>
                </a:r>
                <a:r>
                  <a:rPr lang="es-AR" dirty="0">
                    <a:latin typeface="+mj-lt"/>
                  </a:rPr>
                  <a:t>condicional</a:t>
                </a:r>
                <a:r>
                  <a:rPr lang="en-US" dirty="0">
                    <a:latin typeface="+mj-lt"/>
                  </a:rPr>
                  <a:t> previa y </a:t>
                </a:r>
                <a14:m>
                  <m:oMath xmlns:m="http://schemas.openxmlformats.org/officeDocument/2006/math">
                    <m:sSub>
                      <m:sSubPr>
                        <m:ctrlPr>
                          <a:rPr lang="es-AR" b="0" i="1" dirty="0" smtClean="0">
                            <a:solidFill>
                              <a:srgbClr val="374151"/>
                            </a:solidFill>
                            <a:effectLst/>
                            <a:latin typeface="+mj-lt"/>
                          </a:rPr>
                        </m:ctrlPr>
                      </m:sSubPr>
                      <m:e>
                        <m:r>
                          <a:rPr lang="en-US" b="0" i="1" dirty="0" smtClean="0">
                            <a:solidFill>
                              <a:srgbClr val="374151"/>
                            </a:solidFill>
                            <a:effectLst/>
                            <a:latin typeface="+mj-lt"/>
                          </a:rPr>
                          <m:t>𝑏</m:t>
                        </m:r>
                      </m:e>
                      <m:sub>
                        <m:r>
                          <a:rPr lang="es-AR" b="0" i="0" dirty="0" smtClean="0">
                            <a:solidFill>
                              <a:srgbClr val="374151"/>
                            </a:solidFill>
                            <a:effectLst/>
                            <a:latin typeface="+mj-lt"/>
                          </a:rPr>
                          <m:t>1</m:t>
                        </m:r>
                      </m:sub>
                    </m:sSub>
                  </m:oMath>
                </a14:m>
                <a:r>
                  <a:rPr lang="es-AR" dirty="0">
                    <a:latin typeface="+mj-lt"/>
                  </a:rPr>
                  <a:t> es un coeficiente.</a:t>
                </a:r>
                <a:endParaRPr lang="ru-RU" dirty="0">
                  <a:latin typeface="+mj-lt"/>
                </a:endParaRPr>
              </a:p>
            </p:txBody>
          </p:sp>
        </mc:Choice>
        <mc:Fallback>
          <p:sp>
            <p:nvSpPr>
              <p:cNvPr id="3" name="Объект 2">
                <a:extLst>
                  <a:ext uri="{FF2B5EF4-FFF2-40B4-BE49-F238E27FC236}">
                    <a16:creationId xmlns:a16="http://schemas.microsoft.com/office/drawing/2014/main" id="{04FAD024-BF08-21FC-752D-0C27E95E06C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3748986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Широкоэкранный</PresentationFormat>
  <Paragraphs>26</Paragraphs>
  <Slides>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vt:i4>
      </vt:variant>
    </vt:vector>
  </HeadingPairs>
  <TitlesOfParts>
    <vt:vector size="11" baseType="lpstr">
      <vt:lpstr>Arial</vt:lpstr>
      <vt:lpstr>Calibri</vt:lpstr>
      <vt:lpstr>Calibri Light</vt:lpstr>
      <vt:lpstr>Cambria Math</vt:lpstr>
      <vt:lpstr>Söhne</vt:lpstr>
      <vt:lpstr>Тема Office</vt:lpstr>
      <vt:lpstr>X, V y heterocedasticidad</vt:lpstr>
      <vt:lpstr>El modelo SARIMAX complementa SARIMA con datos externos. Por ejemplo, si la serie temporal es el precio de las acciones, los datos relevantes podrían ser varios indicadores macroeconómicos y el volumen de transacciones realizadas.  La ecuación SARIMA en este caso se complementa con variables exógenas X_(1…n)  y sus coeficientes β_(1…n).</vt:lpstr>
      <vt:lpstr>Vector Auto Regression</vt:lpstr>
      <vt:lpstr>Modelado de la incertidumbre</vt:lpstr>
      <vt:lpstr>Modelado de la incertidumbre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V y heterocedasticidad</dc:title>
  <dc:creator>Igor Nesterov</dc:creator>
  <cp:lastModifiedBy>Igor Nesterov</cp:lastModifiedBy>
  <cp:revision>1</cp:revision>
  <dcterms:created xsi:type="dcterms:W3CDTF">2023-12-18T21:27:42Z</dcterms:created>
  <dcterms:modified xsi:type="dcterms:W3CDTF">2023-12-18T21:27:45Z</dcterms:modified>
</cp:coreProperties>
</file>