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May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1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May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3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0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6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1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May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10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B1EC19-F0C7-E285-BB6F-929C7FF40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926" y="857673"/>
            <a:ext cx="7017231" cy="2391463"/>
          </a:xfrm>
        </p:spPr>
        <p:txBody>
          <a:bodyPr>
            <a:normAutofit/>
          </a:bodyPr>
          <a:lstStyle/>
          <a:p>
            <a:r>
              <a:rPr lang="es-PE" dirty="0"/>
              <a:t>Proyecto de Implementación de Sistema WEB de gestión de ventas para la empresa “RAPIMOTORS”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7E09D-2DEA-A99F-D6E3-A09420360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322" y="4582194"/>
            <a:ext cx="7406441" cy="1936800"/>
          </a:xfrm>
        </p:spPr>
        <p:txBody>
          <a:bodyPr>
            <a:normAutofit/>
          </a:bodyPr>
          <a:lstStyle/>
          <a:p>
            <a:pPr algn="l"/>
            <a:r>
              <a:rPr lang="es-PE" dirty="0"/>
              <a:t>Integrantes: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dirty="0"/>
              <a:t>Malpartida Lopez, Nestor Giovani</a:t>
            </a:r>
          </a:p>
        </p:txBody>
      </p:sp>
      <p:pic>
        <p:nvPicPr>
          <p:cNvPr id="4" name="Picture 3" descr="Fondo con red tecnológica">
            <a:extLst>
              <a:ext uri="{FF2B5EF4-FFF2-40B4-BE49-F238E27FC236}">
                <a16:creationId xmlns:a16="http://schemas.microsoft.com/office/drawing/2014/main" id="{A633DB20-F472-1AB8-3226-826C9561B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11" r="8789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BE5A4E5-DC39-9985-B99F-601B27901B0F}"/>
              </a:ext>
            </a:extLst>
          </p:cNvPr>
          <p:cNvSpPr txBox="1"/>
          <p:nvPr/>
        </p:nvSpPr>
        <p:spPr>
          <a:xfrm>
            <a:off x="213561" y="3341080"/>
            <a:ext cx="759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Curso: Desarrollo de Servicios Web 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7F8F46-F37B-1B71-939F-0B4D42F25625}"/>
              </a:ext>
            </a:extLst>
          </p:cNvPr>
          <p:cNvSpPr txBox="1"/>
          <p:nvPr/>
        </p:nvSpPr>
        <p:spPr>
          <a:xfrm>
            <a:off x="213559" y="3659486"/>
            <a:ext cx="759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Docente: </a:t>
            </a:r>
            <a:r>
              <a:rPr lang="es-PE" dirty="0" err="1"/>
              <a:t>Jose</a:t>
            </a:r>
            <a:r>
              <a:rPr lang="es-PE" dirty="0"/>
              <a:t> Miguel Flores </a:t>
            </a:r>
            <a:r>
              <a:rPr lang="es-PE" dirty="0" err="1"/>
              <a:t>Ingaruca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E2C142-1B59-0CF9-ABE6-A3A251235CF9}"/>
              </a:ext>
            </a:extLst>
          </p:cNvPr>
          <p:cNvSpPr txBox="1"/>
          <p:nvPr/>
        </p:nvSpPr>
        <p:spPr>
          <a:xfrm>
            <a:off x="213559" y="4028975"/>
            <a:ext cx="759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Sección: TEK | V Ciclo | 2024 - 1</a:t>
            </a:r>
          </a:p>
        </p:txBody>
      </p:sp>
    </p:spTree>
    <p:extLst>
      <p:ext uri="{BB962C8B-B14F-4D97-AF65-F5344CB8AC3E}">
        <p14:creationId xmlns:p14="http://schemas.microsoft.com/office/powerpoint/2010/main" val="124955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416374-CC08-8FFF-4DA0-CEC612BE8E2E}"/>
              </a:ext>
            </a:extLst>
          </p:cNvPr>
          <p:cNvSpPr txBox="1">
            <a:spLocks/>
          </p:cNvSpPr>
          <p:nvPr/>
        </p:nvSpPr>
        <p:spPr>
          <a:xfrm>
            <a:off x="1847082" y="1864904"/>
            <a:ext cx="3559805" cy="66626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8000"/>
              </a:lnSpc>
              <a:spcBef>
                <a:spcPct val="0"/>
              </a:spcBef>
              <a:buNone/>
              <a:defRPr sz="4400" kern="1200" cap="none" spc="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4000" dirty="0"/>
              <a:t>BENEFICIARIOS INDIRECTOS</a:t>
            </a:r>
          </a:p>
        </p:txBody>
      </p:sp>
      <p:sp>
        <p:nvSpPr>
          <p:cNvPr id="5" name="Luna 4">
            <a:extLst>
              <a:ext uri="{FF2B5EF4-FFF2-40B4-BE49-F238E27FC236}">
                <a16:creationId xmlns:a16="http://schemas.microsoft.com/office/drawing/2014/main" id="{A43532B9-DFFF-EA48-2676-5EA8DE379A59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28110C7-1E2A-AE97-870D-C5FCAD476DA2}"/>
              </a:ext>
            </a:extLst>
          </p:cNvPr>
          <p:cNvSpPr/>
          <p:nvPr/>
        </p:nvSpPr>
        <p:spPr>
          <a:xfrm>
            <a:off x="2202375" y="3286539"/>
            <a:ext cx="2849218" cy="8878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Personal Administrativo</a:t>
            </a:r>
          </a:p>
        </p:txBody>
      </p:sp>
      <p:pic>
        <p:nvPicPr>
          <p:cNvPr id="8" name="Imagen 7" descr="Dibujo animado de un personaje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C4BBF19A-E3C6-1525-CACD-C908F2D4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18" y="1594042"/>
            <a:ext cx="6052122" cy="4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5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B927E-3F20-E9BE-DA21-4BC10565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687" y="981969"/>
            <a:ext cx="1585878" cy="639758"/>
          </a:xfrm>
        </p:spPr>
        <p:txBody>
          <a:bodyPr>
            <a:normAutofit/>
          </a:bodyPr>
          <a:lstStyle/>
          <a:p>
            <a:pPr algn="ctr"/>
            <a:r>
              <a:rPr lang="es-PE" dirty="0"/>
              <a:t>OBJETIVOS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B7802FD8-C51E-028D-5F0E-90C0AB5C0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07" y="396145"/>
            <a:ext cx="2923812" cy="1477494"/>
          </a:xfrm>
          <a:prstGeom prst="rect">
            <a:avLst/>
          </a:prstGeom>
        </p:spPr>
      </p:pic>
      <p:pic>
        <p:nvPicPr>
          <p:cNvPr id="11" name="Imagen 10" descr="Imagen que contiene Forma&#10;&#10;Descripción generada automáticamente">
            <a:extLst>
              <a:ext uri="{FF2B5EF4-FFF2-40B4-BE49-F238E27FC236}">
                <a16:creationId xmlns:a16="http://schemas.microsoft.com/office/drawing/2014/main" id="{1B5B05E5-3460-892A-16D0-20949134C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08" y="2475952"/>
            <a:ext cx="1939073" cy="1939073"/>
          </a:xfrm>
          <a:prstGeom prst="rect">
            <a:avLst/>
          </a:prstGeom>
        </p:spPr>
      </p:pic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BBBE2C92-16AE-AB02-128B-4F973EC46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485" y="2496185"/>
            <a:ext cx="1939073" cy="1939073"/>
          </a:xfrm>
          <a:prstGeom prst="rect">
            <a:avLst/>
          </a:prstGeom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07616046-C97C-9016-2B4C-5307F5901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9" y="2459463"/>
            <a:ext cx="1939073" cy="193907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760A7E9-01EA-CB4D-FD79-0FD5B6AFBCE7}"/>
              </a:ext>
            </a:extLst>
          </p:cNvPr>
          <p:cNvSpPr txBox="1"/>
          <p:nvPr/>
        </p:nvSpPr>
        <p:spPr>
          <a:xfrm>
            <a:off x="0" y="5019210"/>
            <a:ext cx="418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Reducir el tiempo promedio de la gestión de matrículas en un 60%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84903FE-8D28-E449-BE98-E82CEDF0EA5E}"/>
              </a:ext>
            </a:extLst>
          </p:cNvPr>
          <p:cNvSpPr txBox="1"/>
          <p:nvPr/>
        </p:nvSpPr>
        <p:spPr>
          <a:xfrm>
            <a:off x="4042154" y="5021082"/>
            <a:ext cx="4187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El desarrollo de una aplicación web integral para la gestión de matrículas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5043C97-AA43-7A86-242C-83565719C65E}"/>
              </a:ext>
            </a:extLst>
          </p:cNvPr>
          <p:cNvSpPr txBox="1"/>
          <p:nvPr/>
        </p:nvSpPr>
        <p:spPr>
          <a:xfrm>
            <a:off x="8004313" y="5019209"/>
            <a:ext cx="418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Mejorar precisión de asignación de cursos y gestión académica</a:t>
            </a:r>
          </a:p>
        </p:txBody>
      </p:sp>
      <p:sp>
        <p:nvSpPr>
          <p:cNvPr id="19" name="Luna 18">
            <a:extLst>
              <a:ext uri="{FF2B5EF4-FFF2-40B4-BE49-F238E27FC236}">
                <a16:creationId xmlns:a16="http://schemas.microsoft.com/office/drawing/2014/main" id="{1D328AAA-1260-8E47-169C-14E7BF9913CE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894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1C424-5FDD-3DD3-3F73-63D20549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64" y="1599861"/>
            <a:ext cx="10332313" cy="706017"/>
          </a:xfrm>
        </p:spPr>
        <p:txBody>
          <a:bodyPr/>
          <a:lstStyle/>
          <a:p>
            <a:r>
              <a:rPr lang="es-PE" dirty="0"/>
              <a:t>Modelado y Notación del Proceso de Negocio(BPMN)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950E64A-8D89-3A88-319B-0BBE745B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274" y="2541588"/>
            <a:ext cx="10161226" cy="3227387"/>
          </a:xfrm>
        </p:spPr>
      </p:pic>
      <p:sp>
        <p:nvSpPr>
          <p:cNvPr id="7" name="Luna 6">
            <a:extLst>
              <a:ext uri="{FF2B5EF4-FFF2-40B4-BE49-F238E27FC236}">
                <a16:creationId xmlns:a16="http://schemas.microsoft.com/office/drawing/2014/main" id="{A1D5BAB2-7AB3-102E-42C9-EAB6D4151BFB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23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0F086-A45F-CA0D-181F-4BBEEFF5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156" y="604763"/>
            <a:ext cx="2036452" cy="798783"/>
          </a:xfrm>
        </p:spPr>
        <p:txBody>
          <a:bodyPr/>
          <a:lstStyle/>
          <a:p>
            <a:pPr algn="ctr"/>
            <a:r>
              <a:rPr lang="es-PE" dirty="0"/>
              <a:t>Base de Datos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A8929A50-4DFE-E6F0-CFFC-5B883BEA0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5" y="1299088"/>
            <a:ext cx="8454887" cy="5319493"/>
          </a:xfrm>
        </p:spPr>
      </p:pic>
      <p:sp>
        <p:nvSpPr>
          <p:cNvPr id="4" name="Luna 3">
            <a:extLst>
              <a:ext uri="{FF2B5EF4-FFF2-40B4-BE49-F238E27FC236}">
                <a16:creationId xmlns:a16="http://schemas.microsoft.com/office/drawing/2014/main" id="{C09F262F-7A21-C1E1-9B52-A13E3165666C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38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9AFE7-AEE3-E097-E1FE-1C2B980B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765" y="1361322"/>
            <a:ext cx="4077287" cy="639757"/>
          </a:xfrm>
        </p:spPr>
        <p:txBody>
          <a:bodyPr/>
          <a:lstStyle/>
          <a:p>
            <a:r>
              <a:rPr lang="es-PE" dirty="0"/>
              <a:t>Funcionamiento del Sistema</a:t>
            </a:r>
          </a:p>
        </p:txBody>
      </p:sp>
      <p:sp>
        <p:nvSpPr>
          <p:cNvPr id="5" name="Luna 4">
            <a:extLst>
              <a:ext uri="{FF2B5EF4-FFF2-40B4-BE49-F238E27FC236}">
                <a16:creationId xmlns:a16="http://schemas.microsoft.com/office/drawing/2014/main" id="{FEC1A4D4-DEDD-EF17-1FF9-3B377E539690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Fotos de Pagina Web Dibujo, +15.000 Fotos de stock gratuitas de gran calidad">
            <a:extLst>
              <a:ext uri="{FF2B5EF4-FFF2-40B4-BE49-F238E27FC236}">
                <a16:creationId xmlns:a16="http://schemas.microsoft.com/office/drawing/2014/main" id="{ABFCE05D-37A0-0819-1C54-8B800DA13C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82" y="2322638"/>
            <a:ext cx="7840257" cy="360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83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CE7A6-F0B2-6468-CBC6-FAACE432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444" y="1457337"/>
            <a:ext cx="2326444" cy="600001"/>
          </a:xfrm>
        </p:spPr>
        <p:txBody>
          <a:bodyPr/>
          <a:lstStyle/>
          <a:p>
            <a:pPr algn="ctr"/>
            <a:r>
              <a:rPr lang="es-PE" dirty="0"/>
              <a:t>CONCLUSIONES</a:t>
            </a:r>
          </a:p>
        </p:txBody>
      </p:sp>
      <p:sp>
        <p:nvSpPr>
          <p:cNvPr id="4" name="Luna 3">
            <a:extLst>
              <a:ext uri="{FF2B5EF4-FFF2-40B4-BE49-F238E27FC236}">
                <a16:creationId xmlns:a16="http://schemas.microsoft.com/office/drawing/2014/main" id="{D8A14176-2419-57EE-5141-E37F024541CF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E8E189D-D389-D743-C9C9-76B21AD1F27D}"/>
              </a:ext>
            </a:extLst>
          </p:cNvPr>
          <p:cNvSpPr/>
          <p:nvPr/>
        </p:nvSpPr>
        <p:spPr>
          <a:xfrm>
            <a:off x="694142" y="2731081"/>
            <a:ext cx="3350301" cy="34179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La implementación del Sistema Web ha optimizado notablemente el proceso de gestión de matrículas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2A39A24-7818-A1C3-B79F-0A526179E38C}"/>
              </a:ext>
            </a:extLst>
          </p:cNvPr>
          <p:cNvSpPr/>
          <p:nvPr/>
        </p:nvSpPr>
        <p:spPr>
          <a:xfrm>
            <a:off x="4420849" y="2731081"/>
            <a:ext cx="3350301" cy="34179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El sistema proporciona la información relevante y oportuna para una correcta toma de decisiones al momento de gestionar las matrículas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FC42874-35F6-4845-D0A2-EFE137FED0E2}"/>
              </a:ext>
            </a:extLst>
          </p:cNvPr>
          <p:cNvSpPr/>
          <p:nvPr/>
        </p:nvSpPr>
        <p:spPr>
          <a:xfrm>
            <a:off x="8147556" y="2731081"/>
            <a:ext cx="3409176" cy="34179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La solución aborda efectivamente el problema y mejora la precisión de la gestión académica</a:t>
            </a:r>
          </a:p>
        </p:txBody>
      </p:sp>
    </p:spTree>
    <p:extLst>
      <p:ext uri="{BB962C8B-B14F-4D97-AF65-F5344CB8AC3E}">
        <p14:creationId xmlns:p14="http://schemas.microsoft.com/office/powerpoint/2010/main" val="12034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123B6-36CE-D5AA-1451-0A04E3D7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44" y="1454087"/>
            <a:ext cx="3017113" cy="626504"/>
          </a:xfrm>
        </p:spPr>
        <p:txBody>
          <a:bodyPr/>
          <a:lstStyle/>
          <a:p>
            <a:r>
              <a:rPr lang="es-PE" dirty="0"/>
              <a:t>RECOMENDACIONES</a:t>
            </a:r>
          </a:p>
        </p:txBody>
      </p:sp>
      <p:sp>
        <p:nvSpPr>
          <p:cNvPr id="4" name="Luna 3">
            <a:extLst>
              <a:ext uri="{FF2B5EF4-FFF2-40B4-BE49-F238E27FC236}">
                <a16:creationId xmlns:a16="http://schemas.microsoft.com/office/drawing/2014/main" id="{1113B36F-C166-5CDA-098B-4244ECB02994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1050188-9DCC-DC77-3AD2-CFEC81A99AF3}"/>
              </a:ext>
            </a:extLst>
          </p:cNvPr>
          <p:cNvSpPr/>
          <p:nvPr/>
        </p:nvSpPr>
        <p:spPr>
          <a:xfrm>
            <a:off x="694142" y="2731081"/>
            <a:ext cx="3350301" cy="34179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Evaluación Continua</a:t>
            </a:r>
          </a:p>
          <a:p>
            <a:pPr algn="ctr"/>
            <a:endParaRPr lang="es-PE" b="1" dirty="0"/>
          </a:p>
          <a:p>
            <a:pPr algn="ctr"/>
            <a:r>
              <a:rPr lang="es-PE" dirty="0"/>
              <a:t>Recopilar información de los usuarios para con esa retroalimentación realizar los ajustes necesarios para la optimización del sistema.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F1CF9AA-26BD-0EC6-2C43-C4EA7C922286}"/>
              </a:ext>
            </a:extLst>
          </p:cNvPr>
          <p:cNvSpPr/>
          <p:nvPr/>
        </p:nvSpPr>
        <p:spPr>
          <a:xfrm>
            <a:off x="4420849" y="2731081"/>
            <a:ext cx="3350301" cy="34179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Capacitación del Personal</a:t>
            </a:r>
          </a:p>
          <a:p>
            <a:pPr algn="ctr"/>
            <a:endParaRPr lang="es-PE" b="1" dirty="0"/>
          </a:p>
          <a:p>
            <a:pPr algn="ctr"/>
            <a:r>
              <a:rPr lang="es-PE" dirty="0"/>
              <a:t>Brindar la capacitación adecuada al personal que usará el sistema asegurándose que comprenden completamente su uso de manera efectiva.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358B4B5-24E3-ECDF-AC50-2DFE44560C79}"/>
              </a:ext>
            </a:extLst>
          </p:cNvPr>
          <p:cNvSpPr/>
          <p:nvPr/>
        </p:nvSpPr>
        <p:spPr>
          <a:xfrm>
            <a:off x="8147556" y="2731081"/>
            <a:ext cx="3409176" cy="34179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Actualizaciones Periódicas</a:t>
            </a:r>
          </a:p>
          <a:p>
            <a:pPr algn="ctr"/>
            <a:endParaRPr lang="es-PE" b="1" dirty="0"/>
          </a:p>
          <a:p>
            <a:pPr algn="ctr"/>
            <a:r>
              <a:rPr lang="es-PE" dirty="0"/>
              <a:t>Considerar la posibilidad de realizar actualizaciones y mejoras periódicas del sistema para mantenerla al día con los avances tecnológicos.</a:t>
            </a:r>
          </a:p>
        </p:txBody>
      </p:sp>
    </p:spTree>
    <p:extLst>
      <p:ext uri="{BB962C8B-B14F-4D97-AF65-F5344CB8AC3E}">
        <p14:creationId xmlns:p14="http://schemas.microsoft.com/office/powerpoint/2010/main" val="1530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a 3">
            <a:extLst>
              <a:ext uri="{FF2B5EF4-FFF2-40B4-BE49-F238E27FC236}">
                <a16:creationId xmlns:a16="http://schemas.microsoft.com/office/drawing/2014/main" id="{46BA71FC-DC0E-DC96-979B-C8B3A51DBBE4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056311-796C-CD09-A7A0-02379D74A360}"/>
              </a:ext>
            </a:extLst>
          </p:cNvPr>
          <p:cNvSpPr/>
          <p:nvPr/>
        </p:nvSpPr>
        <p:spPr>
          <a:xfrm>
            <a:off x="4156027" y="3126361"/>
            <a:ext cx="3535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08801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5997B-CCE2-2725-1C30-D5D12674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7" y="656503"/>
            <a:ext cx="10728322" cy="865043"/>
          </a:xfrm>
        </p:spPr>
        <p:txBody>
          <a:bodyPr/>
          <a:lstStyle/>
          <a:p>
            <a:pPr algn="ctr"/>
            <a:r>
              <a:rPr lang="es-PE" dirty="0"/>
              <a:t>Tabla de Contenido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B05C996-CC40-0CA3-B59D-0A4511DEF25A}"/>
              </a:ext>
            </a:extLst>
          </p:cNvPr>
          <p:cNvSpPr/>
          <p:nvPr/>
        </p:nvSpPr>
        <p:spPr>
          <a:xfrm>
            <a:off x="1676057" y="1728934"/>
            <a:ext cx="1180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01.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788A41-3A4D-C3FE-527A-1981C7BF28EC}"/>
              </a:ext>
            </a:extLst>
          </p:cNvPr>
          <p:cNvSpPr/>
          <p:nvPr/>
        </p:nvSpPr>
        <p:spPr>
          <a:xfrm>
            <a:off x="5458024" y="1728934"/>
            <a:ext cx="1252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02.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4A1259-9F6F-94EC-D7D4-6CD4EEBCB812}"/>
              </a:ext>
            </a:extLst>
          </p:cNvPr>
          <p:cNvSpPr/>
          <p:nvPr/>
        </p:nvSpPr>
        <p:spPr>
          <a:xfrm>
            <a:off x="9289686" y="1673602"/>
            <a:ext cx="1225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03.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CDB2AC3-67DC-D948-4264-CE88A16C211E}"/>
              </a:ext>
            </a:extLst>
          </p:cNvPr>
          <p:cNvSpPr/>
          <p:nvPr/>
        </p:nvSpPr>
        <p:spPr>
          <a:xfrm>
            <a:off x="947531" y="3092552"/>
            <a:ext cx="2637182" cy="22263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INTRODUCCIÓN</a:t>
            </a:r>
          </a:p>
          <a:p>
            <a:pPr algn="ctr"/>
            <a:br>
              <a:rPr lang="es-PE" dirty="0"/>
            </a:br>
            <a:r>
              <a:rPr lang="es-PE" dirty="0"/>
              <a:t>Acerca de la empresa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664E380-29D1-0204-A698-1D9B11743A0A}"/>
              </a:ext>
            </a:extLst>
          </p:cNvPr>
          <p:cNvSpPr/>
          <p:nvPr/>
        </p:nvSpPr>
        <p:spPr>
          <a:xfrm>
            <a:off x="4777409" y="3092552"/>
            <a:ext cx="2637182" cy="22263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DIAGNÓSTICO</a:t>
            </a:r>
          </a:p>
          <a:p>
            <a:pPr algn="ctr"/>
            <a:endParaRPr lang="es-PE" dirty="0"/>
          </a:p>
          <a:p>
            <a:pPr algn="ctr"/>
            <a:br>
              <a:rPr lang="es-PE" dirty="0"/>
            </a:br>
            <a:r>
              <a:rPr lang="es-PE" dirty="0"/>
              <a:t>Problemáticas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9D1860F-2176-407A-4C8C-EC05AADC762B}"/>
              </a:ext>
            </a:extLst>
          </p:cNvPr>
          <p:cNvSpPr/>
          <p:nvPr/>
        </p:nvSpPr>
        <p:spPr>
          <a:xfrm>
            <a:off x="8607287" y="3092552"/>
            <a:ext cx="2637182" cy="22263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PROPUESTA</a:t>
            </a:r>
          </a:p>
          <a:p>
            <a:pPr algn="ctr"/>
            <a:endParaRPr lang="es-PE" b="1" dirty="0"/>
          </a:p>
          <a:p>
            <a:pPr algn="ctr"/>
            <a:r>
              <a:rPr lang="es-PE" dirty="0"/>
              <a:t>Aporte para generar un cambio en TI</a:t>
            </a:r>
          </a:p>
        </p:txBody>
      </p:sp>
      <p:sp>
        <p:nvSpPr>
          <p:cNvPr id="13" name="Luna 12">
            <a:extLst>
              <a:ext uri="{FF2B5EF4-FFF2-40B4-BE49-F238E27FC236}">
                <a16:creationId xmlns:a16="http://schemas.microsoft.com/office/drawing/2014/main" id="{032B0AB8-EFAA-E97E-D3BA-BEB810F9236F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821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F4F915E-5517-ED0D-4919-039BE43E07D0}"/>
              </a:ext>
            </a:extLst>
          </p:cNvPr>
          <p:cNvSpPr/>
          <p:nvPr/>
        </p:nvSpPr>
        <p:spPr>
          <a:xfrm>
            <a:off x="2604108" y="2505670"/>
            <a:ext cx="1180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01.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5DCBDBA-AE80-7E9F-5768-742A731BDC30}"/>
              </a:ext>
            </a:extLst>
          </p:cNvPr>
          <p:cNvSpPr/>
          <p:nvPr/>
        </p:nvSpPr>
        <p:spPr>
          <a:xfrm>
            <a:off x="155682" y="3429000"/>
            <a:ext cx="6076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INTRODUCCIÓN</a:t>
            </a:r>
            <a:endParaRPr lang="es-ES" sz="5400" b="1" cap="none" spc="50" dirty="0">
              <a:ln w="0">
                <a:solidFill>
                  <a:schemeClr val="accent5">
                    <a:lumMod val="40000"/>
                    <a:lumOff val="60000"/>
                  </a:schemeClr>
                </a:solidFill>
              </a:ln>
              <a:solidFill>
                <a:schemeClr val="accent5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1EC885AA-E99C-42E3-8B03-5A7A8E8FF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70" y="2505670"/>
            <a:ext cx="6828430" cy="5059056"/>
          </a:xfrm>
          <a:prstGeom prst="rect">
            <a:avLst/>
          </a:prstGeom>
        </p:spPr>
      </p:pic>
      <p:sp>
        <p:nvSpPr>
          <p:cNvPr id="8" name="Luna 7">
            <a:extLst>
              <a:ext uri="{FF2B5EF4-FFF2-40B4-BE49-F238E27FC236}">
                <a16:creationId xmlns:a16="http://schemas.microsoft.com/office/drawing/2014/main" id="{B4D4CC97-4C18-A795-35D9-CBB09BD3F9BF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74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58DEF-A4BC-0C05-E6BD-64914192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644" y="1891211"/>
            <a:ext cx="2282507" cy="663690"/>
          </a:xfrm>
        </p:spPr>
        <p:txBody>
          <a:bodyPr/>
          <a:lstStyle/>
          <a:p>
            <a:pPr algn="ctr"/>
            <a:r>
              <a:rPr lang="es-PE" dirty="0"/>
              <a:t>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AB252C-F891-8302-055E-08730BABC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570" y="2872372"/>
            <a:ext cx="2732884" cy="3227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PE" dirty="0"/>
              <a:t>El instituto “</a:t>
            </a:r>
            <a:r>
              <a:rPr lang="es-PE" dirty="0" err="1"/>
              <a:t>TechNova</a:t>
            </a:r>
            <a:r>
              <a:rPr lang="es-PE" dirty="0"/>
              <a:t>” lleva años en la industria de la educación de carreras técnicas bajo la misma metodología de matrículas para los alumnos.</a:t>
            </a:r>
          </a:p>
        </p:txBody>
      </p:sp>
      <p:sp>
        <p:nvSpPr>
          <p:cNvPr id="5" name="Luna 4">
            <a:extLst>
              <a:ext uri="{FF2B5EF4-FFF2-40B4-BE49-F238E27FC236}">
                <a16:creationId xmlns:a16="http://schemas.microsoft.com/office/drawing/2014/main" id="{36640B54-0CA6-BA23-6E0E-8EF2C85575F7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0F68CFED-228D-62DF-B3B3-168710CA1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99" y="1379053"/>
            <a:ext cx="6143731" cy="55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2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5F4F5A3-7D06-FD28-8C00-0480D7EB4EE1}"/>
              </a:ext>
            </a:extLst>
          </p:cNvPr>
          <p:cNvSpPr/>
          <p:nvPr/>
        </p:nvSpPr>
        <p:spPr>
          <a:xfrm>
            <a:off x="3283658" y="2967335"/>
            <a:ext cx="1252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02.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057D9F-7656-FDB9-1122-28A2E790ED7C}"/>
              </a:ext>
            </a:extLst>
          </p:cNvPr>
          <p:cNvSpPr/>
          <p:nvPr/>
        </p:nvSpPr>
        <p:spPr>
          <a:xfrm>
            <a:off x="1956344" y="3890665"/>
            <a:ext cx="39069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Diagnóstico</a:t>
            </a:r>
            <a:endParaRPr lang="es-ES" sz="5400" b="1" cap="none" spc="50" dirty="0">
              <a:ln w="0">
                <a:solidFill>
                  <a:schemeClr val="accent5">
                    <a:lumMod val="40000"/>
                    <a:lumOff val="60000"/>
                  </a:schemeClr>
                </a:solidFill>
              </a:ln>
              <a:solidFill>
                <a:schemeClr val="accent5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Luna 5">
            <a:extLst>
              <a:ext uri="{FF2B5EF4-FFF2-40B4-BE49-F238E27FC236}">
                <a16:creationId xmlns:a16="http://schemas.microsoft.com/office/drawing/2014/main" id="{14CC642A-5AC9-6446-902B-8DB300855BC2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BF2E60FC-DA0E-F852-A621-BF59FD4A4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55" y="1377449"/>
            <a:ext cx="4667832" cy="466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4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5867-42DE-5F16-6EB9-6B92F618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710" y="1299088"/>
            <a:ext cx="2354504" cy="600000"/>
          </a:xfrm>
        </p:spPr>
        <p:txBody>
          <a:bodyPr/>
          <a:lstStyle/>
          <a:p>
            <a:pPr algn="ctr"/>
            <a:r>
              <a:rPr lang="es-PE" dirty="0"/>
              <a:t>PROBLEMÁTICAS</a:t>
            </a:r>
          </a:p>
        </p:txBody>
      </p:sp>
      <p:sp>
        <p:nvSpPr>
          <p:cNvPr id="6" name="Luna 5">
            <a:extLst>
              <a:ext uri="{FF2B5EF4-FFF2-40B4-BE49-F238E27FC236}">
                <a16:creationId xmlns:a16="http://schemas.microsoft.com/office/drawing/2014/main" id="{75425C8F-5CEE-D280-EF60-855B26FAAF31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 descr="Un dibujo de una caja&#10;&#10;Descripción generada automáticamente con confianza baja">
            <a:extLst>
              <a:ext uri="{FF2B5EF4-FFF2-40B4-BE49-F238E27FC236}">
                <a16:creationId xmlns:a16="http://schemas.microsoft.com/office/drawing/2014/main" id="{086BD9C8-A702-BE70-BD8F-8C49400C1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56" y="1899088"/>
            <a:ext cx="5657850" cy="40005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E4BE89E-33B7-3234-8363-D6DF2CDA2E6F}"/>
              </a:ext>
            </a:extLst>
          </p:cNvPr>
          <p:cNvSpPr txBox="1"/>
          <p:nvPr/>
        </p:nvSpPr>
        <p:spPr>
          <a:xfrm>
            <a:off x="1481708" y="2027583"/>
            <a:ext cx="31407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Entrada manual de la gestión de matrículas la cual puede estar propensa a errores.</a:t>
            </a:r>
          </a:p>
          <a:p>
            <a:endParaRPr lang="es-PE" dirty="0"/>
          </a:p>
          <a:p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Falta de herramientas digitales para agilizar el proceso.</a:t>
            </a:r>
          </a:p>
          <a:p>
            <a:endParaRPr lang="es-PE" dirty="0"/>
          </a:p>
          <a:p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Problemas de asignación de cursos debido a las problemáticas ya mencionadas.</a:t>
            </a:r>
          </a:p>
        </p:txBody>
      </p:sp>
    </p:spTree>
    <p:extLst>
      <p:ext uri="{BB962C8B-B14F-4D97-AF65-F5344CB8AC3E}">
        <p14:creationId xmlns:p14="http://schemas.microsoft.com/office/powerpoint/2010/main" val="296972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9E72907-D853-F912-04E8-BFDDF8A30052}"/>
              </a:ext>
            </a:extLst>
          </p:cNvPr>
          <p:cNvSpPr/>
          <p:nvPr/>
        </p:nvSpPr>
        <p:spPr>
          <a:xfrm>
            <a:off x="3302862" y="2967335"/>
            <a:ext cx="1213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03.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737BF68-A0DC-9BA4-5EA3-0598F882C628}"/>
              </a:ext>
            </a:extLst>
          </p:cNvPr>
          <p:cNvSpPr/>
          <p:nvPr/>
        </p:nvSpPr>
        <p:spPr>
          <a:xfrm>
            <a:off x="2006040" y="3890665"/>
            <a:ext cx="3807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Propuesta</a:t>
            </a:r>
            <a:endParaRPr lang="es-ES" sz="5400" b="1" cap="none" spc="50" dirty="0">
              <a:ln w="0">
                <a:solidFill>
                  <a:schemeClr val="accent5">
                    <a:lumMod val="40000"/>
                    <a:lumOff val="60000"/>
                  </a:schemeClr>
                </a:solidFill>
              </a:ln>
              <a:solidFill>
                <a:schemeClr val="accent5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Luna 5">
            <a:extLst>
              <a:ext uri="{FF2B5EF4-FFF2-40B4-BE49-F238E27FC236}">
                <a16:creationId xmlns:a16="http://schemas.microsoft.com/office/drawing/2014/main" id="{CEFEA708-C8B4-741A-A6EF-15B1C65C715A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F706E2EE-A805-F522-0620-4C78BC0A5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45" y="150941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655B7-863A-89C8-70A9-004D817B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939" y="1719131"/>
            <a:ext cx="2023200" cy="666261"/>
          </a:xfrm>
        </p:spPr>
        <p:txBody>
          <a:bodyPr/>
          <a:lstStyle/>
          <a:p>
            <a:pPr algn="ctr"/>
            <a:r>
              <a:rPr lang="es-PE" dirty="0"/>
              <a:t>SISTEMA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FB76F-0821-C246-3DAD-9D94668D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860" y="2597426"/>
            <a:ext cx="3030365" cy="3750366"/>
          </a:xfrm>
        </p:spPr>
        <p:txBody>
          <a:bodyPr/>
          <a:lstStyle/>
          <a:p>
            <a:pPr marL="0" indent="0" algn="ctr">
              <a:buNone/>
            </a:pPr>
            <a:r>
              <a:rPr lang="es-PE" dirty="0"/>
              <a:t>Elaborado para la institución con el propósito de que secretaría pueda tener de manera más visual todas las sedes, carreras, ciclos, turnos, docentes y cursos disponibles para la gestión de matrículas</a:t>
            </a:r>
          </a:p>
        </p:txBody>
      </p:sp>
      <p:sp>
        <p:nvSpPr>
          <p:cNvPr id="4" name="Luna 3">
            <a:extLst>
              <a:ext uri="{FF2B5EF4-FFF2-40B4-BE49-F238E27FC236}">
                <a16:creationId xmlns:a16="http://schemas.microsoft.com/office/drawing/2014/main" id="{E0B1AA7E-5984-C18D-0A27-970DF6CF7813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13E00D39-9783-96DC-5C05-51744471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63" y="629479"/>
            <a:ext cx="6927572" cy="57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4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persona, posando, foto, hombre&#10;&#10;Descripción generada automáticamente">
            <a:extLst>
              <a:ext uri="{FF2B5EF4-FFF2-40B4-BE49-F238E27FC236}">
                <a16:creationId xmlns:a16="http://schemas.microsoft.com/office/drawing/2014/main" id="{1A2837F5-7928-3160-2CFF-B456EEB83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88" y="1563758"/>
            <a:ext cx="5324475" cy="468948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F68DBD-8CF4-3292-7339-F4D4C820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674" y="1970922"/>
            <a:ext cx="3308014" cy="666261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/>
              <a:t>BENEFICIARIOS DIRECTOS</a:t>
            </a:r>
          </a:p>
        </p:txBody>
      </p:sp>
      <p:sp>
        <p:nvSpPr>
          <p:cNvPr id="4" name="Luna 3">
            <a:extLst>
              <a:ext uri="{FF2B5EF4-FFF2-40B4-BE49-F238E27FC236}">
                <a16:creationId xmlns:a16="http://schemas.microsoft.com/office/drawing/2014/main" id="{5D5C96BA-B1D6-CCE8-69B1-ED8BB3551ED3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869589E-5D06-1F44-3526-62329BD512BD}"/>
              </a:ext>
            </a:extLst>
          </p:cNvPr>
          <p:cNvSpPr/>
          <p:nvPr/>
        </p:nvSpPr>
        <p:spPr>
          <a:xfrm>
            <a:off x="750430" y="3557314"/>
            <a:ext cx="2849218" cy="8878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Personal Administrativo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AF70EDA-0F53-F704-DA3C-E29D76837564}"/>
              </a:ext>
            </a:extLst>
          </p:cNvPr>
          <p:cNvSpPr/>
          <p:nvPr/>
        </p:nvSpPr>
        <p:spPr>
          <a:xfrm>
            <a:off x="4369853" y="3557314"/>
            <a:ext cx="2849218" cy="8878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Alumnos</a:t>
            </a:r>
          </a:p>
        </p:txBody>
      </p:sp>
    </p:spTree>
    <p:extLst>
      <p:ext uri="{BB962C8B-B14F-4D97-AF65-F5344CB8AC3E}">
        <p14:creationId xmlns:p14="http://schemas.microsoft.com/office/powerpoint/2010/main" val="22931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359</Words>
  <Application>Microsoft Office PowerPoint</Application>
  <PresentationFormat>Panorámica</PresentationFormat>
  <Paragraphs>63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Sagona Book</vt:lpstr>
      <vt:lpstr>The Hand Extrablack</vt:lpstr>
      <vt:lpstr>BlobVTI</vt:lpstr>
      <vt:lpstr>Proyecto de Implementación de Sistema WEB de gestión de ventas para la empresa “RAPIMOTORS”</vt:lpstr>
      <vt:lpstr>Tabla de Contenido</vt:lpstr>
      <vt:lpstr>Presentación de PowerPoint</vt:lpstr>
      <vt:lpstr>PRESENTACIÓN</vt:lpstr>
      <vt:lpstr>Presentación de PowerPoint</vt:lpstr>
      <vt:lpstr>PROBLEMÁTICAS</vt:lpstr>
      <vt:lpstr>Presentación de PowerPoint</vt:lpstr>
      <vt:lpstr>SISTEMA WEB</vt:lpstr>
      <vt:lpstr>BENEFICIARIOS DIRECTOS</vt:lpstr>
      <vt:lpstr>Presentación de PowerPoint</vt:lpstr>
      <vt:lpstr>OBJETIVOS</vt:lpstr>
      <vt:lpstr>Modelado y Notación del Proceso de Negocio(BPMN)</vt:lpstr>
      <vt:lpstr>Base de Datos</vt:lpstr>
      <vt:lpstr>Funcionamiento del Sistema</vt:lpstr>
      <vt:lpstr>CONCLUSIONES</vt:lpstr>
      <vt:lpstr>RECOMENDACIONES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Implementación de Sistema WEB de gestión de matrículas para el instituto “technova”</dc:title>
  <dc:creator>i201721815 (Malpartida Lopez,Nestor Giovani)</dc:creator>
  <cp:lastModifiedBy>i201721815 (Malpartida Lopez,Nestor Giovani)</cp:lastModifiedBy>
  <cp:revision>5</cp:revision>
  <dcterms:created xsi:type="dcterms:W3CDTF">2023-11-15T14:21:38Z</dcterms:created>
  <dcterms:modified xsi:type="dcterms:W3CDTF">2024-05-11T17:33:34Z</dcterms:modified>
</cp:coreProperties>
</file>