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417" r:id="rId4"/>
    <p:sldId id="284" r:id="rId5"/>
    <p:sldId id="412" r:id="rId6"/>
    <p:sldId id="382" r:id="rId7"/>
    <p:sldId id="396" r:id="rId8"/>
    <p:sldId id="418" r:id="rId9"/>
    <p:sldId id="419" r:id="rId10"/>
    <p:sldId id="421" r:id="rId11"/>
    <p:sldId id="422" r:id="rId12"/>
    <p:sldId id="423" r:id="rId13"/>
    <p:sldId id="286" r:id="rId14"/>
    <p:sldId id="387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0000"/>
    <a:srgbClr val="FFC0C2"/>
    <a:srgbClr val="BAD2E9"/>
    <a:srgbClr val="FAB030"/>
    <a:srgbClr val="42454A"/>
    <a:srgbClr val="E5521F"/>
    <a:srgbClr val="2FA886"/>
    <a:srgbClr val="0176DE"/>
    <a:srgbClr val="E45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5" autoAdjust="0"/>
    <p:restoredTop sz="96238" autoAdjust="0"/>
  </p:normalViewPr>
  <p:slideViewPr>
    <p:cSldViewPr snapToGrid="0">
      <p:cViewPr varScale="1">
        <p:scale>
          <a:sx n="85" d="100"/>
          <a:sy n="85" d="100"/>
        </p:scale>
        <p:origin x="102" y="5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198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08C20-977C-4F45-93A0-166B0D84C3B8}" type="datetimeFigureOut">
              <a:rPr lang="es-CL" smtClean="0"/>
              <a:t>02-08-2023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A9363-6D3C-40C9-AC79-D929A0CD3D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8253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A9363-6D3C-40C9-AC79-D929A0CD3DE1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8283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F3BC1-C76A-417F-8A95-C8BAB712C0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1784836"/>
            <a:ext cx="4735091" cy="64112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33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Título o Enunciado</a:t>
            </a:r>
            <a:endParaRPr lang="es-CL" dirty="0"/>
          </a:p>
        </p:txBody>
      </p:sp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B3C9DF47-4CF1-4A90-9AD2-69DE8336F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05550" y="1244906"/>
            <a:ext cx="5220865" cy="4597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44DF776D-3FD6-4D94-89A1-A72BEC9C041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95325" y="2678906"/>
            <a:ext cx="4741862" cy="31630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600"/>
              </a:lnSpc>
              <a:buNone/>
              <a:defRPr sz="13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4481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imagenes editab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1A346333-39F1-4215-8B83-A3EB00AC996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FFBBDF-C425-46DA-8C47-F829AF1190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76800" y="314323"/>
            <a:ext cx="2352675" cy="6219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s-CL" dirty="0"/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21D491B9-536E-450F-A93C-E46E16F66F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29476" y="314324"/>
            <a:ext cx="2271268" cy="6219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s-CL" dirty="0"/>
          </a:p>
        </p:txBody>
      </p:sp>
      <p:sp>
        <p:nvSpPr>
          <p:cNvPr id="13" name="Marcador de posición de imagen 2">
            <a:extLst>
              <a:ext uri="{FF2B5EF4-FFF2-40B4-BE49-F238E27FC236}">
                <a16:creationId xmlns:a16="http://schemas.microsoft.com/office/drawing/2014/main" id="{F98FF137-E103-448B-84C5-8D5FF5C037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500743" y="314323"/>
            <a:ext cx="2352675" cy="62198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7496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de un celular con texto e imágenes&#10;&#10;Descripción generada automáticamente">
            <a:extLst>
              <a:ext uri="{FF2B5EF4-FFF2-40B4-BE49-F238E27FC236}">
                <a16:creationId xmlns:a16="http://schemas.microsoft.com/office/drawing/2014/main" id="{5B77954C-C5D3-4DA5-9255-A917893AAB9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7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F3BC1-C76A-417F-8A95-C8BAB712C0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1784836"/>
            <a:ext cx="4735091" cy="339239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33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Título o Enunciado</a:t>
            </a:r>
            <a:endParaRPr lang="es-CL" dirty="0"/>
          </a:p>
        </p:txBody>
      </p:sp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B3C9DF47-4CF1-4A90-9AD2-69DE8336F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05550" y="1381430"/>
            <a:ext cx="2457450" cy="2060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44DF776D-3FD6-4D94-89A1-A72BEC9C041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95325" y="2876550"/>
            <a:ext cx="4741862" cy="29654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600"/>
              </a:lnSpc>
              <a:buNone/>
              <a:defRPr sz="13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59B0D4B-F302-4816-9C3C-C9A64813D0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325" y="2247900"/>
            <a:ext cx="4741863" cy="3392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None/>
              <a:defRPr sz="24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s-ES" dirty="0"/>
              <a:t>Subtítulo</a:t>
            </a:r>
            <a:endParaRPr lang="es-CL" dirty="0"/>
          </a:p>
        </p:txBody>
      </p:sp>
      <p:sp>
        <p:nvSpPr>
          <p:cNvPr id="15" name="Marcador de posición de imagen 2">
            <a:extLst>
              <a:ext uri="{FF2B5EF4-FFF2-40B4-BE49-F238E27FC236}">
                <a16:creationId xmlns:a16="http://schemas.microsoft.com/office/drawing/2014/main" id="{E356690E-52EF-43FC-BEB6-AA4CB59CCED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9039225" y="1381430"/>
            <a:ext cx="2457450" cy="2060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16" name="Marcador de posición de imagen 2">
            <a:extLst>
              <a:ext uri="{FF2B5EF4-FFF2-40B4-BE49-F238E27FC236}">
                <a16:creationId xmlns:a16="http://schemas.microsoft.com/office/drawing/2014/main" id="{B9FB0387-89E8-4DDE-8F2D-73AD661B3BCF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305550" y="3781730"/>
            <a:ext cx="2457450" cy="2060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17" name="Marcador de posición de imagen 2">
            <a:extLst>
              <a:ext uri="{FF2B5EF4-FFF2-40B4-BE49-F238E27FC236}">
                <a16:creationId xmlns:a16="http://schemas.microsoft.com/office/drawing/2014/main" id="{A537672B-F2D8-442C-B614-119B711BFD45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9039225" y="3781730"/>
            <a:ext cx="2457450" cy="2060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1736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 o idea fuerz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EF0E9DC4-848C-498F-AA26-21B03107D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536165" y="1268083"/>
            <a:ext cx="8954219" cy="45739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2009D94-4998-4085-B4DE-541AE5480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325" y="1897692"/>
            <a:ext cx="3562350" cy="3314700"/>
          </a:xfrm>
          <a:prstGeom prst="rect">
            <a:avLst/>
          </a:prstGeom>
          <a:solidFill>
            <a:schemeClr val="accent1"/>
          </a:solidFill>
        </p:spPr>
        <p:txBody>
          <a:bodyPr lIns="252000" tIns="252000" rIns="252000" bIns="252000" anchor="ctr" anchorCtr="0"/>
          <a:lstStyle>
            <a:lvl1pPr marL="0" indent="0" algn="ctr">
              <a:lnSpc>
                <a:spcPts val="18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Agregar texto destacado</a:t>
            </a:r>
            <a:br>
              <a:rPr lang="es-ES" dirty="0"/>
            </a:br>
            <a:r>
              <a:rPr lang="es-ES" dirty="0"/>
              <a:t>o cita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3452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 o idea fuerz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EF0E9DC4-848C-498F-AA26-21B03107D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95325" y="1268083"/>
            <a:ext cx="10795059" cy="45739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2009D94-4998-4085-B4DE-541AE5480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1679" y="1897692"/>
            <a:ext cx="3562350" cy="3314700"/>
          </a:xfrm>
          <a:prstGeom prst="rect">
            <a:avLst/>
          </a:prstGeom>
          <a:solidFill>
            <a:schemeClr val="accent3"/>
          </a:solidFill>
        </p:spPr>
        <p:txBody>
          <a:bodyPr lIns="252000" tIns="252000" rIns="252000" bIns="252000" anchor="ctr" anchorCtr="0"/>
          <a:lstStyle>
            <a:lvl1pPr marL="0" indent="0" algn="ctr">
              <a:lnSpc>
                <a:spcPts val="18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Agregar texto destacado</a:t>
            </a:r>
            <a:br>
              <a:rPr lang="es-ES" dirty="0"/>
            </a:br>
            <a:r>
              <a:rPr lang="es-ES" dirty="0"/>
              <a:t>o cita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118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 o idea fuerza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EF0E9DC4-848C-498F-AA26-21B03107D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95325" y="1268083"/>
            <a:ext cx="8954219" cy="45739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2009D94-4998-4085-B4DE-541AE5480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62900" y="1897692"/>
            <a:ext cx="3562350" cy="3314700"/>
          </a:xfrm>
          <a:prstGeom prst="rect">
            <a:avLst/>
          </a:prstGeom>
          <a:solidFill>
            <a:schemeClr val="accent2"/>
          </a:solidFill>
        </p:spPr>
        <p:txBody>
          <a:bodyPr lIns="252000" tIns="252000" rIns="252000" bIns="252000" anchor="ctr" anchorCtr="0"/>
          <a:lstStyle>
            <a:lvl1pPr marL="0" indent="0" algn="ctr">
              <a:lnSpc>
                <a:spcPts val="1800"/>
              </a:lnSpc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Agregar texto destacado</a:t>
            </a:r>
            <a:br>
              <a:rPr lang="es-ES" dirty="0"/>
            </a:br>
            <a:r>
              <a:rPr lang="es-ES" dirty="0"/>
              <a:t>o cita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027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icación por Pu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F3BC1-C76A-417F-8A95-C8BAB712C0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6" y="1784836"/>
            <a:ext cx="3086100" cy="64112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2600"/>
              </a:lnSpc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Título o Enunciado</a:t>
            </a:r>
            <a:endParaRPr lang="es-CL" dirty="0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44DF776D-3FD6-4D94-89A1-A72BEC9C041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95325" y="2678906"/>
            <a:ext cx="3086100" cy="31630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600"/>
              </a:lnSpc>
              <a:buNone/>
              <a:defRPr sz="13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0B473D-A6CC-4DA4-9939-45893495D9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43412" y="1533526"/>
            <a:ext cx="1147764" cy="1147764"/>
          </a:xfrm>
          <a:prstGeom prst="rect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01</a:t>
            </a:r>
            <a:endParaRPr lang="es-CL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48BF0F4-6697-4145-88DC-B6C5B906A0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91176" y="1533526"/>
            <a:ext cx="5676899" cy="1145380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16" name="Marcador de texto 4">
            <a:extLst>
              <a:ext uri="{FF2B5EF4-FFF2-40B4-BE49-F238E27FC236}">
                <a16:creationId xmlns:a16="http://schemas.microsoft.com/office/drawing/2014/main" id="{AE5E2E53-40D6-41C5-8DD7-B6DCCE0CAE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3412" y="2949568"/>
            <a:ext cx="1147764" cy="1147764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02</a:t>
            </a:r>
            <a:endParaRPr lang="es-CL" dirty="0"/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5C71B0C8-F541-4AAE-8F1C-A4DFDEC234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91176" y="2949568"/>
            <a:ext cx="5676899" cy="1145380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851DCBBA-5C3A-4E80-A8F6-569F1B10D9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412" y="4395784"/>
            <a:ext cx="1147764" cy="1147764"/>
          </a:xfrm>
          <a:prstGeom prst="rect">
            <a:avLst/>
          </a:prstGeom>
          <a:solidFill>
            <a:schemeClr val="accent3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03</a:t>
            </a:r>
            <a:endParaRPr lang="es-CL" dirty="0"/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8F5ACB2F-1044-40AD-9007-2E20D9AC22B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91176" y="4395784"/>
            <a:ext cx="5676899" cy="1145380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9154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icación por Pun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F3BC1-C76A-417F-8A95-C8BAB712C0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19338" y="1376138"/>
            <a:ext cx="7553324" cy="619124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ctr">
              <a:lnSpc>
                <a:spcPts val="2700"/>
              </a:lnSpc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Título o</a:t>
            </a:r>
            <a:br>
              <a:rPr lang="es-ES" dirty="0"/>
            </a:br>
            <a:r>
              <a:rPr lang="es-ES" dirty="0"/>
              <a:t>Enunciado</a:t>
            </a:r>
            <a:endParaRPr lang="es-CL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0B473D-A6CC-4DA4-9939-45893495D9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326" y="2387148"/>
            <a:ext cx="1041852" cy="1041852"/>
          </a:xfrm>
          <a:prstGeom prst="rect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01</a:t>
            </a:r>
            <a:endParaRPr lang="es-CL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48BF0F4-6697-4145-88DC-B6C5B906A0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37178" y="2387148"/>
            <a:ext cx="4215947" cy="1041852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F1776350-B538-4CE4-B8AA-A3DBFF53F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77" y="2387148"/>
            <a:ext cx="1041852" cy="1041852"/>
          </a:xfrm>
          <a:prstGeom prst="rect">
            <a:avLst/>
          </a:prstGeom>
          <a:solidFill>
            <a:schemeClr val="accent4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04</a:t>
            </a:r>
            <a:endParaRPr lang="es-CL" dirty="0"/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0AC0688C-69D2-4447-A387-06DDA0D1CB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80729" y="2387148"/>
            <a:ext cx="4215947" cy="1041852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13" name="Marcador de texto 4">
            <a:extLst>
              <a:ext uri="{FF2B5EF4-FFF2-40B4-BE49-F238E27FC236}">
                <a16:creationId xmlns:a16="http://schemas.microsoft.com/office/drawing/2014/main" id="{C74A3EF2-2920-455A-B2BB-72D3C57EB5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325" y="4800148"/>
            <a:ext cx="1041852" cy="1041852"/>
          </a:xfrm>
          <a:prstGeom prst="rect">
            <a:avLst/>
          </a:prstGeom>
          <a:solidFill>
            <a:schemeClr val="accent3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03</a:t>
            </a:r>
            <a:endParaRPr lang="es-CL" dirty="0"/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67A9CFD9-4A2C-4892-B2FF-482625AA2E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37177" y="4800148"/>
            <a:ext cx="4215947" cy="1041852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4A54F3CB-38F6-4C1A-BB99-0C89E15A11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8876" y="4800148"/>
            <a:ext cx="1041852" cy="1041852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06</a:t>
            </a:r>
            <a:endParaRPr lang="es-CL" dirty="0"/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E91A372C-E261-46BC-BFA1-C0F3E100D9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80728" y="4800148"/>
            <a:ext cx="4215947" cy="1041852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21" name="Marcador de texto 4">
            <a:extLst>
              <a:ext uri="{FF2B5EF4-FFF2-40B4-BE49-F238E27FC236}">
                <a16:creationId xmlns:a16="http://schemas.microsoft.com/office/drawing/2014/main" id="{AAF8E3EF-9D2E-4C30-8DEF-9668964E29E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3593648"/>
            <a:ext cx="1041852" cy="1041852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02</a:t>
            </a:r>
            <a:endParaRPr lang="es-CL" dirty="0"/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4DB0AA4F-28AB-4D18-9878-E7A94933C9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37177" y="3593648"/>
            <a:ext cx="4215947" cy="1041852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23" name="Marcador de texto 4">
            <a:extLst>
              <a:ext uri="{FF2B5EF4-FFF2-40B4-BE49-F238E27FC236}">
                <a16:creationId xmlns:a16="http://schemas.microsoft.com/office/drawing/2014/main" id="{2A35C372-5FA0-4538-943F-B155A08B44C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38876" y="3593648"/>
            <a:ext cx="1041852" cy="1041852"/>
          </a:xfrm>
          <a:prstGeom prst="rect">
            <a:avLst/>
          </a:prstGeom>
          <a:solidFill>
            <a:schemeClr val="accent5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05</a:t>
            </a:r>
            <a:endParaRPr lang="es-CL" dirty="0"/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966D61FD-EF43-4F6C-B395-3E7ADD61DAF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80728" y="3593648"/>
            <a:ext cx="4215947" cy="1041852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6194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icación con icon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92AC821A-C21A-4DCE-A615-860412C308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19338" y="1376138"/>
            <a:ext cx="7553324" cy="619124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ctr">
              <a:lnSpc>
                <a:spcPts val="2700"/>
              </a:lnSpc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Título o</a:t>
            </a:r>
            <a:br>
              <a:rPr lang="es-ES" dirty="0"/>
            </a:br>
            <a:r>
              <a:rPr lang="es-ES" dirty="0"/>
              <a:t>Enunciado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795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C2E5A26A-E128-4DD0-AA3A-5D7EF581D0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478C760-F52D-44F2-AB0B-03BE48039AAC}"/>
              </a:ext>
            </a:extLst>
          </p:cNvPr>
          <p:cNvSpPr/>
          <p:nvPr userDrawn="1"/>
        </p:nvSpPr>
        <p:spPr>
          <a:xfrm>
            <a:off x="279918" y="1950098"/>
            <a:ext cx="4767943" cy="340567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B3B9DC4-D0A9-42DC-8F4D-78FD8D220A94}"/>
              </a:ext>
            </a:extLst>
          </p:cNvPr>
          <p:cNvSpPr/>
          <p:nvPr userDrawn="1"/>
        </p:nvSpPr>
        <p:spPr>
          <a:xfrm>
            <a:off x="279918" y="1950097"/>
            <a:ext cx="144000" cy="34056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962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faz de usuario gráfica, Texto&#10;&#10;Descripción generada automáticamente con confianza media">
            <a:extLst>
              <a:ext uri="{FF2B5EF4-FFF2-40B4-BE49-F238E27FC236}">
                <a16:creationId xmlns:a16="http://schemas.microsoft.com/office/drawing/2014/main" id="{6AD0B9F3-4697-4347-92BE-0FB00962699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B85F780-4714-4CE5-8632-81CB879785C0}"/>
              </a:ext>
            </a:extLst>
          </p:cNvPr>
          <p:cNvSpPr txBox="1"/>
          <p:nvPr userDrawn="1"/>
        </p:nvSpPr>
        <p:spPr>
          <a:xfrm>
            <a:off x="723900" y="6362700"/>
            <a:ext cx="2002047" cy="2399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2200"/>
              </a:lnSpc>
            </a:pPr>
            <a:r>
              <a:rPr lang="es-ES" sz="1000" b="0" dirty="0">
                <a:solidFill>
                  <a:schemeClr val="accent1"/>
                </a:solidFill>
              </a:rPr>
              <a:t>Profesor: </a:t>
            </a:r>
            <a:r>
              <a:rPr lang="es-ES" sz="1000" b="1" dirty="0">
                <a:solidFill>
                  <a:schemeClr val="accent3"/>
                </a:solidFill>
              </a:rPr>
              <a:t>Joshua Kunst Fuentes</a:t>
            </a:r>
            <a:endParaRPr lang="es-CL" sz="10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8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0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49" r:id="rId9"/>
    <p:sldLayoutId id="2147483668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80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kunst.com/highcharter/" TargetMode="External"/><Relationship Id="rId2" Type="http://schemas.openxmlformats.org/officeDocument/2006/relationships/hyperlink" Target="https://plotly.com/r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studio.github.io/DT/" TargetMode="External"/><Relationship Id="rId5" Type="http://schemas.openxmlformats.org/officeDocument/2006/relationships/hyperlink" Target="https://rstudio.github.io/leaflet/" TargetMode="External"/><Relationship Id="rId4" Type="http://schemas.openxmlformats.org/officeDocument/2006/relationships/hyperlink" Target="https://echarts4r.john-coene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seankross/lego/master/data-tidy/legosets.csv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2d3.us/visual-intro-to-machine-learning-part-1/" TargetMode="External"/><Relationship Id="rId3" Type="http://schemas.openxmlformats.org/officeDocument/2006/relationships/hyperlink" Target="https://dotnet.highcharts.com/" TargetMode="External"/><Relationship Id="rId7" Type="http://schemas.openxmlformats.org/officeDocument/2006/relationships/hyperlink" Target="https://pair-code.github.io/understanding-umap/" TargetMode="External"/><Relationship Id="rId2" Type="http://schemas.openxmlformats.org/officeDocument/2006/relationships/hyperlink" Target="https://observablehq.com/@d3/gallery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playground.tensorflow.org/" TargetMode="External"/><Relationship Id="rId11" Type="http://schemas.openxmlformats.org/officeDocument/2006/relationships/hyperlink" Target="http://www.georgelmurphy.com/berrics/" TargetMode="External"/><Relationship Id="rId5" Type="http://schemas.openxmlformats.org/officeDocument/2006/relationships/hyperlink" Target="https://setosa.io/ev/" TargetMode="External"/><Relationship Id="rId10" Type="http://schemas.openxmlformats.org/officeDocument/2006/relationships/hyperlink" Target="https://pudding.cool/" TargetMode="External"/><Relationship Id="rId4" Type="http://schemas.openxmlformats.org/officeDocument/2006/relationships/hyperlink" Target="http://mbtaviz.github.io/" TargetMode="External"/><Relationship Id="rId9" Type="http://schemas.openxmlformats.org/officeDocument/2006/relationships/hyperlink" Target="http://mfviz.com/binary-prediction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670DC6B-0092-40C3-B942-2C8226514B08}"/>
              </a:ext>
            </a:extLst>
          </p:cNvPr>
          <p:cNvSpPr txBox="1"/>
          <p:nvPr/>
        </p:nvSpPr>
        <p:spPr>
          <a:xfrm>
            <a:off x="625149" y="2263802"/>
            <a:ext cx="4077477" cy="8720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s-ES" sz="3000" b="1" dirty="0">
                <a:solidFill>
                  <a:schemeClr val="bg1"/>
                </a:solidFill>
              </a:rPr>
              <a:t>Visualización de Datos Aplicada</a:t>
            </a:r>
            <a:endParaRPr lang="es-CL" sz="3000" b="1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FFBAEA3-7AC8-461E-89D8-C0A9EEBFD6FF}"/>
              </a:ext>
            </a:extLst>
          </p:cNvPr>
          <p:cNvSpPr txBox="1"/>
          <p:nvPr/>
        </p:nvSpPr>
        <p:spPr>
          <a:xfrm>
            <a:off x="625149" y="3239081"/>
            <a:ext cx="4077477" cy="5899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pt-BR" sz="20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Clase</a:t>
            </a:r>
            <a:r>
              <a:rPr 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6</a:t>
            </a:r>
          </a:p>
          <a:p>
            <a:pPr>
              <a:lnSpc>
                <a:spcPts val="2300"/>
              </a:lnSpc>
            </a:pPr>
            <a:r>
              <a:rPr lang="pt-BR" sz="20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Interactividad</a:t>
            </a:r>
            <a:r>
              <a:rPr 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20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HTMLWidgets</a:t>
            </a:r>
            <a:endParaRPr lang="es-CL" sz="2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04E9D30-A6D4-4FB9-B266-ECB965268E31}"/>
              </a:ext>
            </a:extLst>
          </p:cNvPr>
          <p:cNvSpPr txBox="1"/>
          <p:nvPr/>
        </p:nvSpPr>
        <p:spPr>
          <a:xfrm>
            <a:off x="625149" y="4522136"/>
            <a:ext cx="4077477" cy="5642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s-ES" sz="1400" b="0" dirty="0">
                <a:solidFill>
                  <a:schemeClr val="bg1"/>
                </a:solidFill>
              </a:rPr>
              <a:t>Profesor:</a:t>
            </a:r>
            <a:br>
              <a:rPr lang="es-ES" sz="1600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Joshua Kunst Fuentes</a:t>
            </a:r>
            <a:endParaRPr lang="es-C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30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609E002C-62C4-1857-B2FA-AEA03CDE6C43}"/>
              </a:ext>
            </a:extLst>
          </p:cNvPr>
          <p:cNvSpPr txBox="1"/>
          <p:nvPr/>
        </p:nvSpPr>
        <p:spPr>
          <a:xfrm>
            <a:off x="733300" y="596883"/>
            <a:ext cx="10329811" cy="9217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s-ES" sz="3200" dirty="0"/>
              <a:t>Interactividad:</a:t>
            </a:r>
            <a:r>
              <a:rPr lang="es-ES" sz="3200" b="1" dirty="0"/>
              <a:t> Tipos de Interacción / </a:t>
            </a:r>
            <a:r>
              <a:rPr lang="en-US" sz="3200" dirty="0"/>
              <a:t>Yi, Kang, et</a:t>
            </a:r>
            <a:endParaRPr lang="es-ES" sz="32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48DACC-5CD8-F0B5-63F7-DDC2E73B69C3}"/>
              </a:ext>
            </a:extLst>
          </p:cNvPr>
          <p:cNvSpPr txBox="1"/>
          <p:nvPr/>
        </p:nvSpPr>
        <p:spPr>
          <a:xfrm>
            <a:off x="733302" y="1624610"/>
            <a:ext cx="11334520" cy="4529189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Establece 7 categorías de interacciones en la visualización: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s-ES" dirty="0"/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595959"/>
                </a:solidFill>
              </a:rPr>
              <a:t>Seleccionar</a:t>
            </a:r>
            <a:r>
              <a:rPr lang="es-ES" dirty="0">
                <a:solidFill>
                  <a:srgbClr val="595959"/>
                </a:solidFill>
              </a:rPr>
              <a:t>: Marcar algo como interesante. </a:t>
            </a:r>
            <a:r>
              <a:rPr lang="es-ES" sz="700" dirty="0">
                <a:solidFill>
                  <a:srgbClr val="595959"/>
                </a:solidFill>
              </a:rPr>
              <a:t>https://jkunst.com/blog/posts/2016-03-24-how-to-weather-radials/index.html#to-polar-coordinates-and-columnrange</a:t>
            </a:r>
            <a:endParaRPr lang="es-ES" dirty="0">
              <a:solidFill>
                <a:srgbClr val="595959"/>
              </a:solidFill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595959"/>
                </a:solidFill>
              </a:rPr>
              <a:t>Explorar</a:t>
            </a:r>
            <a:r>
              <a:rPr lang="es-ES" dirty="0">
                <a:solidFill>
                  <a:srgbClr val="595959"/>
                </a:solidFill>
              </a:rPr>
              <a:t>: mostrar algo más. bit.ly/3OFY3IE  </a:t>
            </a:r>
            <a:r>
              <a:rPr lang="es-ES" sz="1050" dirty="0">
                <a:solidFill>
                  <a:srgbClr val="595959"/>
                </a:solidFill>
              </a:rPr>
              <a:t>https://jkunst.com/blog/posts/2019-02-04-using-tooltips-in-unexpected-ways/</a:t>
            </a:r>
            <a:endParaRPr lang="es-ES" dirty="0">
              <a:solidFill>
                <a:srgbClr val="595959"/>
              </a:solidFill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595959"/>
                </a:solidFill>
              </a:rPr>
              <a:t>Reconfigurar/reordenar:</a:t>
            </a:r>
            <a:r>
              <a:rPr lang="es-ES" dirty="0">
                <a:solidFill>
                  <a:srgbClr val="595959"/>
                </a:solidFill>
              </a:rPr>
              <a:t> presentar un arreglo diferente. https://bit.ly/3rUSpJQ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595959"/>
                </a:solidFill>
              </a:rPr>
              <a:t>Codificar</a:t>
            </a:r>
            <a:r>
              <a:rPr lang="es-ES" dirty="0">
                <a:solidFill>
                  <a:srgbClr val="595959"/>
                </a:solidFill>
              </a:rPr>
              <a:t>: exponer una representación distinta. bit.ly/47d122p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595959"/>
                </a:solidFill>
              </a:rPr>
              <a:t>Abstraer/Elaborar</a:t>
            </a:r>
            <a:r>
              <a:rPr lang="es-ES" dirty="0">
                <a:solidFill>
                  <a:srgbClr val="595959"/>
                </a:solidFill>
              </a:rPr>
              <a:t>: mostrar más o menos detalle. (seleccionar pero con zoom) </a:t>
            </a:r>
            <a:r>
              <a:rPr lang="es-ES" sz="1200" dirty="0">
                <a:solidFill>
                  <a:srgbClr val="595959"/>
                </a:solidFill>
              </a:rPr>
              <a:t>https://dotnet.highcharts.com/Highcharts/Demo/Gallery?demo=LineTimeSeries&amp;theme=default</a:t>
            </a:r>
            <a:endParaRPr lang="es-ES" dirty="0">
              <a:solidFill>
                <a:srgbClr val="595959"/>
              </a:solidFill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595959"/>
                </a:solidFill>
              </a:rPr>
              <a:t>Filtrar</a:t>
            </a:r>
            <a:r>
              <a:rPr lang="es-ES" dirty="0">
                <a:solidFill>
                  <a:srgbClr val="595959"/>
                </a:solidFill>
              </a:rPr>
              <a:t>: mostrar algo condicionalmente (seleccionar series/filtrar).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2097CFA-33DE-DC48-DA8F-CAAFAB7C8E49}"/>
              </a:ext>
            </a:extLst>
          </p:cNvPr>
          <p:cNvSpPr txBox="1"/>
          <p:nvPr/>
        </p:nvSpPr>
        <p:spPr>
          <a:xfrm>
            <a:off x="3124786" y="6450232"/>
            <a:ext cx="5748281" cy="273729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>
            <a:defPPr>
              <a:defRPr lang="es-CL"/>
            </a:defPPr>
            <a:lvl1pPr marL="2857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lvl1pPr>
            <a:lvl2pPr marL="800100" lvl="1" indent="-342900">
              <a:lnSpc>
                <a:spcPct val="150000"/>
              </a:lnSpc>
              <a:buFont typeface="+mj-lt"/>
              <a:buAutoNum type="arabicPeriod"/>
            </a:lvl2pPr>
            <a:lvl3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lvl3pPr>
          </a:lstStyle>
          <a:p>
            <a:pPr marL="0" indent="0">
              <a:buNone/>
            </a:pPr>
            <a:r>
              <a:rPr lang="en-US" sz="900" dirty="0"/>
              <a:t>Toward d Deeper Understanding of the Role of Interaction in Information Visualization, </a:t>
            </a:r>
            <a:r>
              <a:rPr lang="en-US" sz="900" dirty="0" err="1"/>
              <a:t>InfoVis</a:t>
            </a:r>
            <a:r>
              <a:rPr lang="en-US" sz="900" dirty="0"/>
              <a:t> 2007</a:t>
            </a:r>
            <a:endParaRPr lang="es-CL" sz="900" dirty="0"/>
          </a:p>
        </p:txBody>
      </p:sp>
    </p:spTree>
    <p:extLst>
      <p:ext uri="{BB962C8B-B14F-4D97-AF65-F5344CB8AC3E}">
        <p14:creationId xmlns:p14="http://schemas.microsoft.com/office/powerpoint/2010/main" val="404656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599CF-40D5-4E3F-87F5-7B7E6780D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011" y="1441938"/>
            <a:ext cx="11711977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5400" b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HTMLWidgets</a:t>
            </a:r>
            <a:endParaRPr lang="en-US" sz="54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526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609E002C-62C4-1857-B2FA-AEA03CDE6C43}"/>
              </a:ext>
            </a:extLst>
          </p:cNvPr>
          <p:cNvSpPr txBox="1"/>
          <p:nvPr/>
        </p:nvSpPr>
        <p:spPr>
          <a:xfrm>
            <a:off x="733300" y="596883"/>
            <a:ext cx="10329811" cy="9217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s-ES" sz="3200" dirty="0"/>
              <a:t>HTMLWIDGETS:</a:t>
            </a:r>
            <a:r>
              <a:rPr lang="es-ES" sz="3200" b="1" dirty="0"/>
              <a:t> JS a 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48DACC-5CD8-F0B5-63F7-DDC2E73B69C3}"/>
              </a:ext>
            </a:extLst>
          </p:cNvPr>
          <p:cNvSpPr txBox="1"/>
          <p:nvPr/>
        </p:nvSpPr>
        <p:spPr>
          <a:xfrm>
            <a:off x="733302" y="1624610"/>
            <a:ext cx="10476565" cy="4610173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 err="1">
                <a:solidFill>
                  <a:srgbClr val="595959"/>
                </a:solidFill>
              </a:rPr>
              <a:t>HTMLWidgets</a:t>
            </a:r>
            <a:r>
              <a:rPr lang="es-ES" dirty="0">
                <a:solidFill>
                  <a:srgbClr val="595959"/>
                </a:solidFill>
              </a:rPr>
              <a:t> son un tipo de paquetes que nos permiten realizar visualizaciones en HTML las cuales se pueden usar en (1) consola, </a:t>
            </a:r>
            <a:r>
              <a:rPr lang="es-ES" i="1" dirty="0">
                <a:solidFill>
                  <a:srgbClr val="595959"/>
                </a:solidFill>
              </a:rPr>
              <a:t>(2) integrar con </a:t>
            </a:r>
            <a:r>
              <a:rPr lang="es-ES" i="1" dirty="0" err="1">
                <a:solidFill>
                  <a:srgbClr val="595959"/>
                </a:solidFill>
              </a:rPr>
              <a:t>rmarkdown</a:t>
            </a:r>
            <a:r>
              <a:rPr lang="es-ES" i="1" dirty="0">
                <a:solidFill>
                  <a:srgbClr val="595959"/>
                </a:solidFill>
              </a:rPr>
              <a:t> y también (3) </a:t>
            </a:r>
            <a:r>
              <a:rPr lang="es-ES" i="1" dirty="0" err="1">
                <a:solidFill>
                  <a:srgbClr val="595959"/>
                </a:solidFill>
              </a:rPr>
              <a:t>shiny</a:t>
            </a:r>
            <a:r>
              <a:rPr lang="es-ES" dirty="0">
                <a:solidFill>
                  <a:srgbClr val="595959"/>
                </a:solidFill>
              </a:rPr>
              <a:t>. Existen una gran cantidad de paquetes https://gallery.htmlwidgets.org/, y nos sirven para complementar nuestra aplicación.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595959"/>
                </a:solidFill>
                <a:hlinkClick r:id="rId2"/>
              </a:rPr>
              <a:t>https://plotly.com/r/</a:t>
            </a:r>
            <a:endParaRPr lang="es-ES" dirty="0">
              <a:solidFill>
                <a:srgbClr val="595959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595959"/>
                </a:solidFill>
                <a:hlinkClick r:id="rId3"/>
              </a:rPr>
              <a:t>https://jkunst.com/highcharter/</a:t>
            </a:r>
            <a:endParaRPr lang="es-ES" dirty="0">
              <a:solidFill>
                <a:srgbClr val="595959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595959"/>
                </a:solidFill>
                <a:hlinkClick r:id="rId4"/>
              </a:rPr>
              <a:t>https://echarts4r.john-coene.com/</a:t>
            </a:r>
            <a:endParaRPr lang="es-ES" dirty="0">
              <a:solidFill>
                <a:srgbClr val="595959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595959"/>
                </a:solidFill>
                <a:hlinkClick r:id="rId5"/>
              </a:rPr>
              <a:t>https://rstudio.github.io/leaflet/</a:t>
            </a:r>
            <a:endParaRPr lang="es-ES" dirty="0">
              <a:solidFill>
                <a:srgbClr val="595959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595959"/>
                </a:solidFill>
                <a:hlinkClick r:id="rId6"/>
              </a:rPr>
              <a:t>https://rstudio.github.io/DT/</a:t>
            </a:r>
            <a:endParaRPr lang="es-ES" dirty="0">
              <a:solidFill>
                <a:srgbClr val="595959"/>
              </a:solidFill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s-ES" dirty="0">
              <a:solidFill>
                <a:srgbClr val="595959"/>
              </a:solidFill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rgbClr val="595959"/>
                </a:solidFill>
              </a:rPr>
              <a:t>Revisar script R/06-htmlwidgets.R.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2097CFA-33DE-DC48-DA8F-CAAFAB7C8E49}"/>
              </a:ext>
            </a:extLst>
          </p:cNvPr>
          <p:cNvSpPr txBox="1"/>
          <p:nvPr/>
        </p:nvSpPr>
        <p:spPr>
          <a:xfrm>
            <a:off x="3124786" y="6450232"/>
            <a:ext cx="5748281" cy="273729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>
            <a:defPPr>
              <a:defRPr lang="es-CL"/>
            </a:defPPr>
            <a:lvl1pPr marL="2857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lvl1pPr>
            <a:lvl2pPr marL="800100" lvl="1" indent="-342900">
              <a:lnSpc>
                <a:spcPct val="150000"/>
              </a:lnSpc>
              <a:buFont typeface="+mj-lt"/>
              <a:buAutoNum type="arabicPeriod"/>
            </a:lvl2pPr>
            <a:lvl3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lvl3pPr>
          </a:lstStyle>
          <a:p>
            <a:pPr marL="0" indent="0">
              <a:buNone/>
            </a:pPr>
            <a:r>
              <a:rPr lang="en-US" sz="900" dirty="0"/>
              <a:t>Toward d Deeper Understanding of the Role of Interaction in Information Visualization, </a:t>
            </a:r>
            <a:r>
              <a:rPr lang="en-US" sz="900" dirty="0" err="1"/>
              <a:t>InfoVis</a:t>
            </a:r>
            <a:r>
              <a:rPr lang="en-US" sz="900" dirty="0"/>
              <a:t> 2007</a:t>
            </a:r>
            <a:endParaRPr lang="es-CL" sz="900" dirty="0"/>
          </a:p>
        </p:txBody>
      </p:sp>
    </p:spTree>
    <p:extLst>
      <p:ext uri="{BB962C8B-B14F-4D97-AF65-F5344CB8AC3E}">
        <p14:creationId xmlns:p14="http://schemas.microsoft.com/office/powerpoint/2010/main" val="2066195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599CF-40D5-4E3F-87F5-7B7E6780D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5338" y="1441938"/>
            <a:ext cx="7061323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Ejercicios</a:t>
            </a:r>
            <a:endParaRPr lang="en-US" sz="4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524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609E002C-62C4-1857-B2FA-AEA03CDE6C43}"/>
              </a:ext>
            </a:extLst>
          </p:cNvPr>
          <p:cNvSpPr txBox="1"/>
          <p:nvPr/>
        </p:nvSpPr>
        <p:spPr>
          <a:xfrm>
            <a:off x="733301" y="596884"/>
            <a:ext cx="11192897" cy="9217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s-ES" sz="3200" b="1" dirty="0"/>
              <a:t>Ejercicios 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A8CE0F9-E024-475D-BA52-C4DC9B21DA04}"/>
              </a:ext>
            </a:extLst>
          </p:cNvPr>
          <p:cNvSpPr txBox="1"/>
          <p:nvPr/>
        </p:nvSpPr>
        <p:spPr>
          <a:xfrm>
            <a:off x="733300" y="1763506"/>
            <a:ext cx="11192897" cy="3884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/>
              <a:t>Con los datos de </a:t>
            </a:r>
            <a:r>
              <a:rPr lang="es-ES" sz="2000" b="1" dirty="0"/>
              <a:t>lego</a:t>
            </a:r>
            <a:r>
              <a:rPr lang="es-ES" sz="2000" dirty="0"/>
              <a:t> realice tipos de gráficos con algún </a:t>
            </a:r>
            <a:r>
              <a:rPr lang="es-ES" sz="2000" dirty="0" err="1"/>
              <a:t>HTMLwidget</a:t>
            </a:r>
            <a:r>
              <a:rPr lang="es-ES" sz="20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err="1"/>
              <a:t>Scatterplot</a:t>
            </a:r>
            <a:r>
              <a:rPr lang="es-ES" sz="2000" dirty="0"/>
              <a:t>,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err="1"/>
              <a:t>Barplots</a:t>
            </a:r>
            <a:r>
              <a:rPr lang="es-ES" sz="20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Line chart/</a:t>
            </a:r>
            <a:r>
              <a:rPr lang="es-ES" sz="2000" dirty="0" err="1"/>
              <a:t>Dot</a:t>
            </a:r>
            <a:r>
              <a:rPr lang="es-ES" sz="2000" dirty="0"/>
              <a:t> chart.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err="1"/>
              <a:t>Heatmaps</a:t>
            </a:r>
            <a:r>
              <a:rPr lang="es-ES" sz="2000" dirty="0"/>
              <a:t>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sz="1600" dirty="0" err="1">
                <a:latin typeface="Consolas" panose="020B0609020204030204" pitchFamily="49" charset="0"/>
              </a:rPr>
              <a:t>url_datos</a:t>
            </a:r>
            <a:r>
              <a:rPr lang="es-ES" sz="1600" dirty="0">
                <a:latin typeface="Consolas" panose="020B0609020204030204" pitchFamily="49" charset="0"/>
              </a:rPr>
              <a:t> &lt;- </a:t>
            </a:r>
            <a:r>
              <a:rPr lang="es-ES" sz="1600" dirty="0"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“https://raw.githubusercontent.com/seankross/lego/master/data-tidy/legosets.csv</a:t>
            </a:r>
            <a:r>
              <a:rPr lang="es-ES" sz="1600" dirty="0">
                <a:latin typeface="Consolas" panose="020B0609020204030204" pitchFamily="49" charset="0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s-ES" sz="1600" dirty="0">
                <a:latin typeface="Consolas" panose="020B0609020204030204" pitchFamily="49" charset="0"/>
              </a:rPr>
              <a:t>legos &lt;- </a:t>
            </a:r>
            <a:r>
              <a:rPr lang="es-ES" sz="1600" dirty="0" err="1">
                <a:latin typeface="Consolas" panose="020B0609020204030204" pitchFamily="49" charset="0"/>
              </a:rPr>
              <a:t>read_csv</a:t>
            </a:r>
            <a:r>
              <a:rPr lang="es-ES" sz="1600" dirty="0">
                <a:latin typeface="Consolas" panose="020B0609020204030204" pitchFamily="49" charset="0"/>
              </a:rPr>
              <a:t>(</a:t>
            </a:r>
            <a:r>
              <a:rPr lang="es-ES" sz="1600" dirty="0" err="1">
                <a:latin typeface="Consolas" panose="020B0609020204030204" pitchFamily="49" charset="0"/>
              </a:rPr>
              <a:t>url_datos</a:t>
            </a:r>
            <a:r>
              <a:rPr lang="es-ES" sz="1600" dirty="0">
                <a:latin typeface="Consolas" panose="020B0609020204030204" pitchFamily="49" charset="0"/>
              </a:rPr>
              <a:t>) |&gt;   </a:t>
            </a:r>
          </a:p>
          <a:p>
            <a:pPr>
              <a:lnSpc>
                <a:spcPct val="150000"/>
              </a:lnSpc>
            </a:pPr>
            <a:r>
              <a:rPr lang="es-ES" sz="1600" dirty="0">
                <a:latin typeface="Consolas" panose="020B0609020204030204" pitchFamily="49" charset="0"/>
              </a:rPr>
              <a:t>  </a:t>
            </a:r>
            <a:r>
              <a:rPr lang="es-ES" sz="1600" dirty="0" err="1">
                <a:latin typeface="Consolas" panose="020B0609020204030204" pitchFamily="49" charset="0"/>
              </a:rPr>
              <a:t>mutate</a:t>
            </a:r>
            <a:r>
              <a:rPr lang="es-ES" sz="1600" dirty="0">
                <a:latin typeface="Consolas" panose="020B0609020204030204" pitchFamily="49" charset="0"/>
              </a:rPr>
              <a:t>(year2 = </a:t>
            </a:r>
            <a:r>
              <a:rPr lang="es-ES" sz="1600" dirty="0" err="1">
                <a:latin typeface="Consolas" panose="020B0609020204030204" pitchFamily="49" charset="0"/>
              </a:rPr>
              <a:t>floor</a:t>
            </a:r>
            <a:r>
              <a:rPr lang="es-ES" sz="1600" dirty="0">
                <a:latin typeface="Consolas" panose="020B0609020204030204" pitchFamily="49" charset="0"/>
              </a:rPr>
              <a:t>(</a:t>
            </a:r>
            <a:r>
              <a:rPr lang="es-ES" sz="1600" dirty="0" err="1">
                <a:latin typeface="Consolas" panose="020B0609020204030204" pitchFamily="49" charset="0"/>
              </a:rPr>
              <a:t>Year</a:t>
            </a:r>
            <a:r>
              <a:rPr lang="es-ES" sz="1600" dirty="0">
                <a:latin typeface="Consolas" panose="020B0609020204030204" pitchFamily="49" charset="0"/>
              </a:rPr>
              <a:t>/10)*10)</a:t>
            </a:r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07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posición de imagen 11" descr="Un conjunto de letras blanc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80355F30-EA98-37D5-ED88-42E326EC183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28" r="39728"/>
          <a:stretch>
            <a:fillRect/>
          </a:stretch>
        </p:blipFill>
        <p:spPr/>
      </p:pic>
      <p:pic>
        <p:nvPicPr>
          <p:cNvPr id="15" name="Marcador de posición de imagen 14" descr="Imagen que contiene Dibujo de ingeniería&#10;&#10;Descripción generada automáticamente">
            <a:extLst>
              <a:ext uri="{FF2B5EF4-FFF2-40B4-BE49-F238E27FC236}">
                <a16:creationId xmlns:a16="http://schemas.microsoft.com/office/drawing/2014/main" id="{BD9567B1-FB99-532B-6DA5-30DE1B6FB90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62" r="39362"/>
          <a:stretch>
            <a:fillRect/>
          </a:stretch>
        </p:blipFill>
        <p:spPr/>
      </p:pic>
      <p:pic>
        <p:nvPicPr>
          <p:cNvPr id="10" name="Marcador de posición de imagen 9" descr="Un dibujo de un pizarrón&#10;&#10;Descripción generada automáticamente con confianza baja">
            <a:extLst>
              <a:ext uri="{FF2B5EF4-FFF2-40B4-BE49-F238E27FC236}">
                <a16:creationId xmlns:a16="http://schemas.microsoft.com/office/drawing/2014/main" id="{274DA18A-F05B-3F20-3854-EE6CFACB16F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62" r="39362"/>
          <a:stretch>
            <a:fillRect/>
          </a:stretch>
        </p:blipFill>
        <p:spPr/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E19920A-FCF3-4BA3-BBD1-A56B54B0B70A}"/>
              </a:ext>
            </a:extLst>
          </p:cNvPr>
          <p:cNvSpPr/>
          <p:nvPr/>
        </p:nvSpPr>
        <p:spPr>
          <a:xfrm>
            <a:off x="279918" y="1950098"/>
            <a:ext cx="4767943" cy="340567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C93F739-76F3-4AEB-9BB9-C6E16B7F81F4}"/>
              </a:ext>
            </a:extLst>
          </p:cNvPr>
          <p:cNvSpPr/>
          <p:nvPr/>
        </p:nvSpPr>
        <p:spPr>
          <a:xfrm>
            <a:off x="279918" y="1950097"/>
            <a:ext cx="144000" cy="34056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1FD2E5F-D0ED-4BAA-9A6B-2C6BEC22BB1D}"/>
              </a:ext>
            </a:extLst>
          </p:cNvPr>
          <p:cNvSpPr txBox="1"/>
          <p:nvPr/>
        </p:nvSpPr>
        <p:spPr>
          <a:xfrm>
            <a:off x="625149" y="2263802"/>
            <a:ext cx="4077477" cy="8720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s-ES" sz="3000" b="1" dirty="0">
                <a:solidFill>
                  <a:schemeClr val="bg1"/>
                </a:solidFill>
              </a:rPr>
              <a:t>Visualización de Datos Aplicada</a:t>
            </a:r>
            <a:endParaRPr lang="es-CL" sz="3000" b="1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D38985D-BA15-43E7-B851-EB6F9366569D}"/>
              </a:ext>
            </a:extLst>
          </p:cNvPr>
          <p:cNvSpPr txBox="1"/>
          <p:nvPr/>
        </p:nvSpPr>
        <p:spPr>
          <a:xfrm>
            <a:off x="625149" y="3239081"/>
            <a:ext cx="4077477" cy="5899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pt-BR" sz="20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Clase</a:t>
            </a:r>
            <a:r>
              <a:rPr 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6</a:t>
            </a:r>
          </a:p>
          <a:p>
            <a:pPr>
              <a:lnSpc>
                <a:spcPts val="2300"/>
              </a:lnSpc>
            </a:pPr>
            <a:r>
              <a:rPr lang="pt-BR" sz="20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Interactividad</a:t>
            </a:r>
            <a:r>
              <a:rPr 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20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HTMLWidgets</a:t>
            </a:r>
            <a:endParaRPr lang="es-CL" sz="2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7130157-68DA-41E8-89CF-F50461673836}"/>
              </a:ext>
            </a:extLst>
          </p:cNvPr>
          <p:cNvSpPr txBox="1"/>
          <p:nvPr/>
        </p:nvSpPr>
        <p:spPr>
          <a:xfrm>
            <a:off x="625149" y="4522136"/>
            <a:ext cx="4077477" cy="5642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s-ES" sz="1400" b="0" dirty="0">
                <a:solidFill>
                  <a:schemeClr val="bg1"/>
                </a:solidFill>
              </a:rPr>
              <a:t>Profesor:</a:t>
            </a:r>
            <a:br>
              <a:rPr lang="es-ES" sz="1600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Joshua Kunst Fuentes</a:t>
            </a:r>
            <a:endParaRPr lang="es-C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47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609E002C-62C4-1857-B2FA-AEA03CDE6C43}"/>
              </a:ext>
            </a:extLst>
          </p:cNvPr>
          <p:cNvSpPr txBox="1"/>
          <p:nvPr/>
        </p:nvSpPr>
        <p:spPr>
          <a:xfrm>
            <a:off x="733301" y="596883"/>
            <a:ext cx="10349566" cy="9217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s-ES" sz="3200" b="1" dirty="0"/>
              <a:t>Evaluación 1 (de 2)</a:t>
            </a:r>
          </a:p>
        </p:txBody>
      </p:sp>
      <p:sp>
        <p:nvSpPr>
          <p:cNvPr id="2" name="Marcador de texto 3">
            <a:extLst>
              <a:ext uri="{FF2B5EF4-FFF2-40B4-BE49-F238E27FC236}">
                <a16:creationId xmlns:a16="http://schemas.microsoft.com/office/drawing/2014/main" id="{9F711233-4AA8-2214-7F72-E4ABEE1728E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2577" y="2013908"/>
            <a:ext cx="10592731" cy="43955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800" dirty="0"/>
              <a:t>Publicación viernes 28 julio.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800" dirty="0"/>
              <a:t>Domingo Martes 13 agosto (1 semana y media aprox.). Entregas por email.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800" dirty="0"/>
              <a:t>Contenidos: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tx1"/>
                </a:solidFill>
              </a:rPr>
              <a:t>Framework (</a:t>
            </a:r>
            <a:r>
              <a:rPr lang="es-ES" sz="1800" dirty="0" err="1">
                <a:solidFill>
                  <a:schemeClr val="tx1"/>
                </a:solidFill>
              </a:rPr>
              <a:t>how</a:t>
            </a:r>
            <a:r>
              <a:rPr lang="es-ES" sz="1800" dirty="0">
                <a:solidFill>
                  <a:schemeClr val="tx1"/>
                </a:solidFill>
              </a:rPr>
              <a:t>) </a:t>
            </a:r>
            <a:r>
              <a:rPr lang="es-ES" sz="1800" dirty="0" err="1">
                <a:solidFill>
                  <a:schemeClr val="tx1"/>
                </a:solidFill>
              </a:rPr>
              <a:t>Munzner</a:t>
            </a:r>
            <a:r>
              <a:rPr lang="es-ES" sz="1800" dirty="0">
                <a:solidFill>
                  <a:schemeClr val="tx1"/>
                </a:solidFill>
              </a:rPr>
              <a:t>: (De)codificar gráficos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tx1"/>
                </a:solidFill>
              </a:rPr>
              <a:t>Aplicar contenidos ggplot2</a:t>
            </a:r>
            <a:r>
              <a:rPr lang="es-ES" sz="2500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800" dirty="0"/>
              <a:t>Formato de entrega: archivo .R con código reproducible.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800" dirty="0"/>
              <a:t>Grupos de a lo más 2 integrantes.</a:t>
            </a:r>
          </a:p>
        </p:txBody>
      </p:sp>
    </p:spTree>
    <p:extLst>
      <p:ext uri="{BB962C8B-B14F-4D97-AF65-F5344CB8AC3E}">
        <p14:creationId xmlns:p14="http://schemas.microsoft.com/office/powerpoint/2010/main" val="278560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49B74-E007-496D-ABBE-A17E2ED5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578" y="922194"/>
            <a:ext cx="5519780" cy="339239"/>
          </a:xfrm>
        </p:spPr>
        <p:txBody>
          <a:bodyPr>
            <a:normAutofit fontScale="90000"/>
          </a:bodyPr>
          <a:lstStyle/>
          <a:p>
            <a:r>
              <a:rPr lang="es-ES" b="0" dirty="0"/>
              <a:t>Programa </a:t>
            </a:r>
            <a:endParaRPr lang="es-CL" b="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DC2E76-B6EF-46E8-BBA7-08C0FF52C63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2577" y="2013908"/>
            <a:ext cx="11106890" cy="43955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/>
              <a:t>Bienvenida. Conocernos. Historia. Definiciones. Ejemplos.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/>
              <a:t>Marco teórico: Framework de visualización WWH. </a:t>
            </a:r>
            <a:r>
              <a:rPr lang="es-ES" sz="1600" dirty="0" err="1"/>
              <a:t>T.Munzner</a:t>
            </a:r>
            <a:endParaRPr lang="es-ES" sz="16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/>
              <a:t>HOW: Marcas y Señales, codificación Visual/</a:t>
            </a:r>
            <a:r>
              <a:rPr lang="es-ES" sz="1600" dirty="0" err="1"/>
              <a:t>Grammar</a:t>
            </a:r>
            <a:r>
              <a:rPr lang="es-ES" sz="1600" dirty="0"/>
              <a:t>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graphics</a:t>
            </a:r>
            <a:r>
              <a:rPr lang="es-ES" sz="1600" dirty="0"/>
              <a:t>/ggplot2, </a:t>
            </a:r>
            <a:r>
              <a:rPr lang="es-ES" sz="1600" dirty="0" err="1"/>
              <a:t>plotnine</a:t>
            </a:r>
            <a:endParaRPr lang="es-ES" sz="16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/>
              <a:t>Clase práctica “Visualización de Tablas”.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/>
              <a:t>Colores. Buenas Prácticas. Espacio Preguntas Previo Evaluación. (</a:t>
            </a:r>
            <a:r>
              <a:rPr lang="es-ES" sz="1600" i="1" dirty="0"/>
              <a:t>Visualización modelos Predictivos. Datos espaciales.)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600" b="1" dirty="0"/>
              <a:t>Interactividad / </a:t>
            </a:r>
            <a:r>
              <a:rPr lang="es-ES" sz="1600" b="1" dirty="0" err="1"/>
              <a:t>HTMLWidgets</a:t>
            </a:r>
            <a:endParaRPr lang="es-ES" sz="16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 err="1"/>
              <a:t>Dashboards</a:t>
            </a:r>
            <a:r>
              <a:rPr lang="es-ES" sz="1600" dirty="0"/>
              <a:t>. </a:t>
            </a:r>
            <a:r>
              <a:rPr lang="es-ES" sz="1600" dirty="0" err="1"/>
              <a:t>Flexdashboard</a:t>
            </a:r>
            <a:r>
              <a:rPr lang="es-ES" sz="1600" dirty="0"/>
              <a:t>, </a:t>
            </a:r>
            <a:r>
              <a:rPr lang="es-ES" sz="1600" dirty="0" err="1"/>
              <a:t>Shiny</a:t>
            </a:r>
            <a:endParaRPr lang="es-ES" sz="16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/>
              <a:t>Aplicaciones</a:t>
            </a:r>
          </a:p>
        </p:txBody>
      </p:sp>
    </p:spTree>
    <p:extLst>
      <p:ext uri="{BB962C8B-B14F-4D97-AF65-F5344CB8AC3E}">
        <p14:creationId xmlns:p14="http://schemas.microsoft.com/office/powerpoint/2010/main" val="192811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599CF-40D5-4E3F-87F5-7B7E6780D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011" y="1441938"/>
            <a:ext cx="11711977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5400" b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Interactividad</a:t>
            </a:r>
            <a:endParaRPr lang="en-US" sz="54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5710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609E002C-62C4-1857-B2FA-AEA03CDE6C43}"/>
              </a:ext>
            </a:extLst>
          </p:cNvPr>
          <p:cNvSpPr txBox="1"/>
          <p:nvPr/>
        </p:nvSpPr>
        <p:spPr>
          <a:xfrm>
            <a:off x="733301" y="596883"/>
            <a:ext cx="10349566" cy="9217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s-ES" sz="3200" dirty="0"/>
              <a:t>Interactividad:</a:t>
            </a:r>
            <a:r>
              <a:rPr lang="es-ES" sz="3200" b="1" dirty="0"/>
              <a:t> Ejemplos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48DACC-5CD8-F0B5-63F7-DDC2E73B69C3}"/>
              </a:ext>
            </a:extLst>
          </p:cNvPr>
          <p:cNvSpPr txBox="1"/>
          <p:nvPr/>
        </p:nvSpPr>
        <p:spPr>
          <a:xfrm>
            <a:off x="406402" y="1884255"/>
            <a:ext cx="11164709" cy="3658246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¿Qué se nos viene a la mente cuando hablamos de </a:t>
            </a:r>
            <a:r>
              <a:rPr lang="es-ES" sz="1600" b="1" dirty="0"/>
              <a:t>interactividad</a:t>
            </a:r>
            <a:r>
              <a:rPr lang="es-ES" sz="1600" dirty="0"/>
              <a:t>?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…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Interactividad General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Ejemplos D3</a:t>
            </a:r>
            <a:r>
              <a:rPr lang="es-ES" sz="1200" dirty="0">
                <a:hlinkClick r:id="rId2"/>
              </a:rPr>
              <a:t> https://observablehq.com/@d3/gallery</a:t>
            </a:r>
            <a:endParaRPr lang="es-ES" sz="12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Ejemplos </a:t>
            </a:r>
            <a:r>
              <a:rPr lang="es-ES" sz="1200" dirty="0" err="1"/>
              <a:t>Higcharts</a:t>
            </a:r>
            <a:r>
              <a:rPr lang="es-ES" sz="1200" dirty="0"/>
              <a:t> </a:t>
            </a:r>
            <a:r>
              <a:rPr lang="es-ES" sz="1200" dirty="0">
                <a:hlinkClick r:id="rId3"/>
              </a:rPr>
              <a:t>https://dotnet.highcharts.com/</a:t>
            </a:r>
            <a:endParaRPr lang="es-ES" sz="12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Específicos: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hlinkClick r:id="rId4"/>
              </a:rPr>
              <a:t>http://mbtaviz.github.io/</a:t>
            </a:r>
            <a:endParaRPr lang="es-ES" sz="1200" dirty="0"/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https://halftone.co/projects/temperatures/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Estadístico técnico: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hlinkClick r:id="rId5"/>
              </a:rPr>
              <a:t>https://setosa.io/ev/</a:t>
            </a:r>
            <a:endParaRPr lang="es-E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dirty="0"/>
              <a:t>Redes neuronales </a:t>
            </a:r>
            <a:r>
              <a:rPr lang="es-ES" sz="1200" dirty="0">
                <a:hlinkClick r:id="rId6"/>
              </a:rPr>
              <a:t>http://playground.tensorflow.org/</a:t>
            </a:r>
            <a:endParaRPr lang="es-E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dirty="0">
                <a:hlinkClick r:id="rId7"/>
              </a:rPr>
              <a:t>https://pair-code.github.io/understanding-umap/</a:t>
            </a:r>
            <a:endParaRPr lang="es-E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dirty="0">
                <a:hlinkClick r:id="rId8"/>
              </a:rPr>
              <a:t>http://www.r2d3.us/visual-intro-to-machine-learning-part-1/</a:t>
            </a:r>
            <a:r>
              <a:rPr lang="es-ES" sz="1200" dirty="0"/>
              <a:t> con </a:t>
            </a:r>
            <a:r>
              <a:rPr lang="es-ES" sz="1200" dirty="0" err="1"/>
              <a:t>storytelling</a:t>
            </a:r>
            <a:endParaRPr lang="es-E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dirty="0">
                <a:hlinkClick r:id="rId9"/>
              </a:rPr>
              <a:t>http://mfviz.com/binary-predictions/</a:t>
            </a:r>
            <a:r>
              <a:rPr lang="es-ES" sz="1200" dirty="0"/>
              <a:t> con </a:t>
            </a:r>
            <a:r>
              <a:rPr lang="es-ES" sz="1200" dirty="0" err="1"/>
              <a:t>storytelling</a:t>
            </a:r>
            <a:endParaRPr lang="es-E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dirty="0"/>
              <a:t>https://observablehq.com/@mbostock/predator-and-prey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 err="1"/>
              <a:t>Storytelling</a:t>
            </a:r>
            <a:endParaRPr lang="es-ES" sz="1600" dirty="0"/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hlinkClick r:id="rId10"/>
              </a:rPr>
              <a:t>https://pudding.cool/</a:t>
            </a:r>
            <a:endParaRPr lang="es-ES" sz="1200" dirty="0"/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hlinkClick r:id="rId11"/>
              </a:rPr>
              <a:t>http://www.georgelmurphy.com/berrics/</a:t>
            </a:r>
            <a:endParaRPr lang="es-ES" sz="1200" dirty="0"/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https://algorithms-tour.stitchfix.com/#recommendation-systems</a:t>
            </a:r>
          </a:p>
        </p:txBody>
      </p:sp>
    </p:spTree>
    <p:extLst>
      <p:ext uri="{BB962C8B-B14F-4D97-AF65-F5344CB8AC3E}">
        <p14:creationId xmlns:p14="http://schemas.microsoft.com/office/powerpoint/2010/main" val="4080359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609E002C-62C4-1857-B2FA-AEA03CDE6C43}"/>
              </a:ext>
            </a:extLst>
          </p:cNvPr>
          <p:cNvSpPr txBox="1"/>
          <p:nvPr/>
        </p:nvSpPr>
        <p:spPr>
          <a:xfrm>
            <a:off x="733301" y="596883"/>
            <a:ext cx="10349566" cy="9217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s-ES" sz="3200" dirty="0"/>
              <a:t>Interactividad:</a:t>
            </a:r>
            <a:r>
              <a:rPr lang="es-ES" sz="3200" b="1" dirty="0"/>
              <a:t> ¿Por qué?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48DACC-5CD8-F0B5-63F7-DDC2E73B69C3}"/>
              </a:ext>
            </a:extLst>
          </p:cNvPr>
          <p:cNvSpPr txBox="1"/>
          <p:nvPr/>
        </p:nvSpPr>
        <p:spPr>
          <a:xfrm>
            <a:off x="733302" y="1624610"/>
            <a:ext cx="7245575" cy="4610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Interactividad ofrece mejoras respecto visualizaciones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estáticas: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dirty="0"/>
              <a:t>Amplía los límites físicos (pantalla/hoja de papel) de lo que puede representar (zoom).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dirty="0"/>
              <a:t>Aumenta la variedad de análisis para satisfacer diferentes curiosidades dentro de un proyecto.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dirty="0"/>
              <a:t>Facilitar manipulaciones de datos. Cabida a nuevas interrogantes.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dirty="0"/>
              <a:t>Amplifica el control y personalización de una experiencia.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dirty="0"/>
              <a:t>Aumenta la gama de </a:t>
            </a:r>
            <a:r>
              <a:rPr lang="es-ES" dirty="0" err="1"/>
              <a:t>técnias</a:t>
            </a:r>
            <a:r>
              <a:rPr lang="es-ES" dirty="0"/>
              <a:t> para involucrar usuarios.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0AD31B3-49F8-CA0B-0BC3-E16D58571CE1}"/>
              </a:ext>
            </a:extLst>
          </p:cNvPr>
          <p:cNvSpPr txBox="1"/>
          <p:nvPr/>
        </p:nvSpPr>
        <p:spPr>
          <a:xfrm>
            <a:off x="5655733" y="6340783"/>
            <a:ext cx="6096000" cy="33425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L"/>
            </a:defPPr>
            <a:lvl1pPr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lvl1pPr>
          </a:lstStyle>
          <a:p>
            <a:r>
              <a:rPr lang="en-US" sz="1200" dirty="0"/>
              <a:t>Andy Kirk, Handbook of Data Visualization</a:t>
            </a:r>
            <a:endParaRPr lang="es-CL" sz="1200" dirty="0"/>
          </a:p>
        </p:txBody>
      </p:sp>
    </p:spTree>
    <p:extLst>
      <p:ext uri="{BB962C8B-B14F-4D97-AF65-F5344CB8AC3E}">
        <p14:creationId xmlns:p14="http://schemas.microsoft.com/office/powerpoint/2010/main" val="169953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609E002C-62C4-1857-B2FA-AEA03CDE6C43}"/>
              </a:ext>
            </a:extLst>
          </p:cNvPr>
          <p:cNvSpPr txBox="1"/>
          <p:nvPr/>
        </p:nvSpPr>
        <p:spPr>
          <a:xfrm>
            <a:off x="733301" y="596883"/>
            <a:ext cx="10183056" cy="9217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s-ES" sz="3200" dirty="0"/>
              <a:t>Interactividad:</a:t>
            </a:r>
            <a:r>
              <a:rPr lang="es-ES" sz="3200" b="1" dirty="0"/>
              <a:t> Tipos de Interacción </a:t>
            </a:r>
            <a:r>
              <a:rPr lang="es-ES" b="1" dirty="0"/>
              <a:t>/ </a:t>
            </a:r>
            <a:r>
              <a:rPr lang="es-CL" dirty="0"/>
              <a:t>Wilkinson Capítulo 17</a:t>
            </a:r>
            <a:endParaRPr lang="es-ES" sz="32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48DACC-5CD8-F0B5-63F7-DDC2E73B69C3}"/>
              </a:ext>
            </a:extLst>
          </p:cNvPr>
          <p:cNvSpPr txBox="1"/>
          <p:nvPr/>
        </p:nvSpPr>
        <p:spPr>
          <a:xfrm>
            <a:off x="733302" y="1624609"/>
            <a:ext cx="10928120" cy="4381079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Métodos de IU para construir especificaciones de gráficos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Exploración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Filtrado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por categoría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por rango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Navegación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acercar/alejar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desplazar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Lupa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s-ES" dirty="0"/>
              <a:t>Manipulación - Arrastrar nodos - Reordenar categóricamente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s-ES" dirty="0"/>
              <a:t>Selección y Conexión - es decir, seleccionar en una vista y ver efectos en múltiples vistas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s-ES" dirty="0"/>
              <a:t>Animación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s-ES" dirty="0"/>
              <a:t>Rotación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s-ES" dirty="0"/>
              <a:t>Transformación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2097CFA-33DE-DC48-DA8F-CAAFAB7C8E49}"/>
              </a:ext>
            </a:extLst>
          </p:cNvPr>
          <p:cNvSpPr txBox="1"/>
          <p:nvPr/>
        </p:nvSpPr>
        <p:spPr>
          <a:xfrm>
            <a:off x="6833773" y="6361892"/>
            <a:ext cx="2152183" cy="374526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>
            <a:defPPr>
              <a:defRPr lang="es-CL"/>
            </a:defPPr>
            <a:lvl1pPr marL="2857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lvl1pPr>
            <a:lvl2pPr marL="800100" lvl="1" indent="-342900">
              <a:lnSpc>
                <a:spcPct val="150000"/>
              </a:lnSpc>
              <a:buFont typeface="+mj-lt"/>
              <a:buAutoNum type="arabicPeriod"/>
            </a:lvl2pPr>
            <a:lvl3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lvl3pPr>
          </a:lstStyle>
          <a:p>
            <a:pPr marL="0" indent="0">
              <a:buNone/>
            </a:pPr>
            <a:r>
              <a:rPr lang="es-CL" sz="1400" dirty="0"/>
              <a:t>Wilkinson Capítulo 17</a:t>
            </a:r>
          </a:p>
        </p:txBody>
      </p:sp>
    </p:spTree>
    <p:extLst>
      <p:ext uri="{BB962C8B-B14F-4D97-AF65-F5344CB8AC3E}">
        <p14:creationId xmlns:p14="http://schemas.microsoft.com/office/powerpoint/2010/main" val="126757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C348DACC-5CD8-F0B5-63F7-DDC2E73B69C3}"/>
              </a:ext>
            </a:extLst>
          </p:cNvPr>
          <p:cNvSpPr txBox="1"/>
          <p:nvPr/>
        </p:nvSpPr>
        <p:spPr>
          <a:xfrm>
            <a:off x="733302" y="1624610"/>
            <a:ext cx="8038165" cy="4160050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Establece 7 categorías de interacciones en la visualización: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s-ES" dirty="0"/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/>
              <a:t>Seleccionar</a:t>
            </a:r>
            <a:r>
              <a:rPr lang="es-ES" dirty="0"/>
              <a:t>: Marcar algo como interesante.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/>
              <a:t>Explorar</a:t>
            </a:r>
            <a:r>
              <a:rPr lang="es-ES" dirty="0"/>
              <a:t>: mostrar algo más.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/>
              <a:t>Reconfigurar/reordenar</a:t>
            </a:r>
            <a:r>
              <a:rPr lang="es-ES" dirty="0"/>
              <a:t>: presentar un arreglo diferente.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/>
              <a:t>Codificar</a:t>
            </a:r>
            <a:r>
              <a:rPr lang="es-ES" dirty="0"/>
              <a:t>: exponer una representación distinta.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/>
              <a:t>Abstraer/Elaborar</a:t>
            </a:r>
            <a:r>
              <a:rPr lang="es-ES" dirty="0"/>
              <a:t>: mostrar más o menos detalle.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/>
              <a:t>Filtrar</a:t>
            </a:r>
            <a:r>
              <a:rPr lang="es-ES" dirty="0"/>
              <a:t>: mostrar algo condicionalmente.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2097CFA-33DE-DC48-DA8F-CAAFAB7C8E49}"/>
              </a:ext>
            </a:extLst>
          </p:cNvPr>
          <p:cNvSpPr txBox="1"/>
          <p:nvPr/>
        </p:nvSpPr>
        <p:spPr>
          <a:xfrm>
            <a:off x="3124786" y="6450232"/>
            <a:ext cx="5748281" cy="273729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>
            <a:defPPr>
              <a:defRPr lang="es-CL"/>
            </a:defPPr>
            <a:lvl1pPr marL="2857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lvl1pPr>
            <a:lvl2pPr marL="800100" lvl="1" indent="-342900">
              <a:lnSpc>
                <a:spcPct val="150000"/>
              </a:lnSpc>
              <a:buFont typeface="+mj-lt"/>
              <a:buAutoNum type="arabicPeriod"/>
            </a:lvl2pPr>
            <a:lvl3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lvl3pPr>
          </a:lstStyle>
          <a:p>
            <a:pPr marL="0" indent="0">
              <a:buNone/>
            </a:pPr>
            <a:r>
              <a:rPr lang="en-US" sz="900" dirty="0"/>
              <a:t>Toward d Deeper Understanding of the Role of Interaction in Information Visualization, </a:t>
            </a:r>
            <a:r>
              <a:rPr lang="en-US" sz="900" dirty="0" err="1"/>
              <a:t>InfoVis</a:t>
            </a:r>
            <a:r>
              <a:rPr lang="en-US" sz="900" dirty="0"/>
              <a:t> 2007</a:t>
            </a:r>
            <a:endParaRPr lang="es-CL" sz="9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7FE0CCD-0E47-F2BD-B45E-BBC1F8F5FD56}"/>
              </a:ext>
            </a:extLst>
          </p:cNvPr>
          <p:cNvSpPr txBox="1"/>
          <p:nvPr/>
        </p:nvSpPr>
        <p:spPr>
          <a:xfrm>
            <a:off x="733300" y="596883"/>
            <a:ext cx="10126611" cy="9217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s-ES" sz="3200" dirty="0"/>
              <a:t>Interactividad:</a:t>
            </a:r>
            <a:r>
              <a:rPr lang="es-ES" sz="3200" b="1" dirty="0"/>
              <a:t> Tipos de Interacción / </a:t>
            </a:r>
            <a:r>
              <a:rPr lang="en-US" sz="3200" dirty="0"/>
              <a:t>Yi, Kang, et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4143422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EPIUC Profesores">
      <a:dk1>
        <a:srgbClr val="595959"/>
      </a:dk1>
      <a:lt1>
        <a:sysClr val="window" lastClr="FFFFFF"/>
      </a:lt1>
      <a:dk2>
        <a:srgbClr val="44546A"/>
      </a:dk2>
      <a:lt2>
        <a:srgbClr val="E7E6E6"/>
      </a:lt2>
      <a:accent1>
        <a:srgbClr val="0176DE"/>
      </a:accent1>
      <a:accent2>
        <a:srgbClr val="FEC60D"/>
      </a:accent2>
      <a:accent3>
        <a:srgbClr val="173F8A"/>
      </a:accent3>
      <a:accent4>
        <a:srgbClr val="4ACC33"/>
      </a:accent4>
      <a:accent5>
        <a:srgbClr val="FFA412"/>
      </a:accent5>
      <a:accent6>
        <a:srgbClr val="0B7A75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lnSpc>
            <a:spcPts val="2200"/>
          </a:lnSpc>
          <a:defRPr sz="1600" b="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5229</TotalTime>
  <Words>899</Words>
  <Application>Microsoft Office PowerPoint</Application>
  <PresentationFormat>Panorámica</PresentationFormat>
  <Paragraphs>116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Consolas</vt:lpstr>
      <vt:lpstr>Tema de Office</vt:lpstr>
      <vt:lpstr>Presentación de PowerPoint</vt:lpstr>
      <vt:lpstr>Presentación de PowerPoint</vt:lpstr>
      <vt:lpstr>Presentación de PowerPoint</vt:lpstr>
      <vt:lpstr>Programa </vt:lpstr>
      <vt:lpstr>Interactividad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HTMLWidgets</vt:lpstr>
      <vt:lpstr>Presentación de PowerPoint</vt:lpstr>
      <vt:lpstr>Ejercicios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Joshua Benjamin Kunst Fuentes</cp:lastModifiedBy>
  <cp:revision>40</cp:revision>
  <dcterms:created xsi:type="dcterms:W3CDTF">2022-01-17T15:11:25Z</dcterms:created>
  <dcterms:modified xsi:type="dcterms:W3CDTF">2023-08-02T22:21:08Z</dcterms:modified>
</cp:coreProperties>
</file>